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7" r:id="rId1"/>
  </p:sldMasterIdLst>
  <p:sldIdLst>
    <p:sldId id="279" r:id="rId2"/>
    <p:sldId id="266" r:id="rId3"/>
    <p:sldId id="270" r:id="rId4"/>
    <p:sldId id="273" r:id="rId5"/>
    <p:sldId id="267" r:id="rId6"/>
    <p:sldId id="268" r:id="rId7"/>
    <p:sldId id="269" r:id="rId8"/>
    <p:sldId id="271" r:id="rId9"/>
    <p:sldId id="274" r:id="rId10"/>
    <p:sldId id="275" r:id="rId11"/>
    <p:sldId id="27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ria Pilieri" initials="RP" lastIdx="1" clrIdx="0">
    <p:extLst>
      <p:ext uri="{19B8F6BF-5375-455C-9EA6-DF929625EA0E}">
        <p15:presenceInfo xmlns:p15="http://schemas.microsoft.com/office/powerpoint/2012/main" xmlns="" userId="841cf56b962640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5597"/>
    <a:srgbClr val="518FD9"/>
    <a:srgbClr val="BDD7EE"/>
    <a:srgbClr val="0D7AB1"/>
    <a:srgbClr val="FFD7AB"/>
    <a:srgbClr val="E99627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48" autoAdjust="0"/>
    <p:restoredTop sz="94662"/>
  </p:normalViewPr>
  <p:slideViewPr>
    <p:cSldViewPr snapToGrid="0">
      <p:cViewPr varScale="1">
        <p:scale>
          <a:sx n="94" d="100"/>
          <a:sy n="94" d="100"/>
        </p:scale>
        <p:origin x="-76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CF4912F-7A93-42B0-947C-5716A2E0E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9D50913D-C34C-4824-B064-961BFDE8F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45B96F-C2F7-404F-BA54-E71A2D8D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5D90B34-EDF2-45AB-A08C-CF8A4966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C55B0C4-1660-4E86-8E90-7F56A49F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635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CC9284B-8887-4D39-A9C1-ECB21C71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1E38EB8E-FFB6-479B-9A46-2715D543D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8C18B3B-ABFA-43CC-B57F-A24D6FCE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1EFAF09-BAB6-4EBC-852F-A8B614D6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83FB449-184B-4145-8497-76077B4A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154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7D29D01D-254E-492D-9BD8-E3EA4A1D6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833B12EB-252B-46CD-A05A-B31CE87C9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D8CD59E-7AD9-4646-B187-1357717D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60BFA61-50C1-4A19-A332-5EAE78B4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9807BA6-380C-485E-B2F7-7C10DE08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346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D7C9A69-6E32-4FD6-9937-D2BEE1DF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854AC9C-4D21-4405-979C-C0C3913F2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FE4D8C6-386B-43F7-BDF7-BBF7D7B5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37495FA-8428-4725-809D-A67C5820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CE12E7C-CA5D-498F-822E-2A318DD3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8824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3E7745-E35B-46D2-A805-D71EA8137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C44B545-654A-4168-8E15-624203AD0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F818DB2-9FBE-4B4C-A253-6036953C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619C649-60F4-4203-A3BE-326A9FAB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0A786D9-9C07-409B-8085-66CA7F92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218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6C6D661-447C-433E-BC74-36E2BE5C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AF7C35A-C342-479D-8755-33B5D5FBE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C0086AF-C3E1-47B3-8FE4-E42E4EFA6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1CA3B818-49AF-4DB0-89B5-1F4E2E6D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F5133E-3A8F-40E1-B130-362FDD37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454EF99-24B8-45C6-9F31-D28FEBC5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00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D4FEA65-D921-462B-BF47-3332FA01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2A4EDBA-545D-48CB-9AA6-8342F8ED2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0F8657E-BB7C-4A80-AB68-852BC6288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C7BB4E8-88B0-4EB0-BBA5-D153AC00B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1B8AE252-0AB5-484D-984A-4611DDF39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E847B97B-3480-4CD3-B3BC-1DBFF783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1FBD8C6B-ADE5-4E19-B0D4-2E8506A6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D18379F8-9E45-4A13-B13D-B6DA7191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8550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5252953-2D0A-4750-968C-527DC2BE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9080463-B5D1-4D8D-98C3-4589F205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629BC3F7-EA18-47D7-A3C0-D6E1CF07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7D12C32-FF56-4859-A4FE-0144A21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0359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0AC6D48-E716-493B-A7CB-F2211D17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4EC3A59F-6523-44DE-B15A-082B6E52D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B62B8AD-46FD-4DF5-9D38-14909019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4677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587AFF-2A7F-4BAF-BE32-619774A1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6B2B58B-5A10-45CD-ACA7-E9202A2D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395E13E-6689-4243-9C5C-660BC3BD6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770CF0-CC04-4513-991C-94710F03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8BA84800-59F1-4DE6-9191-48C3AED4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0A7463A-B1B4-4A38-B833-B2E820D6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6889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E1B817-67CE-4E49-8499-41151C3AE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8038860-0BED-450B-B38E-9FD77943F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1D78BAF-5D28-4BBF-81F4-47ED4F802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4D36084-E4AF-4D6C-9354-71361CA72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8426D17-8045-4ADF-9E4A-1BAFA796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649048DB-8189-46B7-9E46-E43ADEBD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11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999B2EC-0811-48D5-A058-44CAF076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37E694B-F26A-4A9B-9EA9-FB4584CB8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365EC7F-4865-4401-9F36-8996569AE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9FB9C-E7C2-49FA-9746-FF7461901414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FC1936D-C3B6-405E-A9F8-89D7DC35B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F7C54C4-7588-4CC3-9514-D64BE5FB4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A7C8-8BB4-4FA9-B2E3-5E203EE21CE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15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issquintoorazioflacco.edu.it/secondari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03B8EF-F46F-4C19-856A-5C4BC1A1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05"/>
            <a:ext cx="12192000" cy="650338"/>
          </a:xfrm>
        </p:spPr>
        <p:txBody>
          <a:bodyPr>
            <a:normAutofit/>
          </a:bodyPr>
          <a:lstStyle/>
          <a:p>
            <a:pPr algn="ctr"/>
            <a:r>
              <a:rPr lang="it-IT" sz="3800" dirty="0">
                <a:solidFill>
                  <a:srgbClr val="00B0F0"/>
                </a:solidFill>
              </a:rPr>
              <a:t>IISS «Quinto Orazio Flacco»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3CB4AC3-D72F-4D35-B096-0BBE54312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4890"/>
            <a:ext cx="12126165" cy="502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>
                <a:solidFill>
                  <a:srgbClr val="00B0F0"/>
                </a:solidFill>
              </a:rPr>
              <a:t>ISTITUTO TECNICO INDUSTRIALE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xmlns="" id="{BEEC11D9-0B38-4DCC-95AC-631CFC77B761}"/>
              </a:ext>
            </a:extLst>
          </p:cNvPr>
          <p:cNvSpPr txBox="1">
            <a:spLocks/>
          </p:cNvSpPr>
          <p:nvPr/>
        </p:nvSpPr>
        <p:spPr>
          <a:xfrm>
            <a:off x="7594092" y="6519538"/>
            <a:ext cx="3997236" cy="35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400" dirty="0">
                <a:solidFill>
                  <a:srgbClr val="00B0F0"/>
                </a:solidFill>
              </a:rPr>
              <a:t>Socio fondatore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F8A183E-91D4-480A-A460-0241C341B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676" y="1214025"/>
            <a:ext cx="5402647" cy="395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601FEB20-A192-4314-91C1-ED6580D95355}"/>
              </a:ext>
            </a:extLst>
          </p:cNvPr>
          <p:cNvSpPr txBox="1">
            <a:spLocks/>
          </p:cNvSpPr>
          <p:nvPr/>
        </p:nvSpPr>
        <p:spPr>
          <a:xfrm>
            <a:off x="3522278" y="5242994"/>
            <a:ext cx="5147441" cy="801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CASTELLANETA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Taranto, 103 – Tel/fax 099 8492194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16C2237-4E4F-42B2-AF75-D7F791C73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930" y="5717577"/>
            <a:ext cx="4063070" cy="928475"/>
          </a:xfrm>
          <a:prstGeom prst="rect">
            <a:avLst/>
          </a:prstGeom>
        </p:spPr>
      </p:pic>
      <p:pic>
        <p:nvPicPr>
          <p:cNvPr id="9" name="Picture 2" descr="IISS &amp;quot;Quinto Orazio Flacco&amp;quot; - Home | Facebook">
            <a:extLst>
              <a:ext uri="{FF2B5EF4-FFF2-40B4-BE49-F238E27FC236}">
                <a16:creationId xmlns:a16="http://schemas.microsoft.com/office/drawing/2014/main" xmlns="" id="{201AEF63-B24B-E840-98BE-2DAEC9FCA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893" y="96673"/>
            <a:ext cx="1108554" cy="13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852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4F9B31D-F8FF-4A76-999D-C3A8679EE1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718" y="1121594"/>
            <a:ext cx="4380907" cy="266271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8248394-D8BF-42D7-9AC3-1F3FC9C9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718" y="3965298"/>
            <a:ext cx="4380907" cy="2767579"/>
          </a:xfrm>
          <a:prstGeom prst="rect">
            <a:avLst/>
          </a:prstGeom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xmlns="" id="{B017A851-24AD-48C1-BE8F-74A025BD1124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3497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perspectiveLef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EA8FFA8B-BAC3-4234-9B95-98BC2DF3F7E1}"/>
              </a:ext>
            </a:extLst>
          </p:cNvPr>
          <p:cNvSpPr txBox="1">
            <a:spLocks/>
          </p:cNvSpPr>
          <p:nvPr/>
        </p:nvSpPr>
        <p:spPr>
          <a:xfrm>
            <a:off x="1381989" y="5868603"/>
            <a:ext cx="9940637" cy="904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Pianta terzo livello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2DA3FDB2-34BD-4721-9CC5-67B55FBB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76" y="36463"/>
            <a:ext cx="11557023" cy="904138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353832ED-46C2-4FCC-80AE-D0F429A6F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976" y="1430457"/>
            <a:ext cx="6457034" cy="44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402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24F70F7-6A16-4B6D-AD8B-4AD46FAB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Flacco c’è!</a:t>
            </a:r>
            <a:endParaRPr lang="it-IT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xmlns="" id="{40770790-423D-43BD-B3C1-398C03CAF657}"/>
              </a:ext>
            </a:extLst>
          </p:cNvPr>
          <p:cNvSpPr>
            <a:spLocks noGrp="1"/>
          </p:cNvSpPr>
          <p:nvPr/>
        </p:nvSpPr>
        <p:spPr>
          <a:xfrm>
            <a:off x="-686763" y="1156854"/>
            <a:ext cx="13565524" cy="45442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dirty="0">
                <a:solidFill>
                  <a:srgbClr val="00B0F0"/>
                </a:solidFill>
              </a:rPr>
              <a:t>OPEN DAY 2021 – 2022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F0"/>
                </a:solidFill>
              </a:rPr>
              <a:t>GIOVEDÌ 9 DICEMBRE 2021 ORE 17:00 /19:00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F0"/>
                </a:solidFill>
              </a:rPr>
              <a:t>DOMENICA 12 DICEMBRE 2021  ORE 09:30 / 12:30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F0"/>
                </a:solidFill>
              </a:rPr>
              <a:t>GIOVEDÌ 16 DICEMBRE 2021 ORE 17:00 /19:00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F0"/>
                </a:solidFill>
              </a:rPr>
              <a:t>DOMENICA 19 DICEMBRE 2021  ORE 09:30 / 12:30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F0"/>
                </a:solidFill>
              </a:rPr>
              <a:t>GIOVEDÌ 13 GENNAIO 2022 ORE 17:00 /19:00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F0"/>
                </a:solidFill>
              </a:rPr>
              <a:t>DOMENICA 16 GENNAIO 2022  ORE 09:30 / 12:30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F0"/>
                </a:solidFill>
              </a:rPr>
              <a:t>GIOVEDÌ 20 GENNAIO 2022 ORE 17:00 /19:00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B0F0"/>
                </a:solidFill>
              </a:rPr>
              <a:t>DOMENICA 23 GENNAIO 2022  ORE 09:30 / 12:30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it-IT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00B0F0"/>
                </a:solidFill>
              </a:rPr>
              <a:t>SU PRENOTAZIONE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it-IT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it-IT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https://www.iissquintoorazioflacco.edu.it/secondaria/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AC3DF5FF-04FD-5249-B6C4-2D7271914B32}"/>
              </a:ext>
            </a:extLst>
          </p:cNvPr>
          <p:cNvSpPr txBox="1">
            <a:spLocks/>
          </p:cNvSpPr>
          <p:nvPr/>
        </p:nvSpPr>
        <p:spPr>
          <a:xfrm>
            <a:off x="3451696" y="5805186"/>
            <a:ext cx="5147441" cy="801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CASTELLANETA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Taranto, 103 – Tel/fax 099 8492194</a:t>
            </a:r>
          </a:p>
        </p:txBody>
      </p:sp>
    </p:spTree>
    <p:extLst>
      <p:ext uri="{BB962C8B-B14F-4D97-AF65-F5344CB8AC3E}">
        <p14:creationId xmlns:p14="http://schemas.microsoft.com/office/powerpoint/2010/main" xmlns="" val="169478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A655106D-06CF-4CB9-B8EB-8E759A6F4A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015" y="123707"/>
            <a:ext cx="6314313" cy="5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E T </a:t>
            </a:r>
            <a:r>
              <a:rPr lang="it-IT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R E  T E C N O L O G I C 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D33E6F2B-562F-42AC-A236-895778326ECE}"/>
              </a:ext>
            </a:extLst>
          </p:cNvPr>
          <p:cNvSpPr txBox="1">
            <a:spLocks/>
          </p:cNvSpPr>
          <p:nvPr/>
        </p:nvSpPr>
        <p:spPr>
          <a:xfrm>
            <a:off x="640619" y="1136435"/>
            <a:ext cx="6897183" cy="601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kern="1800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ELETTRONICA ED ELETTROTECNICA</a:t>
            </a:r>
            <a:endParaRPr lang="it-IT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xmlns="" id="{5CA16746-4026-405F-A95A-C7E3CC8029CD}"/>
              </a:ext>
            </a:extLst>
          </p:cNvPr>
          <p:cNvSpPr txBox="1">
            <a:spLocks/>
          </p:cNvSpPr>
          <p:nvPr/>
        </p:nvSpPr>
        <p:spPr>
          <a:xfrm>
            <a:off x="640618" y="3213555"/>
            <a:ext cx="6897184" cy="7018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kern="1800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INFORMATICA E TELECOMUNICAZIONI</a:t>
            </a:r>
            <a:endParaRPr lang="it-IT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DA318F25-281A-47FB-8FD4-3FC108B61941}"/>
              </a:ext>
            </a:extLst>
          </p:cNvPr>
          <p:cNvSpPr txBox="1">
            <a:spLocks/>
          </p:cNvSpPr>
          <p:nvPr/>
        </p:nvSpPr>
        <p:spPr>
          <a:xfrm>
            <a:off x="705015" y="5391076"/>
            <a:ext cx="6696896" cy="4801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800" b="1" kern="1800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MECCANICA E MECCATRONICA</a:t>
            </a:r>
            <a:endParaRPr lang="it-IT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FAAE0A90-4D00-420C-9697-B13536B98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4863" y="586833"/>
            <a:ext cx="4493619" cy="1918363"/>
          </a:xfrm>
          <a:prstGeom prst="rect">
            <a:avLst/>
          </a:prstGeom>
          <a:effectLst>
            <a:outerShdw blurRad="50800" dist="50800" dir="5400000" algn="ctr" rotWithShape="0">
              <a:schemeClr val="tx2"/>
            </a:out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E219E549-110D-4BB2-A089-32A007BD8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4868" y="2750565"/>
            <a:ext cx="4493618" cy="17395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459BEC9F-C024-4E45-BF81-83AB719B0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4868" y="4708625"/>
            <a:ext cx="4493615" cy="2005686"/>
          </a:xfrm>
          <a:prstGeom prst="rect">
            <a:avLst/>
          </a:prstGeom>
        </p:spPr>
      </p:pic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xmlns="" id="{DE203D03-F1FB-48D2-8B38-5F63DEA0B098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3497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perspectiveLef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141500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C1C4341D-D769-4AD3-8D6C-42DEEA92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36" y="1095184"/>
            <a:ext cx="2956165" cy="577942"/>
          </a:xfrm>
        </p:spPr>
        <p:txBody>
          <a:bodyPr>
            <a:normAutofit fontScale="90000"/>
          </a:bodyPr>
          <a:lstStyle/>
          <a:p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DI STUDI 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DE40AFBB-F022-416F-9EEB-0281A4D85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309" y="83128"/>
            <a:ext cx="9940635" cy="8062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dirty="0">
                <a:solidFill>
                  <a:srgbClr val="FF0000"/>
                </a:solidFill>
              </a:rPr>
              <a:t>Primo BIENNIO ( 1° e 2° anno)</a:t>
            </a:r>
          </a:p>
          <a:p>
            <a:pPr marL="0" indent="0" algn="ctr">
              <a:buNone/>
            </a:pPr>
            <a:r>
              <a:rPr lang="it-IT" sz="2000" dirty="0">
                <a:solidFill>
                  <a:srgbClr val="FF0000"/>
                </a:solidFill>
              </a:rPr>
              <a:t>COMUNE per tutti gli indirizzi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F8F1886C-FBD0-473E-AFD4-F4DA49E5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8947" y="1627908"/>
            <a:ext cx="4836944" cy="4662055"/>
          </a:xfrm>
          <a:prstGeom prst="rect">
            <a:avLst/>
          </a:prstGeom>
        </p:spPr>
      </p:pic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0101BA75-4997-42FF-8FBC-887D1637D67B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3497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perspectiveLef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92B2847F-EBEF-4116-A826-1C147D536EFE}"/>
              </a:ext>
            </a:extLst>
          </p:cNvPr>
          <p:cNvSpPr txBox="1">
            <a:spLocks/>
          </p:cNvSpPr>
          <p:nvPr/>
        </p:nvSpPr>
        <p:spPr>
          <a:xfrm>
            <a:off x="6359861" y="877140"/>
            <a:ext cx="5458690" cy="80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 di Avanguardie Educative</a:t>
            </a:r>
          </a:p>
          <a:p>
            <a:pPr algn="ctr"/>
            <a:r>
              <a:rPr lang="it-IT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(INDIRE)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2BA1A2CB-65B1-4460-B19A-E47D28B22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9840" y="1772537"/>
            <a:ext cx="2614538" cy="1960904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xmlns="" id="{85CF48B3-46D9-461E-AB69-A51D989C222E}"/>
              </a:ext>
            </a:extLst>
          </p:cNvPr>
          <p:cNvSpPr txBox="1">
            <a:spLocks/>
          </p:cNvSpPr>
          <p:nvPr/>
        </p:nvSpPr>
        <p:spPr>
          <a:xfrm>
            <a:off x="6571652" y="6094742"/>
            <a:ext cx="5458690" cy="80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Minecraft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Educational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xmlns="" id="{FF4992D2-8F13-4047-8F3F-5236CC40B38A}"/>
              </a:ext>
            </a:extLst>
          </p:cNvPr>
          <p:cNvSpPr txBox="1">
            <a:spLocks/>
          </p:cNvSpPr>
          <p:nvPr/>
        </p:nvSpPr>
        <p:spPr>
          <a:xfrm>
            <a:off x="6359861" y="3517548"/>
            <a:ext cx="5458690" cy="80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LEGO LEAGUE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391B0B5-8063-4E8E-909F-FCE40491A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5530" y="4184361"/>
            <a:ext cx="3997523" cy="210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44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B3AF4D0-4A74-452A-9081-B59A01D69AD0}"/>
              </a:ext>
            </a:extLst>
          </p:cNvPr>
          <p:cNvSpPr txBox="1"/>
          <p:nvPr/>
        </p:nvSpPr>
        <p:spPr>
          <a:xfrm>
            <a:off x="831273" y="1156855"/>
            <a:ext cx="10952155" cy="4584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L’accesso agli ITS – ISTITUTI TECNICI SUPERIORI (Durata biennale) che danno competenze specialistiche preparando figure professionali attraverso l’utilizzo di nuove tecnologie ed un forte raccordo con le Aziende.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Alternanza scuola lavoro in collaborazione con industrie e aziende;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Corsi di preparazione al conseguimento di:</a:t>
            </a:r>
          </a:p>
          <a:p>
            <a:pPr marL="3028950" lvl="6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Certificazioni linguistiche</a:t>
            </a:r>
          </a:p>
          <a:p>
            <a:pPr marL="3028950" lvl="6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Patente europea ECDL</a:t>
            </a:r>
          </a:p>
          <a:p>
            <a:pPr marL="3028950" lvl="6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Certificazioni AUTOCAD</a:t>
            </a:r>
          </a:p>
          <a:p>
            <a:pPr marL="3028950" lvl="6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Patentino per la robotica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221972F1-6FBD-45F2-A341-115C2F3A9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2926" y="2794959"/>
            <a:ext cx="4026030" cy="3019522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65436335-FD08-48F7-BFF7-054D6570B4C6}"/>
              </a:ext>
            </a:extLst>
          </p:cNvPr>
          <p:cNvSpPr txBox="1">
            <a:spLocks/>
          </p:cNvSpPr>
          <p:nvPr/>
        </p:nvSpPr>
        <p:spPr>
          <a:xfrm>
            <a:off x="2429512" y="111881"/>
            <a:ext cx="8333493" cy="601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400" b="1" kern="1800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Tutti gli indirizzi hanno in comune:</a:t>
            </a:r>
            <a:endParaRPr lang="it-IT" sz="3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9D675860-2BCC-46F4-8B7D-358D5EB7F93A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3497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perspectiveLef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221011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E8C013-D160-48E2-B645-4E244E08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7" y="1319903"/>
            <a:ext cx="11421292" cy="806213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DI STUDI 			SBOCCHI PROFESSIONALI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1B686872-BA2B-4833-9FE9-FEC1A8F2D8A7}"/>
              </a:ext>
            </a:extLst>
          </p:cNvPr>
          <p:cNvSpPr txBox="1">
            <a:spLocks/>
          </p:cNvSpPr>
          <p:nvPr/>
        </p:nvSpPr>
        <p:spPr>
          <a:xfrm>
            <a:off x="3195297" y="146387"/>
            <a:ext cx="7050123" cy="601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400" b="1" kern="1800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ELETTRONICA ED ELETTROTECNICA</a:t>
            </a:r>
            <a:endParaRPr lang="it-IT" sz="3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ED157272-67EF-43AE-B83B-CF012A7D0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08" y="2126116"/>
            <a:ext cx="4267200" cy="37846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8F152E6B-5097-4A8F-A719-07C860E8E018}"/>
              </a:ext>
            </a:extLst>
          </p:cNvPr>
          <p:cNvSpPr txBox="1"/>
          <p:nvPr/>
        </p:nvSpPr>
        <p:spPr>
          <a:xfrm>
            <a:off x="5320937" y="2044063"/>
            <a:ext cx="6541768" cy="434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Consegue un DIPLOMA che gli consente: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L’accesso a tutte le facoltà universitarie;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partecipazione a concorsi in enti statali, privati e militari;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L’esercizio della libera professione dopo 2 anni di apprendistato ed esame di abilitazione;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Inoltre spende le proprie competenze in AZIENDA dove progetta, realizza e collauda circuiti elettrici e reti elettriche curandone gli aspetti hardware e software, gestisce sistemi di varia natura come quelli di automazione, audio, video ecc.</a:t>
            </a:r>
            <a:endParaRPr lang="it-IT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it-IT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it-IT" sz="18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598E06D0-41BE-4F9B-8E70-AA9432AF40F1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3497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perspectiveLef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364789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514A8AC8-CD07-4BF8-8AB9-F5B02894A073}"/>
              </a:ext>
            </a:extLst>
          </p:cNvPr>
          <p:cNvSpPr txBox="1">
            <a:spLocks/>
          </p:cNvSpPr>
          <p:nvPr/>
        </p:nvSpPr>
        <p:spPr>
          <a:xfrm>
            <a:off x="3163389" y="199461"/>
            <a:ext cx="7050123" cy="7018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400" b="1" kern="1800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INFORMATICA E TELECOMUNICAZIONI</a:t>
            </a:r>
            <a:endParaRPr lang="it-IT" sz="3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048C32F-C411-487F-828D-D1EEFE07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6517"/>
            <a:ext cx="4229100" cy="37719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F2C880B-2582-4A05-A898-AB915D0AB5D5}"/>
              </a:ext>
            </a:extLst>
          </p:cNvPr>
          <p:cNvSpPr txBox="1"/>
          <p:nvPr/>
        </p:nvSpPr>
        <p:spPr>
          <a:xfrm>
            <a:off x="5373188" y="1928197"/>
            <a:ext cx="6541768" cy="402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Consegue un DIPLOMA che gli consente: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L’accesso a tutte le facoltà universitarie;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partecipazione a concorsi in enti statali, privati e militari;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L’esercizio della libera professione dopo 2 anni di apprendistato ed esame di abilitazione;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Inoltre spende le proprie competenze in AZIENDA dove progetta, realizza e collauda software industriali e gestionali, siti web dinamici, circuiti elettrici per le telecomunicazioni.</a:t>
            </a:r>
            <a:endParaRPr lang="it-IT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it-IT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it-IT" sz="18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xmlns="" id="{39C37F40-4C9B-4E79-9AE0-DAA86C57C6B2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3497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perspectiveLef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FC37D0C7-AC7C-450C-97A7-ADACF1DE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7" y="1319903"/>
            <a:ext cx="11421292" cy="806213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DI STUDI 			SBOCCHI PROFESSIONALI</a:t>
            </a:r>
          </a:p>
        </p:txBody>
      </p:sp>
    </p:spTree>
    <p:extLst>
      <p:ext uri="{BB962C8B-B14F-4D97-AF65-F5344CB8AC3E}">
        <p14:creationId xmlns:p14="http://schemas.microsoft.com/office/powerpoint/2010/main" xmlns="" val="23614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514A8AC8-CD07-4BF8-8AB9-F5B02894A073}"/>
              </a:ext>
            </a:extLst>
          </p:cNvPr>
          <p:cNvSpPr txBox="1">
            <a:spLocks/>
          </p:cNvSpPr>
          <p:nvPr/>
        </p:nvSpPr>
        <p:spPr>
          <a:xfrm>
            <a:off x="3971109" y="109388"/>
            <a:ext cx="7050123" cy="70180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400" b="1" kern="1800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Meccanica e meccatronica</a:t>
            </a:r>
            <a:endParaRPr lang="it-IT" sz="3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E0CD8EB-4B5B-432E-81D5-502C291D3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68" y="2219066"/>
            <a:ext cx="4203700" cy="3771900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xmlns="" id="{EDC5756E-6E50-4CD1-8E74-0B3B234AB4E1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3497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perspectiveLef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F0D231A5-CB31-4EEA-A8C8-AAB54692F3F5}"/>
              </a:ext>
            </a:extLst>
          </p:cNvPr>
          <p:cNvSpPr txBox="1"/>
          <p:nvPr/>
        </p:nvSpPr>
        <p:spPr>
          <a:xfrm>
            <a:off x="5338354" y="2126116"/>
            <a:ext cx="6541768" cy="46656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18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Consegue un DIPLOMA che gli consente: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L’accesso a tutte le facoltà universitarie;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partecipazione a concorsi in enti statali, privati e militari;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L’esercizio della libera professione dopo 2 anni di apprendistato ed esame di abilitazione;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Inoltre spende le proprie competenze in AZIENDA dove integra le conoscenze di meccanica, di elettronica, elettrotecnica e dei sistemi informatici, interviene nei processi di conversione, gestione ed utilizzo dell’energia e del loro controllo, pianifica la produzione e la certificazione degli apparati progettati.</a:t>
            </a:r>
            <a:endParaRPr lang="it-IT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it-IT" sz="18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it-IT" sz="1800" dirty="0">
              <a:solidFill>
                <a:schemeClr val="accent1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085D2CE9-3E91-428B-83C4-037D66D0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7" y="1319903"/>
            <a:ext cx="11421292" cy="806213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PIANO DI STUDI 			SBOCCHI PROFESSIONALI</a:t>
            </a:r>
          </a:p>
        </p:txBody>
      </p:sp>
    </p:spTree>
    <p:extLst>
      <p:ext uri="{BB962C8B-B14F-4D97-AF65-F5344CB8AC3E}">
        <p14:creationId xmlns:p14="http://schemas.microsoft.com/office/powerpoint/2010/main" xmlns="" val="174014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06DA2B-E772-46D2-8A66-9B67D1898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15" y="-16377"/>
            <a:ext cx="11557023" cy="904138"/>
          </a:xfrm>
          <a:noFill/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87ADB4E5-216F-4716-A4BF-99C9F4DE5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715" y="1772605"/>
            <a:ext cx="3287758" cy="3879778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EDC0498-BC9B-485A-BD4C-D15564B57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5946" y="3773763"/>
            <a:ext cx="4167418" cy="276684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525AA4A-BFA1-484E-B9AB-7D32AB7FE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8288" y="879763"/>
            <a:ext cx="4154653" cy="228772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5CB95733-F6F3-45D4-A005-CE09551D79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960" y="3667183"/>
            <a:ext cx="3802593" cy="285194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1E4B46E-2E6F-4760-AF02-CC0FD0BE1F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2838" y="907054"/>
            <a:ext cx="3858687" cy="2233139"/>
          </a:xfrm>
          <a:prstGeom prst="rect">
            <a:avLst/>
          </a:prstGeom>
        </p:spPr>
      </p:pic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xmlns="" id="{484584E6-DD4C-4E0A-96E1-30EAE0A67D27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3497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perspectiveLef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xmlns="" id="{CF0AB442-DBB1-49E6-BE65-0500C41D3B2E}"/>
              </a:ext>
            </a:extLst>
          </p:cNvPr>
          <p:cNvSpPr txBox="1">
            <a:spLocks/>
          </p:cNvSpPr>
          <p:nvPr/>
        </p:nvSpPr>
        <p:spPr>
          <a:xfrm>
            <a:off x="897079" y="5806592"/>
            <a:ext cx="9940637" cy="904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Pianta primo livello</a:t>
            </a:r>
          </a:p>
        </p:txBody>
      </p:sp>
    </p:spTree>
    <p:extLst>
      <p:ext uri="{BB962C8B-B14F-4D97-AF65-F5344CB8AC3E}">
        <p14:creationId xmlns:p14="http://schemas.microsoft.com/office/powerpoint/2010/main" xmlns="" val="266069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xmlns="" id="{220DB984-3669-4D6C-95AE-BA46F4B6B8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768" y="1326702"/>
            <a:ext cx="5179410" cy="4351338"/>
          </a:xfr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C4F4B03B-29EA-4483-8080-86375EA409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1236" y="1175840"/>
            <a:ext cx="3498274" cy="262370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16153D05-3AA3-45CB-873E-3C360591E8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5459" y="3990108"/>
            <a:ext cx="4064750" cy="2390373"/>
          </a:xfrm>
          <a:prstGeom prst="rect">
            <a:avLst/>
          </a:prstGeom>
        </p:spPr>
      </p:pic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xmlns="" id="{EBDDA1AC-F4CE-407F-9BB8-EAF51CB535D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634976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  <a:scene3d>
              <a:camera prst="perspectiveLeft"/>
              <a:lightRig rig="threePt" dir="t"/>
            </a:scene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xmlns="" id="{E0134841-525D-473F-948E-FEAFFE18B10B}"/>
              </a:ext>
            </a:extLst>
          </p:cNvPr>
          <p:cNvSpPr txBox="1">
            <a:spLocks/>
          </p:cNvSpPr>
          <p:nvPr/>
        </p:nvSpPr>
        <p:spPr>
          <a:xfrm>
            <a:off x="1381989" y="5868603"/>
            <a:ext cx="9940637" cy="904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Pianta secondo livello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A83BCA1E-4209-45D3-AD68-397D0C493A01}"/>
              </a:ext>
            </a:extLst>
          </p:cNvPr>
          <p:cNvSpPr txBox="1">
            <a:spLocks/>
          </p:cNvSpPr>
          <p:nvPr/>
        </p:nvSpPr>
        <p:spPr>
          <a:xfrm>
            <a:off x="658715" y="-16377"/>
            <a:ext cx="11557023" cy="904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7818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605</Words>
  <Application>Microsoft Macintosh PowerPoint</Application>
  <PresentationFormat>Personalizzato</PresentationFormat>
  <Paragraphs>184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IISS «Quinto Orazio Flacco»</vt:lpstr>
      <vt:lpstr>S E T T O R E  T E C N O L O G I C O</vt:lpstr>
      <vt:lpstr>PIANO DI STUDI    </vt:lpstr>
      <vt:lpstr>Diapositiva 4</vt:lpstr>
      <vt:lpstr>PIANO DI STUDI    SBOCCHI PROFESSIONALI</vt:lpstr>
      <vt:lpstr>PIANO DI STUDI    SBOCCHI PROFESSIONALI</vt:lpstr>
      <vt:lpstr>PIANO DI STUDI    SBOCCHI PROFESSIONALI</vt:lpstr>
      <vt:lpstr>LABORATORI</vt:lpstr>
      <vt:lpstr>Diapositiva 9</vt:lpstr>
      <vt:lpstr>LABORATORI</vt:lpstr>
      <vt:lpstr>Il Flacco c’è!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</dc:title>
  <dc:creator>Rosaria Pilieri</dc:creator>
  <cp:lastModifiedBy>Huawei</cp:lastModifiedBy>
  <cp:revision>134</cp:revision>
  <cp:lastPrinted>2020-12-10T10:25:57Z</cp:lastPrinted>
  <dcterms:created xsi:type="dcterms:W3CDTF">2020-12-03T13:51:26Z</dcterms:created>
  <dcterms:modified xsi:type="dcterms:W3CDTF">2021-11-26T11:28:02Z</dcterms:modified>
</cp:coreProperties>
</file>