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65" r:id="rId10"/>
    <p:sldId id="272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ZIA ROLLO" initials="PR" lastIdx="2" clrIdx="0">
    <p:extLst>
      <p:ext uri="{19B8F6BF-5375-455C-9EA6-DF929625EA0E}">
        <p15:presenceInfo xmlns:p15="http://schemas.microsoft.com/office/powerpoint/2012/main" userId="06e79d649a9b456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E5683-2047-46F9-AB11-6DEB91C4D365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7447E-CD91-4637-89E9-CBC76582B9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8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Laboratori di </a:t>
            </a:r>
            <a:r>
              <a:rPr lang="it-IT"/>
              <a:t>orientamento scolastico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7447E-CD91-4637-89E9-CBC76582B93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478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Laboratori di </a:t>
            </a:r>
            <a:r>
              <a:rPr lang="it-IT"/>
              <a:t>orientamento scolastico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7447E-CD91-4637-89E9-CBC76582B93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72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3DDAFA-21AE-41C5-9748-1C34E9F1E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5A0FE03-AAAA-4A7D-926A-91F20CF6C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DCABFA-7BAD-4B6B-8F99-E5D4FF31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49BCA7-ADB6-42FE-99A1-0AC436BC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666323-28E3-4807-AFC0-572840F3C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14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3D1F09-6075-4011-8136-1717085B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2953B3-F23F-4846-AC6D-65E6B65AA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40A0B1-B791-4D94-8F98-C33702F5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E63F66-08E7-45CA-88C0-12609FF6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E58DFF-C656-49CC-9307-A323428EA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15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84E22FB-6E44-460F-800D-7379AD988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499D16-FF13-4541-9DC4-963D82AD1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653D14-69B1-4654-AA1F-156E5B9C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6C267B-3EDE-4462-9281-871C47185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EA8D1B-97E4-4B61-8E1D-8E82F01AB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37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A25B97-0D06-43EC-94BE-D4F1A132D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269C7F-F8C6-4B07-B323-316B7896B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E2ACCB-A989-4E35-8E17-A4EFFA69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72A30C-145B-4AB6-A47C-43F9D6F47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2E57B8-E7E9-4AFA-9189-6D32840DB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54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02FEA5-452A-4077-BE38-58721FE0D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559ABF-05D2-45A9-BD35-92D042BC6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F0CA81-B1A5-47C6-9566-2A5DD5914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75559F-02D7-45BE-A1A6-90676810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262840-1428-4958-A8A2-53CB8A79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25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98BD66-5773-4128-8EB1-39A64DC8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BF20B-5275-4E3E-A452-03B3A0535A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012775F-520D-42F8-9BF7-C7107E814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256E9E-E689-4B01-B44B-6347A1776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60CFB3-EF39-466E-8066-00738A860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6B01A5-28FF-4310-9F45-F99CEF9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15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2475AF-5843-4662-9437-0F76BDFAB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988B934-984B-4E6B-868C-668F0B8BB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6A847F8-6B40-4356-8638-A4D0635D7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FEC4C6C-672C-49D6-931F-0E90A5FF7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6A266FE-D3ED-4948-8EC2-CA444A2BB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D2DFC19-CA61-44C6-A3FE-EE8381778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C748A4B-4709-476B-9938-BC8F04AA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5F6CDCF-8682-4C65-8131-33FFA7A0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82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23E2A-A698-4911-B6E7-1AA912111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648B27D-1460-4B08-92B6-5D6974EEF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F504FC-6880-4AC9-9503-A25557B3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B02F9A1-548C-4162-A8DD-BBAB925BF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68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0816BE8-4E9B-4881-9321-6B533F5B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C6BFC27-68EE-4C06-B5CF-647D197FE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83AFF6-DF55-47ED-8D5D-1F9AD522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48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697A92-8004-46F7-A535-219CF38AE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42EF76-574C-40E0-80A9-18183EC20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E51898-1A71-493C-8B34-3A9B448BD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6E54BCC-AA91-40D8-8AAF-D8313DD5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17737B-8645-4270-B550-37ACBF08A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4971A1-AE90-486A-9593-138E417F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41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D7BD5D-2AF8-4AC6-893A-95B9DCF5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455D98-E539-4F34-B6F3-9EE593572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AB11C-2BFD-4D9E-9A5B-C3448B7E5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DB40EE-3A8A-4582-B8C5-68A8B276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2C9A91-5851-4A9B-86E1-B9C8FC782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CE5B2C-7DC0-4404-9AB5-EEC54348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93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41B90F2-25C4-4782-9CC0-F950E9E09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9A3997-9715-4B30-AFC1-93BC28A49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AF5BEB-2A6B-4947-A989-A32472451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CEA8D-E4D2-418B-A86A-7ECDC8A3F849}" type="datetimeFigureOut">
              <a:rPr lang="it-IT" smtClean="0"/>
              <a:t>20/01/2021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3BF454-7B63-4DF7-AED4-0F0294AA7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5A0FF3-0A28-4580-ABC5-D5F79161C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FE85F-1E4E-4B20-A6A4-CF8E95D7EA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97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 produzione industriale in Toscana torna a salire dopo tre anni in rosso  - Il Tirreno">
            <a:extLst>
              <a:ext uri="{FF2B5EF4-FFF2-40B4-BE49-F238E27FC236}">
                <a16:creationId xmlns:a16="http://schemas.microsoft.com/office/drawing/2014/main" id="{2A1FA057-4E5A-4F1C-86B0-9934798F7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96" y="3276499"/>
            <a:ext cx="3613867" cy="2648244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 descr="Immagine che contiene albero, esterni, persona, cielo&#10;&#10;Descrizione generata automaticamente">
            <a:extLst>
              <a:ext uri="{FF2B5EF4-FFF2-40B4-BE49-F238E27FC236}">
                <a16:creationId xmlns:a16="http://schemas.microsoft.com/office/drawing/2014/main" id="{0E1824FF-5F94-43C5-8158-94DD490AD2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598" y="3267075"/>
            <a:ext cx="4018963" cy="2648244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5#3387 Cessione di 3 aziende commerc, Perugia, Umbria - Annunci Industriali">
            <a:extLst>
              <a:ext uri="{FF2B5EF4-FFF2-40B4-BE49-F238E27FC236}">
                <a16:creationId xmlns:a16="http://schemas.microsoft.com/office/drawing/2014/main" id="{0929392C-FCB4-4D6D-A571-2DCC6F402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696" y="3267076"/>
            <a:ext cx="3271553" cy="2648243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0C357489-1896-44CD-8D1B-B1F96BC07E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160" y="154514"/>
            <a:ext cx="1755562" cy="1202947"/>
          </a:xfrm>
          <a:prstGeom prst="ellipse">
            <a:avLst/>
          </a:prstGeom>
          <a:ln>
            <a:solidFill>
              <a:srgbClr val="002060"/>
            </a:solidFill>
          </a:ln>
          <a:effectLst>
            <a:softEdge rad="112500"/>
          </a:effectLst>
        </p:spPr>
      </p:pic>
      <p:sp>
        <p:nvSpPr>
          <p:cNvPr id="7" name="Titolo 1">
            <a:extLst>
              <a:ext uri="{FF2B5EF4-FFF2-40B4-BE49-F238E27FC236}">
                <a16:creationId xmlns:a16="http://schemas.microsoft.com/office/drawing/2014/main" id="{CB2AA21F-4366-4CF5-8014-786CBB0441B4}"/>
              </a:ext>
            </a:extLst>
          </p:cNvPr>
          <p:cNvSpPr txBox="1">
            <a:spLocks/>
          </p:cNvSpPr>
          <p:nvPr/>
        </p:nvSpPr>
        <p:spPr>
          <a:xfrm>
            <a:off x="1542854" y="19350"/>
            <a:ext cx="9467850" cy="25799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it-IT" sz="2000" dirty="0">
                <a:solidFill>
                  <a:srgbClr val="2F5496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2F5496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it-IT" sz="20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Istituto di Istruzione Secondaria Superiore «Quinto Orazio Flacco» Sede di Palagiano </a:t>
            </a:r>
          </a:p>
          <a:p>
            <a:r>
              <a:rPr lang="it-IT" sz="20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Indirizzo Tecnico Commerciale</a:t>
            </a:r>
          </a:p>
          <a:p>
            <a:r>
              <a:rPr lang="it-IT" sz="20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Amministrazione Finanza e Marketing – Relazioni Internazionali per il Marketing</a:t>
            </a:r>
            <a:br>
              <a:rPr lang="it-IT" sz="20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0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72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 nasce un’azienda?</a:t>
            </a:r>
            <a:endParaRPr lang="it-IT" sz="7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627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Immagine che contiene esterni, cielo, strada, sport&#10;&#10;Descrizione generata automaticamente">
            <a:extLst>
              <a:ext uri="{FF2B5EF4-FFF2-40B4-BE49-F238E27FC236}">
                <a16:creationId xmlns:a16="http://schemas.microsoft.com/office/drawing/2014/main" id="{DCD343BB-2539-4899-9888-60C41ABE8D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96" r="3219" b="-1"/>
          <a:stretch/>
        </p:blipFill>
        <p:spPr>
          <a:xfrm>
            <a:off x="4315866" y="10"/>
            <a:ext cx="8668512" cy="685799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A1D8B1B5-52E4-4442-AB26-DA7E0F6AE085}"/>
              </a:ext>
            </a:extLst>
          </p:cNvPr>
          <p:cNvSpPr/>
          <p:nvPr/>
        </p:nvSpPr>
        <p:spPr>
          <a:xfrm>
            <a:off x="477981" y="1122362"/>
            <a:ext cx="3405862" cy="4807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perspectiveRight"/>
              <a:lightRig rig="threePt" dir="t"/>
            </a:scene3d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GRAZIE PER L’ATTENZIONE E….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AL PROSSIMO ANNO!</a:t>
            </a:r>
            <a:endParaRPr lang="en-US" sz="44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C2D84693-FFA4-45C8-AC01-61D7D71357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61" y="313924"/>
            <a:ext cx="8357256" cy="1229234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F164B0DB-E891-426E-835D-5FBB0F7781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486831"/>
            <a:ext cx="4038600" cy="14287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7563E98-3AFD-4901-807A-B10B0614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236"/>
          </a:xfrm>
        </p:spPr>
        <p:txBody>
          <a:bodyPr>
            <a:normAutofit/>
          </a:bodyPr>
          <a:lstStyle/>
          <a:p>
            <a:r>
              <a:rPr lang="it-IT" sz="2400" dirty="0"/>
              <a:t>Venite a visitarci nella sede di Via Scotellaro, 34  - Palagiano –</a:t>
            </a:r>
            <a:br>
              <a:rPr lang="it-IT" sz="2400" dirty="0"/>
            </a:br>
            <a:r>
              <a:rPr lang="it-IT" sz="2400" dirty="0"/>
              <a:t>prenotando al n. 099 8841504</a:t>
            </a:r>
          </a:p>
        </p:txBody>
      </p:sp>
    </p:spTree>
    <p:extLst>
      <p:ext uri="{BB962C8B-B14F-4D97-AF65-F5344CB8AC3E}">
        <p14:creationId xmlns:p14="http://schemas.microsoft.com/office/powerpoint/2010/main" val="416295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B8B7E-3A5E-4F1E-8B4D-71FA8F32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4749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dirty="0">
                <a:ln>
                  <a:noFill/>
                </a:ln>
                <a:gradFill>
                  <a:gsLst>
                    <a:gs pos="0">
                      <a:srgbClr val="1F4E79"/>
                    </a:gs>
                    <a:gs pos="50000">
                      <a:srgbClr val="5B9BD5"/>
                    </a:gs>
                    <a:gs pos="100000">
                      <a:srgbClr val="9DC3E6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6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CARATTERE</a:t>
            </a:r>
            <a:r>
              <a:rPr lang="it-IT" sz="3600" dirty="0">
                <a:solidFill>
                  <a:srgbClr val="2F5496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6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INDIPENDENTE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AE185B-A0E2-4154-A7A4-D70C73C15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743260"/>
            <a:ext cx="10515600" cy="3566928"/>
          </a:xfrm>
        </p:spPr>
        <p:txBody>
          <a:bodyPr/>
          <a:lstStyle/>
          <a:p>
            <a:endParaRPr lang="it-IT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Curiosità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Autonomia di scelta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Senso di responsabilità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Capacità di imparare dagli insuccessi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Leadership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1026" name="Picture 2" descr="La forte identità del Vignaiolo Indipendente: al via la campagna di  promozione del logo FIVI - FIVI - Federazione Italiana Vignaioli  Indipendenti">
            <a:extLst>
              <a:ext uri="{FF2B5EF4-FFF2-40B4-BE49-F238E27FC236}">
                <a16:creationId xmlns:a16="http://schemas.microsoft.com/office/drawing/2014/main" id="{D290769C-E7CC-4A7F-9525-1A72C2477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8" y="1296834"/>
            <a:ext cx="2962275" cy="154305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rte donna indipendente citazioni, ispiratrice Foto stock - Alamy">
            <a:extLst>
              <a:ext uri="{FF2B5EF4-FFF2-40B4-BE49-F238E27FC236}">
                <a16:creationId xmlns:a16="http://schemas.microsoft.com/office/drawing/2014/main" id="{8EE2BBD4-F4D6-4A13-B050-003C5085F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988" y="4629150"/>
            <a:ext cx="1914525" cy="1362075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adership, ecco le 14 caratteristiche di un vero leader">
            <a:extLst>
              <a:ext uri="{FF2B5EF4-FFF2-40B4-BE49-F238E27FC236}">
                <a16:creationId xmlns:a16="http://schemas.microsoft.com/office/drawing/2014/main" id="{1243125C-9EF3-4A6E-851B-41B8936B0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38" y="3209043"/>
            <a:ext cx="2619375" cy="1743075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05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B8B7E-3A5E-4F1E-8B4D-71FA8F32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4749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dirty="0">
                <a:ln>
                  <a:noFill/>
                </a:ln>
                <a:gradFill>
                  <a:gsLst>
                    <a:gs pos="0">
                      <a:srgbClr val="1F4E79"/>
                    </a:gs>
                    <a:gs pos="50000">
                      <a:srgbClr val="5B9BD5"/>
                    </a:gs>
                    <a:gs pos="100000">
                      <a:srgbClr val="9DC3E6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6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 IMPRENDITORIALE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AE185B-A0E2-4154-A7A4-D70C73C15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743260"/>
            <a:ext cx="10515600" cy="3566928"/>
          </a:xfrm>
        </p:spPr>
        <p:txBody>
          <a:bodyPr>
            <a:normAutofit fontScale="92500" lnSpcReduction="20000"/>
          </a:bodyPr>
          <a:lstStyle/>
          <a:p>
            <a:endParaRPr lang="it-IT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Immaginazione vivida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Voglia di mettersi in gioco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Essere dinamici e propositivi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Desiderio di dare vita ad un sogno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Credere in sé stessi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Spirito intuitivo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Capacità di risolvere le criticità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Idea imprenditoriale, creativa Immagine gratis - Public Domain Pictures">
            <a:extLst>
              <a:ext uri="{FF2B5EF4-FFF2-40B4-BE49-F238E27FC236}">
                <a16:creationId xmlns:a16="http://schemas.microsoft.com/office/drawing/2014/main" id="{D3455325-AAEC-4F73-AC62-E54648737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025" y="4374568"/>
            <a:ext cx="2697332" cy="186690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L'Idea Imprenditoriale">
            <a:extLst>
              <a:ext uri="{FF2B5EF4-FFF2-40B4-BE49-F238E27FC236}">
                <a16:creationId xmlns:a16="http://schemas.microsoft.com/office/drawing/2014/main" id="{AD4FF19D-0340-4CD2-AC85-579D940A7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877" y="2147217"/>
            <a:ext cx="4133850" cy="110490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Mini guida per sviluppare la tua idea imprenditoriale">
            <a:extLst>
              <a:ext uri="{FF2B5EF4-FFF2-40B4-BE49-F238E27FC236}">
                <a16:creationId xmlns:a16="http://schemas.microsoft.com/office/drawing/2014/main" id="{4811AC45-20FC-4BA1-9565-996EBCCB5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4374568"/>
            <a:ext cx="2857500" cy="186690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5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B8B7E-3A5E-4F1E-8B4D-71FA8F32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4749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dirty="0">
                <a:ln>
                  <a:noFill/>
                </a:ln>
                <a:gradFill>
                  <a:gsLst>
                    <a:gs pos="0">
                      <a:srgbClr val="1F4E79"/>
                    </a:gs>
                    <a:gs pos="50000">
                      <a:srgbClr val="5B9BD5"/>
                    </a:gs>
                    <a:gs pos="100000">
                      <a:srgbClr val="9DC3E6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6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STUDIO DEL MERCATO INTERNAZIONALE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AE185B-A0E2-4154-A7A4-D70C73C15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743260"/>
            <a:ext cx="10515600" cy="3566928"/>
          </a:xfrm>
        </p:spPr>
        <p:txBody>
          <a:bodyPr>
            <a:normAutofit/>
          </a:bodyPr>
          <a:lstStyle/>
          <a:p>
            <a:endParaRPr lang="it-IT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Ricerca delle zone di mercato libere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Definizione del prodotto e delle sue qualità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Analisi dei gusti dei consumatori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Studio dei costi di produzione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Studio delle tecniche di vendita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Focus sul mercato mondiale delle melagrane">
            <a:extLst>
              <a:ext uri="{FF2B5EF4-FFF2-40B4-BE49-F238E27FC236}">
                <a16:creationId xmlns:a16="http://schemas.microsoft.com/office/drawing/2014/main" id="{4EAB01D6-7CBC-48EB-961F-42AACF84D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0" y="4986338"/>
            <a:ext cx="2505075" cy="1590675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ome vincere il mercato internazionale attraverso l'e-commerce | Spherica">
            <a:extLst>
              <a:ext uri="{FF2B5EF4-FFF2-40B4-BE49-F238E27FC236}">
                <a16:creationId xmlns:a16="http://schemas.microsoft.com/office/drawing/2014/main" id="{FEB8256B-5C7A-4E4F-8636-6141EC79C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3311427"/>
            <a:ext cx="2876550" cy="1674911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Pro e contro del mercato internazionale dei carrelli elevatori per una  valutazione oculata dell'import-export - TCE Magazine">
            <a:extLst>
              <a:ext uri="{FF2B5EF4-FFF2-40B4-BE49-F238E27FC236}">
                <a16:creationId xmlns:a16="http://schemas.microsoft.com/office/drawing/2014/main" id="{14A88576-A8CE-4853-8E29-EAD7CAEFA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0" y="1657997"/>
            <a:ext cx="2438400" cy="1590675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10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B8B7E-3A5E-4F1E-8B4D-71FA8F32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4749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dirty="0">
                <a:ln>
                  <a:noFill/>
                </a:ln>
                <a:gradFill>
                  <a:gsLst>
                    <a:gs pos="0">
                      <a:srgbClr val="1F4E79"/>
                    </a:gs>
                    <a:gs pos="50000">
                      <a:srgbClr val="5B9BD5"/>
                    </a:gs>
                    <a:gs pos="100000">
                      <a:srgbClr val="9DC3E6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6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ASPETTI LEGALI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AE185B-A0E2-4154-A7A4-D70C73C15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62285"/>
            <a:ext cx="10515600" cy="3566928"/>
          </a:xfrm>
        </p:spPr>
        <p:txBody>
          <a:bodyPr>
            <a:normAutofit/>
          </a:bodyPr>
          <a:lstStyle/>
          <a:p>
            <a:endParaRPr lang="it-IT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Rispetto delle regole in generale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Rispetto delle disposizioni di diritto civile e commerciale.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Adozione dell’iter formativo della qualità di imprenditore commerciale.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delle forme societarie europee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delle principali forme di contratti internazionali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E-commerce: gli aspetti legali e normativi per vendere online">
            <a:extLst>
              <a:ext uri="{FF2B5EF4-FFF2-40B4-BE49-F238E27FC236}">
                <a16:creationId xmlns:a16="http://schemas.microsoft.com/office/drawing/2014/main" id="{F9FB5513-B239-48A7-8EB1-90AEB2323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4767917"/>
            <a:ext cx="2962275" cy="1675746"/>
          </a:xfrm>
          <a:prstGeom prst="rect">
            <a:avLst/>
          </a:prstGeom>
          <a:noFill/>
          <a:ln w="3175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Dazi anti-dumping: attacco e difesa - Il seminario | Arcom Srl">
            <a:extLst>
              <a:ext uri="{FF2B5EF4-FFF2-40B4-BE49-F238E27FC236}">
                <a16:creationId xmlns:a16="http://schemas.microsoft.com/office/drawing/2014/main" id="{9CC33622-8F2D-4597-BC69-6F770D45A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450" y="4414494"/>
            <a:ext cx="3109177" cy="2029169"/>
          </a:xfrm>
          <a:prstGeom prst="rect">
            <a:avLst/>
          </a:prstGeom>
          <a:noFill/>
          <a:ln w="3175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Società di persone : vantaggi e svantaggi | Efficacia Fiscale">
            <a:extLst>
              <a:ext uri="{FF2B5EF4-FFF2-40B4-BE49-F238E27FC236}">
                <a16:creationId xmlns:a16="http://schemas.microsoft.com/office/drawing/2014/main" id="{F0D08F4B-A71C-4AB0-B5FD-0FE43378C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496" y="4767917"/>
            <a:ext cx="2543175" cy="1675746"/>
          </a:xfrm>
          <a:prstGeom prst="rect">
            <a:avLst/>
          </a:prstGeom>
          <a:noFill/>
          <a:ln w="3175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57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B8B7E-3A5E-4F1E-8B4D-71FA8F32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4749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dirty="0">
                <a:ln>
                  <a:noFill/>
                </a:ln>
                <a:gradFill>
                  <a:gsLst>
                    <a:gs pos="0">
                      <a:srgbClr val="1F4E79"/>
                    </a:gs>
                    <a:gs pos="50000">
                      <a:srgbClr val="5B9BD5"/>
                    </a:gs>
                    <a:gs pos="100000">
                      <a:srgbClr val="9DC3E6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6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ANALISI DEGLI ASPETTI FINANZIARI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AE185B-A0E2-4154-A7A4-D70C73C15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743260"/>
            <a:ext cx="10515600" cy="3566928"/>
          </a:xfrm>
        </p:spPr>
        <p:txBody>
          <a:bodyPr>
            <a:normAutofit/>
          </a:bodyPr>
          <a:lstStyle/>
          <a:p>
            <a:endParaRPr lang="it-IT" dirty="0">
              <a:solidFill>
                <a:srgbClr val="00206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delle modalità di reperimento delle fonti finanziarie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Gestione delle liquidità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Relazioni con gli istituti di credito (banche)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Bilancio entrate ed uscite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Risultato finanziario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Utile di impresa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6" descr="5 Consigli su Come Aumentare i Margini di Profitto">
            <a:extLst>
              <a:ext uri="{FF2B5EF4-FFF2-40B4-BE49-F238E27FC236}">
                <a16:creationId xmlns:a16="http://schemas.microsoft.com/office/drawing/2014/main" id="{30048DC7-E53B-4E03-A0F9-CB19276F7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4214812"/>
            <a:ext cx="3124200" cy="1862137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8DC64D5E-7A46-48EB-AA10-E014359C3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0" y="1330325"/>
            <a:ext cx="2466975" cy="222885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Perché le banche non fanno credito alle imprese">
            <a:extLst>
              <a:ext uri="{FF2B5EF4-FFF2-40B4-BE49-F238E27FC236}">
                <a16:creationId xmlns:a16="http://schemas.microsoft.com/office/drawing/2014/main" id="{F15A0F3D-865E-4CB3-8301-E68C46415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25" y="4214812"/>
            <a:ext cx="2952750" cy="1862137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41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B8B7E-3A5E-4F1E-8B4D-71FA8F32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4749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dirty="0">
                <a:ln>
                  <a:noFill/>
                </a:ln>
                <a:gradFill>
                  <a:gsLst>
                    <a:gs pos="0">
                      <a:srgbClr val="1F4E79"/>
                    </a:gs>
                    <a:gs pos="50000">
                      <a:srgbClr val="5B9BD5"/>
                    </a:gs>
                    <a:gs pos="100000">
                      <a:srgbClr val="9DC3E6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600" dirty="0">
                <a:ln>
                  <a:noFill/>
                </a:ln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RICERCA COLLABORATORI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AE185B-A0E2-4154-A7A4-D70C73C15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4" y="1743259"/>
            <a:ext cx="10861151" cy="4242762"/>
          </a:xfrm>
        </p:spPr>
        <p:txBody>
          <a:bodyPr>
            <a:noAutofit/>
          </a:bodyPr>
          <a:lstStyle/>
          <a:p>
            <a:endParaRPr lang="it-IT" sz="1800" dirty="0">
              <a:solidFill>
                <a:srgbClr val="00206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disciplina del diritto del lavoro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 rapporto di lavoro autonomo e subordinato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dello Statuto dei Lavoratori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 diritto societario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dei contratti commerciali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dei contratti internazionali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800" dirty="0"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onoscenza </a:t>
            </a: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degli organismi preposti al commercio internazionale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delle istituzioni europee 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dell’inglese, francese </a:t>
            </a:r>
            <a:r>
              <a:rPr lang="it-IT" sz="1800" dirty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180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dello spagnolo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Lavoratore subordinato e professionista: questione di competenza! -  Masterlex">
            <a:extLst>
              <a:ext uri="{FF2B5EF4-FFF2-40B4-BE49-F238E27FC236}">
                <a16:creationId xmlns:a16="http://schemas.microsoft.com/office/drawing/2014/main" id="{3D9B4382-D588-4AA6-ACCF-CDEED126F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216" y="4937713"/>
            <a:ext cx="2290713" cy="1651327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QPA - Lavoratori subordinati &quot;irregolari&quot;: le sanzioni civili">
            <a:extLst>
              <a:ext uri="{FF2B5EF4-FFF2-40B4-BE49-F238E27FC236}">
                <a16:creationId xmlns:a16="http://schemas.microsoft.com/office/drawing/2014/main" id="{1FBE4D4B-DAE4-4282-B683-94EC3CA6B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539" y="2490787"/>
            <a:ext cx="4779390" cy="1876425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084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B8B7E-3A5E-4F1E-8B4D-71FA8F32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4749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dirty="0">
                <a:ln>
                  <a:noFill/>
                </a:ln>
                <a:gradFill>
                  <a:gsLst>
                    <a:gs pos="0">
                      <a:srgbClr val="1F4E79"/>
                    </a:gs>
                    <a:gs pos="50000">
                      <a:srgbClr val="5B9BD5"/>
                    </a:gs>
                    <a:gs pos="100000">
                      <a:srgbClr val="9DC3E6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6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PUBBLICITA’ E COMUNICAZIONE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AE185B-A0E2-4154-A7A4-D70C73C15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4" y="1743259"/>
            <a:ext cx="10861151" cy="4242762"/>
          </a:xfrm>
        </p:spPr>
        <p:txBody>
          <a:bodyPr>
            <a:noAutofit/>
          </a:bodyPr>
          <a:lstStyle/>
          <a:p>
            <a:endParaRPr lang="it-IT" sz="1800">
              <a:solidFill>
                <a:srgbClr val="00206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degli strumenti informatici</a:t>
            </a:r>
            <a:endParaRPr lang="it-IT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delle lingue straniere</a:t>
            </a:r>
            <a:endParaRPr lang="it-IT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Tecnica delle relazioni pubbliche</a:t>
            </a:r>
            <a:endParaRPr lang="it-IT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dei canali informativi</a:t>
            </a:r>
            <a:endParaRPr lang="it-IT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Fenomeno dei social media</a:t>
            </a:r>
            <a:endParaRPr lang="it-IT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Diffusione dei messaggi pubblicitari</a:t>
            </a: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A cosa serve fare pubblicità? Lo scopo dell'advertising per una azienda">
            <a:extLst>
              <a:ext uri="{FF2B5EF4-FFF2-40B4-BE49-F238E27FC236}">
                <a16:creationId xmlns:a16="http://schemas.microsoft.com/office/drawing/2014/main" id="{7BB6D8BC-E4CF-4613-A83F-5FF1FDAC0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848" y="919163"/>
            <a:ext cx="2952750" cy="154305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orso di Marketing e Comunicazione - Confcommercio Lazio Nord">
            <a:extLst>
              <a:ext uri="{FF2B5EF4-FFF2-40B4-BE49-F238E27FC236}">
                <a16:creationId xmlns:a16="http://schemas.microsoft.com/office/drawing/2014/main" id="{1BAFD745-54EA-4C0B-97FA-274E09B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596" y="2947988"/>
            <a:ext cx="3086002" cy="144780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NS Comunicazione – Pubblicità e Comunicazione d'Impresa| Call Net Service  srl">
            <a:extLst>
              <a:ext uri="{FF2B5EF4-FFF2-40B4-BE49-F238E27FC236}">
                <a16:creationId xmlns:a16="http://schemas.microsoft.com/office/drawing/2014/main" id="{195DE25C-C82D-4823-8605-A0E2420DB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98" y="5024438"/>
            <a:ext cx="3352800" cy="1362075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843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5096DB-34D1-41BC-BBC1-A115E5168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8206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SEQUENZA FASI CREAZIONI ATTIVITA’ AZIENDALI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96C5D6-DC04-4845-8E3F-B75952AB0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4900" dirty="0">
              <a:ln>
                <a:noFill/>
              </a:ln>
              <a:gradFill>
                <a:gsLst>
                  <a:gs pos="0">
                    <a:srgbClr val="1F4E79"/>
                  </a:gs>
                  <a:gs pos="50000">
                    <a:srgbClr val="5B9BD5"/>
                  </a:gs>
                  <a:gs pos="100000">
                    <a:srgbClr val="9DC3E6"/>
                  </a:gs>
                </a:gsLst>
                <a:lin ang="5400000" scaled="0"/>
              </a:gradFill>
              <a:effectLst>
                <a:reflection blurRad="6350" stA="53000" endA="300" endPos="35500" dir="5400000" sy="-90000" algn="bl"/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7400" dirty="0">
                <a:ln>
                  <a:noFill/>
                </a:ln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CARATTERE INDIPENDENTE</a:t>
            </a:r>
            <a:endParaRPr lang="it-IT" sz="7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7400" dirty="0">
                <a:ln>
                  <a:noFill/>
                </a:ln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IDEA IMPRENDITORIALE</a:t>
            </a:r>
            <a:endParaRPr lang="it-IT" sz="7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7400" dirty="0">
                <a:ln>
                  <a:noFill/>
                </a:ln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STUDIO DEL MERCATO INTERNAZIONALE</a:t>
            </a:r>
            <a:endParaRPr lang="it-IT" sz="7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7400" dirty="0">
                <a:ln>
                  <a:noFill/>
                </a:ln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CONOSCENZA ASPETTI LEGALI</a:t>
            </a:r>
            <a:endParaRPr lang="it-IT" sz="7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7400" dirty="0">
                <a:ln>
                  <a:noFill/>
                </a:ln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ANALISI DEGLI ASPETTI FINANZIARI</a:t>
            </a:r>
            <a:endParaRPr lang="it-IT" sz="7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7400" dirty="0">
                <a:ln>
                  <a:noFill/>
                </a:ln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RICERCA COLLABORATORI</a:t>
            </a:r>
            <a:endParaRPr lang="it-IT" sz="7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7400" dirty="0">
                <a:ln>
                  <a:noFill/>
                </a:ln>
                <a:solidFill>
                  <a:srgbClr val="002060"/>
                </a:soli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PUBBLICITA’ E COMUNICAZIONE</a:t>
            </a:r>
            <a:endParaRPr lang="it-IT" sz="7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2574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355</Words>
  <Application>Microsoft Office PowerPoint</Application>
  <PresentationFormat>Widescreen</PresentationFormat>
  <Paragraphs>76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Presentazione standard di PowerPoint</vt:lpstr>
      <vt:lpstr>  CARATTERE INDIPENDENTE </vt:lpstr>
      <vt:lpstr>  IDEA IMPRENDITORIALE </vt:lpstr>
      <vt:lpstr>  STUDIO DEL MERCATO INTERNAZIONALE </vt:lpstr>
      <vt:lpstr>  CONOSCENZA ASPETTI LEGALI </vt:lpstr>
      <vt:lpstr>  ANALISI DEGLI ASPETTI FINANZIARI </vt:lpstr>
      <vt:lpstr>  RICERCA COLLABORATORI </vt:lpstr>
      <vt:lpstr>  PUBBLICITA’ E COMUNICAZIONE </vt:lpstr>
      <vt:lpstr>SEQUENZA FASI CREAZIONI ATTIVITA’ AZIENDALI</vt:lpstr>
      <vt:lpstr>Venite a visitarci nella sede di Via Scotellaro, 34  - Palagiano – prenotando al n. 099 8841504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Così nasce una azienda</dc:title>
  <dc:creator>PATRIZIA ROLLO</dc:creator>
  <cp:lastModifiedBy>PATRIZIA ROLLO</cp:lastModifiedBy>
  <cp:revision>30</cp:revision>
  <dcterms:created xsi:type="dcterms:W3CDTF">2020-12-13T08:48:41Z</dcterms:created>
  <dcterms:modified xsi:type="dcterms:W3CDTF">2021-01-20T05:16:40Z</dcterms:modified>
</cp:coreProperties>
</file>