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67" r:id="rId3"/>
    <p:sldId id="258" r:id="rId4"/>
    <p:sldId id="260" r:id="rId5"/>
    <p:sldId id="262" r:id="rId6"/>
    <p:sldId id="274" r:id="rId7"/>
    <p:sldId id="275" r:id="rId8"/>
    <p:sldId id="265" r:id="rId9"/>
    <p:sldId id="266" r:id="rId10"/>
    <p:sldId id="277" r:id="rId11"/>
    <p:sldId id="268" r:id="rId12"/>
    <p:sldId id="269" r:id="rId13"/>
    <p:sldId id="27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Pilieri" initials="RP" lastIdx="1" clrIdx="0">
    <p:extLst>
      <p:ext uri="{19B8F6BF-5375-455C-9EA6-DF929625EA0E}">
        <p15:presenceInfo xmlns:p15="http://schemas.microsoft.com/office/powerpoint/2012/main" xmlns="" userId="841cf56b962640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AA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19CACC-6ED5-4D4B-9258-6C11A300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DB03D4E-FE1F-4873-9935-06FE18444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9CC7E12-B7DF-4B2A-8FAC-00AE8585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E928F5B-7A59-466F-A77E-CC9E2D7F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98F3903-8D4D-4A99-9511-18896375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75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C2A571-B6BA-4FF6-A322-F4F1A9EF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BF740CBF-A15B-4A2B-99E1-F782C5BBA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99B01E4-4661-4FA6-8779-F8ADF38A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9AE543B-9925-4E8D-9BB4-D7C65F5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B9383BA-9DC8-4988-9A8C-217D2445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408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74A506EA-4B4C-4671-9722-3535237FF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6D8F2B4-424C-4C97-A4FE-F723BEB6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43C2B90-83AE-40B4-B61F-1B2328EA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1A50313-3C2B-4135-A9B0-2571EC8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C46D55-E4D1-43CA-A043-B828FD02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94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E837E2-D9CD-46BB-9E1F-03D7664A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DA1BCE7-E965-4906-A720-7EC977F9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68C6AC6-0937-45B1-BCCE-DE25BE7F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F94DA32-779E-4D55-A643-CED556F2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001B6E2-886B-4763-A1C4-E29DFE8B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557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6C1231C-AF76-4C23-8748-67FC0B29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1AB52E9-572D-4B4E-B968-53FCCAB6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FF77DA7-D240-4050-8944-8E0A35FD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6A8A0FD-44D6-4FD0-BA37-5814C0EB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8E762A7-9B23-481A-B580-7A050796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013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D88CAF9-4E18-401B-AB3D-E87D243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4BB8053-1C7A-427C-ADEC-927A6B99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D2180B1-66E4-4CDE-A97D-32996F308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40A4268-FC1B-4534-8E82-CB5E902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CB26457-9FF1-4D65-9EC6-21F2B02F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73AE58F-AD2F-48DB-9D31-848CD23C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756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AE1FBB0-577A-47A1-8461-E7852B29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48DC611-3107-4032-B2E3-8C08F55C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27E2A97-18CD-4DFA-926D-26CBDD2B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11637D63-896D-4758-9308-93E266A8C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0BD09D9D-C306-4399-863E-BC8CC75DB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BDFCE209-3B7C-4BFF-BFA9-847B85E4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7D3E3FE-1C3C-4674-8B24-A4C487A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E77A9C5D-7ACE-429C-895B-F12EE901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39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90FEA4-90C2-4B01-A0A6-8CF1743B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861D9B0-CC40-47EC-B651-2C60A6B3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1AAEF72B-4A47-4249-AF74-D9F58D9F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B665DA20-0216-4C23-9BE7-82063EAF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76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B581138-96B8-4221-83FA-4C0A7402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78EE1BD-5F59-4D27-981F-5F70EDCF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1677A80B-EAD5-440A-B569-B3087B9D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30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78449-5247-460C-8A69-5122835C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7809491-084C-4667-A9C1-11E59AAE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3AD327F-6E97-4352-8494-FD6AED712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FCB5577-4117-46F9-8D6F-2434F8B2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13230DA-2053-45A1-B6BF-1B3103F6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5712940-D569-405B-A2D2-71E2B68C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595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7FA3EF-B0C4-4270-84E0-488C63EB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ABA814D6-5645-435A-B901-32E19803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75B3717-ACD1-43CF-90BB-0AFEEBE21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04AB32B-780A-4EF3-B421-9B088653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2D8DC96-5689-494D-9139-80FC5A99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C267D2F-1384-4B3D-8C92-7B2D683E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38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4F9C4F12-22A3-4F98-AC44-75F23DCD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80E9CED-58EA-447E-BB1E-3804D004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8651274-B805-4629-A744-842F2674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FB9C-E7C2-49FA-9746-FF7461901414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70EB0A5-D311-4DCB-B5CB-1241B6438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79E8686-2E5B-4B30-B075-B81787F5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3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IISS Quinto Orazio </a:t>
            </a:r>
            <a:r>
              <a:rPr lang="it-IT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Flacco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3CB4AC3-D72F-4D35-B096-0BBE5431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7" y="1454728"/>
            <a:ext cx="10515600" cy="1037922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Succursale di Palagiano Sforza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4DB86A4F-E614-4AD9-B65E-22DDF240AD3C}"/>
              </a:ext>
            </a:extLst>
          </p:cNvPr>
          <p:cNvSpPr txBox="1">
            <a:spLocks/>
          </p:cNvSpPr>
          <p:nvPr/>
        </p:nvSpPr>
        <p:spPr>
          <a:xfrm>
            <a:off x="196035" y="6064461"/>
            <a:ext cx="5147441" cy="735861"/>
          </a:xfrm>
          <a:prstGeom prst="rect">
            <a:avLst/>
          </a:prstGeom>
        </p:spPr>
        <p:txBody>
          <a:bodyPr vert="horz" lIns="91440" tIns="45720" rIns="91440" bIns="45720" rtlCol="0"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b="1" dirty="0">
                <a:solidFill>
                  <a:srgbClr val="C00000"/>
                </a:solidFill>
              </a:rPr>
              <a:t>ISTITUTO TECNICO ECONOMICO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BEEC11D9-0B38-4DCC-95AC-631CFC77B761}"/>
              </a:ext>
            </a:extLst>
          </p:cNvPr>
          <p:cNvSpPr txBox="1">
            <a:spLocks/>
          </p:cNvSpPr>
          <p:nvPr/>
        </p:nvSpPr>
        <p:spPr>
          <a:xfrm>
            <a:off x="5909500" y="6078109"/>
            <a:ext cx="5798101" cy="763635"/>
          </a:xfrm>
          <a:prstGeom prst="rect">
            <a:avLst/>
          </a:prstGeom>
        </p:spPr>
        <p:txBody>
          <a:bodyPr vert="horz" lIns="91440" tIns="45720" rIns="91440" bIns="45720" rtlCol="0">
            <a:prstTxWarp prst="text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LICEO SCIENTIFICO SPORTIVO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F2871FB0-5B05-4D11-9165-DE7F738AD343}"/>
              </a:ext>
            </a:extLst>
          </p:cNvPr>
          <p:cNvSpPr txBox="1">
            <a:spLocks/>
          </p:cNvSpPr>
          <p:nvPr/>
        </p:nvSpPr>
        <p:spPr>
          <a:xfrm>
            <a:off x="196034" y="2230582"/>
            <a:ext cx="5147441" cy="134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601FEB20-A192-4314-91C1-ED6580D95355}"/>
              </a:ext>
            </a:extLst>
          </p:cNvPr>
          <p:cNvSpPr txBox="1">
            <a:spLocks/>
          </p:cNvSpPr>
          <p:nvPr/>
        </p:nvSpPr>
        <p:spPr>
          <a:xfrm>
            <a:off x="6560159" y="2830529"/>
            <a:ext cx="5147441" cy="80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FE4185A-F3C6-4342-AE2B-39BC976F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2091669"/>
            <a:ext cx="6041087" cy="3858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8A295515-43FB-4993-8C98-EA22AB005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20" y="2091667"/>
            <a:ext cx="5735380" cy="3858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JUSTIN TIMBERLAKE CAN T STOP THE FEEL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53800" y="1454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7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55881" y="135830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SPORTIVO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07726" y="988833"/>
            <a:ext cx="11984190" cy="5630332"/>
            <a:chOff x="107726" y="988833"/>
            <a:chExt cx="11984190" cy="563033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726" y="995639"/>
              <a:ext cx="5918279" cy="5623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8663" y="988833"/>
              <a:ext cx="6073253" cy="5630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9365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000">
        <p15:prstTrans prst="wind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ceo scientifico – sezione a indirizzo sportivo - Miur">
            <a:extLst>
              <a:ext uri="{FF2B5EF4-FFF2-40B4-BE49-F238E27FC236}">
                <a16:creationId xmlns="" xmlns:a16="http://schemas.microsoft.com/office/drawing/2014/main" id="{30FE0E4C-E9E9-44AA-B3C0-D7981B237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07" y="249382"/>
            <a:ext cx="5202382" cy="645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ceo Scientifico Sportivo -">
            <a:extLst>
              <a:ext uri="{FF2B5EF4-FFF2-40B4-BE49-F238E27FC236}">
                <a16:creationId xmlns="" xmlns:a16="http://schemas.microsoft.com/office/drawing/2014/main" id="{B9B48D99-F146-4CC2-960A-45F8D080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287" y="1213512"/>
            <a:ext cx="6381750" cy="5410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6013199" y="222086"/>
            <a:ext cx="5587926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83252"/>
      </p:ext>
    </p:extLst>
  </p:cSld>
  <p:clrMapOvr>
    <a:masterClrMapping/>
  </p:clrMapOvr>
  <p:transition spd="slow" advTm="14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28C09A9-048C-44D2-930F-6E7E6B90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2003049"/>
            <a:ext cx="11709780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900" i="1" dirty="0">
                <a:solidFill>
                  <a:srgbClr val="002060"/>
                </a:solidFill>
              </a:rPr>
              <a:t>Il liceo sportivo è un’importante opportunità per coniugare una approfondita e armonica cultura, sia in ambito umanistico sia scientifico, attraverso la promozione del </a:t>
            </a:r>
            <a:r>
              <a:rPr lang="it-IT" sz="2900" b="1" i="1" dirty="0">
                <a:solidFill>
                  <a:srgbClr val="002060"/>
                </a:solidFill>
              </a:rPr>
              <a:t>valore educativo dello sport</a:t>
            </a:r>
            <a:r>
              <a:rPr lang="it-IT" sz="2900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900" i="1" dirty="0">
                <a:solidFill>
                  <a:srgbClr val="002060"/>
                </a:solidFill>
              </a:rPr>
              <a:t>Si tratta di un modello formativo che introduce nel nostro ordinamento una vera e propria </a:t>
            </a:r>
            <a:r>
              <a:rPr lang="it-IT" sz="2900" b="1" i="1" dirty="0">
                <a:solidFill>
                  <a:srgbClr val="002060"/>
                </a:solidFill>
              </a:rPr>
              <a:t>rivoluzione culturale</a:t>
            </a:r>
            <a:r>
              <a:rPr lang="it-IT" sz="2900" i="1" dirty="0">
                <a:solidFill>
                  <a:srgbClr val="002060"/>
                </a:solidFill>
              </a:rPr>
              <a:t>, riconoscendo il valore aggiunto della pratica sportiva nei processi formativi per la costruzione di competenze e di personalità dove si vuole sottolineare l’unicità del fenomeno sport, non in termini addestrativi, né ricreativi, ma in una dimensione pedagogica e culturale</a:t>
            </a:r>
            <a:r>
              <a:rPr lang="it-IT" sz="2900" i="1" dirty="0" smtClean="0">
                <a:solidFill>
                  <a:srgbClr val="002060"/>
                </a:solidFill>
              </a:rPr>
              <a:t>.</a:t>
            </a:r>
            <a:endParaRPr lang="it-IT" sz="2900" i="1" dirty="0">
              <a:solidFill>
                <a:srgbClr val="00206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880EB-616E-459D-BD5B-5E19114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232013"/>
            <a:ext cx="11709780" cy="15936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600" i="1" dirty="0">
                <a:solidFill>
                  <a:srgbClr val="002060"/>
                </a:solidFill>
                <a:latin typeface="+mn-lt"/>
              </a:rPr>
              <a:t>Le </a:t>
            </a:r>
            <a:r>
              <a:rPr lang="it-IT" sz="2600" b="1" i="1" dirty="0">
                <a:solidFill>
                  <a:srgbClr val="002060"/>
                </a:solidFill>
                <a:latin typeface="+mn-lt"/>
              </a:rPr>
              <a:t>materie</a:t>
            </a:r>
            <a:r>
              <a:rPr lang="it-IT" sz="2600" i="1" dirty="0">
                <a:solidFill>
                  <a:srgbClr val="002060"/>
                </a:solidFill>
                <a:latin typeface="+mn-lt"/>
              </a:rPr>
              <a:t> essenziali del liceo sportivo saranno quelle del </a:t>
            </a:r>
            <a:r>
              <a:rPr lang="it-IT" sz="2600" b="1" i="1" dirty="0">
                <a:solidFill>
                  <a:srgbClr val="FF0000"/>
                </a:solidFill>
                <a:latin typeface="+mn-lt"/>
              </a:rPr>
              <a:t>liceo scientifico tradizionale</a:t>
            </a:r>
            <a:r>
              <a:rPr lang="it-IT" sz="2600" i="1" dirty="0">
                <a:solidFill>
                  <a:srgbClr val="002060"/>
                </a:solidFill>
                <a:latin typeface="+mn-lt"/>
              </a:rPr>
              <a:t>, con una maggiorazione di quelle dedicate alle scienze motorie e in generale alle discipline sportive. </a:t>
            </a:r>
          </a:p>
        </p:txBody>
      </p:sp>
    </p:spTree>
    <p:extLst>
      <p:ext uri="{BB962C8B-B14F-4D97-AF65-F5344CB8AC3E}">
        <p14:creationId xmlns:p14="http://schemas.microsoft.com/office/powerpoint/2010/main" xmlns="" val="337538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000">
        <p15:prstTrans prst="drap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89" y="1189117"/>
            <a:ext cx="11695612" cy="507520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conseguimento del diploma lo studente avrà un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Diploma di Liceo Scientifico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riportata l’indicazione “Sezione a indirizzo sportivo”.</a:t>
            </a:r>
            <a:endParaRPr lang="it-IT" sz="6200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Può 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iscriversi ad un corso universitario triennale/quinquennale nel settore legato allo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alla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salute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Per esempio proseguire gli studi in Scienze Motorie, Scienze dell’attività fisica per il benessere, Tecnica e didattica dello sport, Scienze e tecnologie del fitness e dei prodotti per la salute o anche in Medicina o discipline mediche, scientifiche e tecnologiche, paramediche.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alternativa il diplomato potrà anche iniziare una carriera nel management in ambito sportivo, nel giornalismo sportivo e in qualunque altro genere di professione legata allo sport.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3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000">
        <p14:vortex dir="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51E899A6-E08A-4C6D-9475-86B52B4C6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8" y="947591"/>
            <a:ext cx="10986654" cy="564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16312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AUDITORIUM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E2B5185F-3E09-4C44-B84A-135D99996F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50" y="1243306"/>
            <a:ext cx="5403273" cy="52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63AEB77-299D-48CF-ABE2-710294B31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094" y="1243306"/>
            <a:ext cx="6470073" cy="52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Pista Atletica     Esterno Palestra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7000">
        <p14:honeycomb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0770790-423D-43BD-B3C1-398C03CA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89" y="1579968"/>
            <a:ext cx="10654970" cy="46297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4200" b="1" dirty="0"/>
              <a:t>	</a:t>
            </a:r>
            <a:r>
              <a:rPr lang="it-IT" sz="4200" b="1" i="1" dirty="0">
                <a:solidFill>
                  <a:srgbClr val="002060"/>
                </a:solidFill>
              </a:rPr>
              <a:t>OPEN DAY 2020 –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4200" i="1" dirty="0">
                <a:solidFill>
                  <a:srgbClr val="002060"/>
                </a:solidFill>
              </a:rPr>
              <a:t>DOMENICA 20 DICEMBRE 2020  ORE </a:t>
            </a:r>
            <a:r>
              <a:rPr lang="it-IT" sz="4200" i="1" dirty="0" smtClean="0">
                <a:solidFill>
                  <a:srgbClr val="002060"/>
                </a:solidFill>
              </a:rPr>
              <a:t>10:00 </a:t>
            </a:r>
            <a:r>
              <a:rPr lang="it-IT" sz="4200" i="1" dirty="0">
                <a:solidFill>
                  <a:srgbClr val="002060"/>
                </a:solidFill>
              </a:rPr>
              <a:t>/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4200" i="1" dirty="0">
                <a:solidFill>
                  <a:srgbClr val="002060"/>
                </a:solidFill>
              </a:rPr>
              <a:t>DOMENICA 10 GENNAIO 2021    ORE 10:00 /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4200" i="1" dirty="0">
                <a:solidFill>
                  <a:srgbClr val="002060"/>
                </a:solidFill>
              </a:rPr>
              <a:t>DOMENICA 17 GENNAIO 2021    ORE 10:00 /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4200" i="1" dirty="0">
                <a:solidFill>
                  <a:srgbClr val="002060"/>
                </a:solidFill>
              </a:rPr>
              <a:t>DOMENICA 24 GENNAIO 2021    ORE 10:00 / 12:30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4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4200" i="1" dirty="0">
                <a:solidFill>
                  <a:srgbClr val="002060"/>
                </a:solidFill>
              </a:rPr>
              <a:t>Solo su prenotazione. </a:t>
            </a:r>
          </a:p>
          <a:p>
            <a:pPr marL="0" indent="0">
              <a:buNone/>
            </a:pPr>
            <a:r>
              <a:rPr lang="it-IT" sz="4200" i="1" dirty="0">
                <a:solidFill>
                  <a:srgbClr val="002060"/>
                </a:solidFill>
              </a:rPr>
              <a:t>Via </a:t>
            </a:r>
            <a:r>
              <a:rPr lang="it-IT" sz="4200" i="1" dirty="0" err="1">
                <a:solidFill>
                  <a:srgbClr val="002060"/>
                </a:solidFill>
              </a:rPr>
              <a:t>Scotellaro</a:t>
            </a:r>
            <a:r>
              <a:rPr lang="it-IT" sz="4200" i="1" dirty="0">
                <a:solidFill>
                  <a:srgbClr val="002060"/>
                </a:solidFill>
              </a:rPr>
              <a:t>, 34 Palagiano </a:t>
            </a:r>
            <a:r>
              <a:rPr lang="it-IT" sz="4200" i="1" dirty="0" err="1">
                <a:solidFill>
                  <a:srgbClr val="002060"/>
                </a:solidFill>
              </a:rPr>
              <a:t>tel</a:t>
            </a:r>
            <a:r>
              <a:rPr lang="it-IT" sz="4200" i="1" dirty="0">
                <a:solidFill>
                  <a:srgbClr val="002060"/>
                </a:solidFill>
              </a:rPr>
              <a:t>: 0998841504 </a:t>
            </a:r>
          </a:p>
          <a:p>
            <a:pPr marL="0" indent="0">
              <a:buNone/>
            </a:pPr>
            <a:r>
              <a:rPr lang="it-IT" sz="4200" i="1" dirty="0">
                <a:solidFill>
                  <a:srgbClr val="002060"/>
                </a:solidFill>
              </a:rPr>
              <a:t>(chiamare dalle 8:30 alle 13:00 dal lunedì al sabato)</a:t>
            </a:r>
          </a:p>
          <a:p>
            <a:pPr marL="0" indent="0">
              <a:buNone/>
            </a:pP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163125"/>
            <a:ext cx="11422137" cy="106517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>
                <a:gd name="adj" fmla="val 50238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FLACCO C’è !</a:t>
            </a:r>
            <a:endParaRPr lang="it-IT" sz="6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91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00">
        <p15:prstTrans prst="wind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992B88D-38ED-4277-82EF-EA1F5538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			</a:t>
            </a:r>
          </a:p>
        </p:txBody>
      </p:sp>
      <p:sp>
        <p:nvSpPr>
          <p:cNvPr id="5" name="AutoShape 4" descr="blob:https://web.whatsapp.com/59f89f86-42d1-40cf-965b-8933c22bc395">
            <a:extLst>
              <a:ext uri="{FF2B5EF4-FFF2-40B4-BE49-F238E27FC236}">
                <a16:creationId xmlns="" xmlns:a16="http://schemas.microsoft.com/office/drawing/2014/main" id="{AFBD1FD6-B3B8-4E01-9F77-CE316781404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corso di studi è suddiviso in </a:t>
            </a:r>
            <a:r>
              <a:rPr lang="it-IT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biennio comune</a:t>
            </a: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it-IT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triennio differente</a:t>
            </a: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base all'articolazione; al termine del biennio lo studente potrà scegliere se continuare con l’indirizzo tradizionale di:</a:t>
            </a:r>
          </a:p>
          <a:p>
            <a:pPr marL="0" indent="0">
              <a:buNone/>
            </a:pPr>
            <a:endParaRPr lang="it-IT" i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Amministrazione Finanza e Marketing 	AFM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oppure scegliere l’indirizzo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Relazioni Internazionali per il Marketing   RIM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74176" y="230188"/>
            <a:ext cx="10515600" cy="13255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TECNICO </a:t>
            </a:r>
            <a:b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Amministrazione 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187443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000">
        <p14:prism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mministrazione, finanza e marketing - triennio | IIS Sallustio Bandini">
            <a:extLst>
              <a:ext uri="{FF2B5EF4-FFF2-40B4-BE49-F238E27FC236}">
                <a16:creationId xmlns="" xmlns:a16="http://schemas.microsoft.com/office/drawing/2014/main" id="{05F1C4A5-F5DE-4C40-89C6-A91409C456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311" y="1239570"/>
            <a:ext cx="5677470" cy="244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Amministrazione, Finanza e Marketing – I.T.E.T. VITTORIO EMANUELE III">
            <a:extLst>
              <a:ext uri="{FF2B5EF4-FFF2-40B4-BE49-F238E27FC236}">
                <a16:creationId xmlns="" xmlns:a16="http://schemas.microsoft.com/office/drawing/2014/main" id="{59C95E3F-940D-40C8-B638-CF43CAE388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92" y="1239570"/>
            <a:ext cx="5638962" cy="244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9F36C512-2A9D-4123-B4A6-BE4E4925D828}"/>
              </a:ext>
            </a:extLst>
          </p:cNvPr>
          <p:cNvSpPr txBox="1">
            <a:spLocks/>
          </p:cNvSpPr>
          <p:nvPr/>
        </p:nvSpPr>
        <p:spPr>
          <a:xfrm>
            <a:off x="1116875" y="3312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b="1" kern="1800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86608" y="4283314"/>
            <a:ext cx="11632475" cy="2445326"/>
            <a:chOff x="0" y="4228722"/>
            <a:chExt cx="11632475" cy="2445326"/>
          </a:xfrm>
        </p:grpSpPr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20456640-BA03-4172-8D40-095893B6F879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34348"/>
              <a:ext cx="5650173" cy="2439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magine 13" descr="Relazioni Internazionali per il Marketing | Luigi di Savoia">
              <a:extLst>
                <a:ext uri="{FF2B5EF4-FFF2-40B4-BE49-F238E27FC236}">
                  <a16:creationId xmlns="" xmlns:a16="http://schemas.microsoft.com/office/drawing/2014/main" id="{BCDCFBF4-8B53-4EF1-8EDB-6D25CE091BA6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64072" y="4228722"/>
              <a:ext cx="5668403" cy="2445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242649" y="3738841"/>
            <a:ext cx="11592405" cy="45760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 Internazionali Per Il Marketing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54590" y="52765"/>
            <a:ext cx="12096466" cy="109431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>
                <a:gd name="adj" fmla="val 49888"/>
              </a:avLst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ECONOMICO</a:t>
            </a: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it-IT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 </a:t>
            </a: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238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3000">
        <p14:honeycomb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93964" y="1337480"/>
            <a:ext cx="11818665" cy="5291300"/>
            <a:chOff x="193964" y="1296536"/>
            <a:chExt cx="11818665" cy="5291300"/>
          </a:xfrm>
        </p:grpSpPr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228A53C-B17C-41BF-A4BB-0B496C87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3964" y="1390922"/>
              <a:ext cx="5728854" cy="51969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CasellaDiTesto 4">
              <a:extLst>
                <a:ext uri="{FF2B5EF4-FFF2-40B4-BE49-F238E27FC236}">
                  <a16:creationId xmlns="" xmlns:a16="http://schemas.microsoft.com/office/drawing/2014/main" id="{4B381225-383E-42E3-A33E-42C2D21CE787}"/>
                </a:ext>
              </a:extLst>
            </p:cNvPr>
            <p:cNvSpPr txBox="1"/>
            <p:nvPr/>
          </p:nvSpPr>
          <p:spPr>
            <a:xfrm>
              <a:off x="6086900" y="1296536"/>
              <a:ext cx="5925729" cy="5130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it-IT" sz="2200" b="1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Il Diplomato in “Amministrazione, Finanza e Marketing”</a:t>
              </a:r>
              <a:r>
                <a:rPr lang="it-IT" sz="2200" b="1" i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 competenze specifiche nel campo dei </a:t>
              </a:r>
              <a:r>
                <a:rPr lang="it-IT" sz="22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macrofenomeni</a:t>
              </a:r>
              <a:r>
                <a:rPr lang="it-IT" sz="22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economici nazionali ed internazionali, della normativa civilistica e fiscale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dei sistemi e processi aziendali, degli strumenti di marketing, dei prodotti assicurativo-finanziari e dell’economia sociale. Integra le competenze dell’ambito professionale specifico con quelle </a:t>
              </a:r>
              <a:r>
                <a:rPr lang="it-IT" sz="22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linguistiche e informatiche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per operare nel sistema informativo aziendale  contribuendo all’innovazione </a:t>
              </a:r>
              <a:r>
                <a:rPr lang="it-IT" sz="2200" i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al miglioramento organizzativo dell’impresa. </a:t>
              </a:r>
              <a:r>
                <a:rPr lang="it-IT" sz="2200" b="1" i="1" dirty="0">
                  <a:solidFill>
                    <a:srgbClr val="002060"/>
                  </a:solidFill>
                </a:rPr>
                <a:t>L’indirizzo sviluppa nell’alunno spirito di iniziativa e </a:t>
              </a:r>
              <a:r>
                <a:rPr lang="it-IT" sz="2200" b="1" i="1" dirty="0" smtClean="0">
                  <a:solidFill>
                    <a:srgbClr val="002060"/>
                  </a:solidFill>
                </a:rPr>
                <a:t>d’imprenditorialità.</a:t>
              </a:r>
              <a:endPara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93964" y="54588"/>
            <a:ext cx="11818665" cy="118735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</a:t>
            </a:r>
            <a:endParaRPr lang="it-IT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 </a:t>
            </a:r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342121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000">
        <p14:glitter pattern="hexagon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29" y="1352893"/>
            <a:ext cx="11695612" cy="5075203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Consulenza 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aziende private, studi commerciali, agenzie di assicurazioni, società finanziarie, banche, studi legali, amministrazione condomini.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Partecipazione a concorsi indetti da enti pubblici.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Capacità di organizzarsi e intraprendere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lavoro autonomo nei diversi settori del terziario.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Proseguimento con gli studi universitari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solide basi in facoltà come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Economia, Matematica, Informatica, 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tatistica, Giurisprudenza, Ingegneria Gestionale, 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ingue Straniere, Mediazione linguistica, Scienze politiche e Relazioni </a:t>
            </a:r>
            <a:r>
              <a:rPr lang="it-IT" sz="6200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Internazionali.</a:t>
            </a:r>
            <a:endParaRPr lang="it-IT" sz="6200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01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B381225-383E-42E3-A33E-42C2D21CE787}"/>
              </a:ext>
            </a:extLst>
          </p:cNvPr>
          <p:cNvSpPr txBox="1"/>
          <p:nvPr/>
        </p:nvSpPr>
        <p:spPr>
          <a:xfrm>
            <a:off x="4872252" y="1501256"/>
            <a:ext cx="7154026" cy="490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1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diplomato in “Relazioni internazionali per il marketing”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 una preparazione generale e di qualità sull’amministrazione e la finanza delle imprese e competenze specifiche nel campo dei fenomeni economici nazionali ed internazionali, del diritto pubblico, civile e fiscale, dei sistemi aziendali, degli strumenti di marketing, dei prodotti assicurativi, finanziari e dell’economia sociale. Il profilo si caratterizza per il riferimento all’ambito della 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comunicazione aziendale 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l’utilizzo di tre lingue straniere (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inglese, francese, spagnolo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e di appropriati strumenti tecnologici nella collaborazione e gestione dei rapporti aziendali nazionali e internazionali riguardanti differenti realtà geo-politiche e vari contesti lavorativi. 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L’indirizzo sviluppa nell’alunno spirito di iniziativa e d’imprenditorialità</a:t>
            </a:r>
            <a:r>
              <a:rPr lang="it-IT" sz="21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100" b="1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93964" y="54588"/>
            <a:ext cx="11818665" cy="118735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</a:t>
            </a:r>
            <a:endParaRPr lang="it-IT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 INTERNAZIONALI PER IL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850829E-7550-4BFA-A463-F78AB358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64" y="1556966"/>
            <a:ext cx="4555457" cy="4902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086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000">
        <p14:glitter pattern="hexagon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29" y="1352893"/>
            <a:ext cx="11695612" cy="5075203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Inserimento in aziende private e pubbliche, studi commerciali, agenzie di servizi, banche, studi legali;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Partecipazione a concorsi indetti da Enti Pubblici;  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Capacità di organizzarsi e intraprendere un lavoro autonomo nei diversi settori del terziario;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Proseguimento nella carriera universitaria con basi solide per le seguenti  facoltà: Economia, Giurisprudenza, Informatica, Ingegneria Gestionale, Statistica, Lingue Straniere, Mediazione Linguistica, Scienze Politiche e Relazioni </a:t>
            </a:r>
            <a:r>
              <a:rPr lang="it-IT" sz="6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Internazionali.</a:t>
            </a:r>
            <a:endParaRPr lang="it-IT" sz="62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3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3000">
        <p14:vortex dir="r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29E6916-AE11-41FF-B5CC-B1916A12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1" y="1005487"/>
            <a:ext cx="5548956" cy="2101127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Informatica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Finanza			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Marketing 		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Linguistico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80110" y="166254"/>
            <a:ext cx="11831781" cy="6525490"/>
            <a:chOff x="180110" y="166254"/>
            <a:chExt cx="11831781" cy="6525490"/>
          </a:xfrm>
        </p:grpSpPr>
        <p:pic>
          <p:nvPicPr>
            <p:cNvPr id="4" name="Immagine 3">
              <a:extLst>
                <a:ext uri="{FF2B5EF4-FFF2-40B4-BE49-F238E27FC236}">
                  <a16:creationId xmlns="" xmlns:a16="http://schemas.microsoft.com/office/drawing/2014/main" id="{A81F7BF8-0C56-46B5-8CD0-824BCC372DB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5" y="3367589"/>
              <a:ext cx="6054435" cy="33241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FCABCF72-287A-4E1D-93AD-3A10DD11D9F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10" y="3372757"/>
              <a:ext cx="5650864" cy="33189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1F6A8C48-D22F-455F-BB00-60A1009FF0B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5" y="166254"/>
              <a:ext cx="6054436" cy="2940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37514" y="176774"/>
            <a:ext cx="5587926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09217"/>
      </p:ext>
    </p:extLst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0F9A31A8-E56C-4A4D-ADD2-E723507DF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1" y="836961"/>
            <a:ext cx="11641540" cy="584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55881" y="135830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SPORTIVO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3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643</Words>
  <Application>Microsoft Office PowerPoint</Application>
  <PresentationFormat>Personalizzato</PresentationFormat>
  <Paragraphs>57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IISS Quinto Orazio Flacco</vt:lpstr>
      <vt:lpstr>  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Le materie essenziali del liceo sportivo saranno quelle del liceo scientifico tradizionale, con una maggiorazione di quelle dedicate alle scienze motorie e in generale alle discipline sportive. 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</dc:title>
  <dc:creator>Rosaria Pilieri</dc:creator>
  <cp:lastModifiedBy>CAD-14</cp:lastModifiedBy>
  <cp:revision>106</cp:revision>
  <dcterms:created xsi:type="dcterms:W3CDTF">2020-12-03T13:51:26Z</dcterms:created>
  <dcterms:modified xsi:type="dcterms:W3CDTF">2020-12-15T11:56:45Z</dcterms:modified>
</cp:coreProperties>
</file>