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9" r:id="rId1"/>
  </p:sldMasterIdLst>
  <p:sldIdLst>
    <p:sldId id="256" r:id="rId2"/>
    <p:sldId id="271" r:id="rId3"/>
    <p:sldId id="257" r:id="rId4"/>
    <p:sldId id="262" r:id="rId5"/>
    <p:sldId id="263" r:id="rId6"/>
    <p:sldId id="264" r:id="rId7"/>
    <p:sldId id="265" r:id="rId8"/>
    <p:sldId id="266" r:id="rId9"/>
    <p:sldId id="272" r:id="rId10"/>
    <p:sldId id="276" r:id="rId11"/>
    <p:sldId id="273" r:id="rId12"/>
    <p:sldId id="274" r:id="rId13"/>
    <p:sldId id="275" r:id="rId14"/>
    <p:sldId id="277" r:id="rId15"/>
  </p:sldIdLst>
  <p:sldSz cx="12192000" cy="6858000"/>
  <p:notesSz cx="6858000" cy="9144000"/>
  <p:custShowLst>
    <p:custShow name="Presentazione personalizzata 1" id="0">
      <p:sldLst>
        <p:sld r:id="rId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AD6EE87-EBD5-4F12-A48A-63ACA297AC8F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44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A61015F-7CC6-4D0A-9D87-873EA4C304CC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3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9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5100">
        <p:circle/>
      </p:transition>
    </mc:Choice>
    <mc:Fallback xmlns="">
      <p:transition spd="slow" advClick="0" advTm="5100">
        <p:circl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4.m4a"/><Relationship Id="rId7" Type="http://schemas.openxmlformats.org/officeDocument/2006/relationships/image" Target="../media/image6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mp3"/><Relationship Id="rId4" Type="http://schemas.microsoft.com/office/2007/relationships/media" Target="../media/media1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5227" y="708338"/>
            <a:ext cx="11211059" cy="4208011"/>
          </a:xfrm>
        </p:spPr>
        <p:txBody>
          <a:bodyPr>
            <a:noAutofit/>
          </a:bodyPr>
          <a:lstStyle/>
          <a:p>
            <a:pPr algn="ctr"/>
            <a:r>
              <a:rPr lang="it-IT" sz="48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non dimenticare</a:t>
            </a:r>
            <a:r>
              <a:rPr lang="it-IT" sz="4000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it-IT" sz="40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4000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it-IT" sz="40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3600" i="1" dirty="0" smtClean="0">
                <a:solidFill>
                  <a:schemeClr val="bg1">
                    <a:lumMod val="50000"/>
                  </a:schemeClr>
                </a:solidFill>
              </a:rPr>
              <a:t>IL CONTRIBUTO DELLA CLASSE 5^C </a:t>
            </a:r>
            <a:r>
              <a:rPr lang="it-IT" sz="3600" i="1" dirty="0" err="1" smtClean="0">
                <a:solidFill>
                  <a:schemeClr val="bg1">
                    <a:lumMod val="50000"/>
                  </a:schemeClr>
                </a:solidFill>
              </a:rPr>
              <a:t>i.c.</a:t>
            </a:r>
            <a:r>
              <a:rPr lang="it-IT" sz="3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3600" i="1" dirty="0" err="1" smtClean="0">
                <a:solidFill>
                  <a:schemeClr val="bg1">
                    <a:lumMod val="50000"/>
                  </a:schemeClr>
                </a:solidFill>
              </a:rPr>
              <a:t>rodari</a:t>
            </a:r>
            <a:r>
              <a:rPr lang="it-IT" sz="3600" i="1" dirty="0" smtClean="0">
                <a:solidFill>
                  <a:schemeClr val="bg1">
                    <a:lumMod val="50000"/>
                  </a:schemeClr>
                </a:solidFill>
              </a:rPr>
              <a:t> Palagiano</a:t>
            </a:r>
            <a:br>
              <a:rPr lang="it-IT" sz="36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3600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it-IT" sz="36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3600" i="1" dirty="0" smtClean="0">
                <a:solidFill>
                  <a:schemeClr val="bg1">
                    <a:lumMod val="50000"/>
                  </a:schemeClr>
                </a:solidFill>
              </a:rPr>
              <a:t>nel 28° anniversario della strage di capaci</a:t>
            </a:r>
            <a:r>
              <a:rPr lang="it-IT"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it-IT" sz="3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it-IT" sz="4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Fabrizio Moro - Pensa (Official Video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4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415">
        <p:circle/>
      </p:transition>
    </mc:Choice>
    <mc:Fallback xmlns="">
      <p:transition spd="slow" advClick="0" advTm="104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7273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6840" y="1522207"/>
            <a:ext cx="8041783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FF0000"/>
                </a:solidFill>
              </a:rPr>
              <a:t>A come</a:t>
            </a:r>
            <a:r>
              <a:rPr lang="it-IT" sz="4000" b="1" dirty="0"/>
              <a:t> AMICIZIA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FF0000"/>
                </a:solidFill>
              </a:rPr>
              <a:t>B come </a:t>
            </a:r>
            <a:r>
              <a:rPr lang="it-IT" sz="4000" b="1" dirty="0"/>
              <a:t>BONTÁ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FF0000"/>
                </a:solidFill>
              </a:rPr>
              <a:t>C come </a:t>
            </a:r>
            <a:r>
              <a:rPr lang="it-IT" sz="4000" b="1" dirty="0"/>
              <a:t>CORAGGIO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FF0000"/>
                </a:solidFill>
              </a:rPr>
              <a:t>D come </a:t>
            </a:r>
            <a:r>
              <a:rPr lang="it-IT" sz="4000" b="1" dirty="0"/>
              <a:t>DIVERSITÁ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FF0000"/>
                </a:solidFill>
              </a:rPr>
              <a:t>E come </a:t>
            </a:r>
            <a:r>
              <a:rPr lang="it-IT" sz="4000" b="1" dirty="0"/>
              <a:t>ESATTEZZA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FF0000"/>
                </a:solidFill>
              </a:rPr>
              <a:t>F come </a:t>
            </a:r>
            <a:r>
              <a:rPr lang="it-IT" sz="4000" b="1" dirty="0"/>
              <a:t>FRATELLANZA</a:t>
            </a:r>
          </a:p>
          <a:p>
            <a:pPr marL="0" indent="0">
              <a:buNone/>
            </a:pPr>
            <a:r>
              <a:rPr lang="it-IT" sz="4000" b="1" dirty="0">
                <a:solidFill>
                  <a:srgbClr val="FF0000"/>
                </a:solidFill>
              </a:rPr>
              <a:t>G come </a:t>
            </a:r>
            <a:r>
              <a:rPr lang="it-IT" sz="4000" b="1" dirty="0"/>
              <a:t>GIUSTIZIA</a:t>
            </a:r>
            <a:endParaRPr lang="it-IT" sz="4000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50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487">
        <p:circle/>
      </p:transition>
    </mc:Choice>
    <mc:Fallback xmlns="">
      <p:transition spd="slow" advClick="0" advTm="64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42822" y="1764255"/>
            <a:ext cx="8067541" cy="4024125"/>
          </a:xfrm>
        </p:spPr>
        <p:txBody>
          <a:bodyPr>
            <a:normAutofit fontScale="92500"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I come </a:t>
            </a:r>
            <a:r>
              <a:rPr lang="it-IT" sz="4000" b="1" dirty="0"/>
              <a:t>IMPARARE LA LEGALITÁ</a:t>
            </a:r>
          </a:p>
          <a:p>
            <a:r>
              <a:rPr lang="it-IT" sz="4000" b="1" dirty="0">
                <a:solidFill>
                  <a:srgbClr val="FF0000"/>
                </a:solidFill>
              </a:rPr>
              <a:t>L come </a:t>
            </a:r>
            <a:r>
              <a:rPr lang="it-IT" sz="4000" b="1" dirty="0"/>
              <a:t>LIBERTÁ</a:t>
            </a:r>
          </a:p>
          <a:p>
            <a:r>
              <a:rPr lang="it-IT" sz="4000" b="1" dirty="0">
                <a:solidFill>
                  <a:srgbClr val="FF0000"/>
                </a:solidFill>
              </a:rPr>
              <a:t>M come </a:t>
            </a:r>
            <a:r>
              <a:rPr lang="it-IT" sz="4000" b="1" dirty="0" smtClean="0"/>
              <a:t>MAGNIFICENZA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endParaRPr lang="it-IT" sz="4000" b="1" dirty="0">
              <a:solidFill>
                <a:srgbClr val="FF0000"/>
              </a:solidFill>
            </a:endParaRPr>
          </a:p>
          <a:p>
            <a:r>
              <a:rPr lang="it-IT" sz="4000" b="1" dirty="0">
                <a:solidFill>
                  <a:srgbClr val="FF0000"/>
                </a:solidFill>
              </a:rPr>
              <a:t>N come </a:t>
            </a:r>
            <a:r>
              <a:rPr lang="it-IT" sz="4000" b="1" dirty="0"/>
              <a:t>NECESSITÁ DI LEGALITÁ</a:t>
            </a:r>
          </a:p>
          <a:p>
            <a:r>
              <a:rPr lang="it-IT" sz="4000" b="1" dirty="0">
                <a:solidFill>
                  <a:srgbClr val="FF0000"/>
                </a:solidFill>
              </a:rPr>
              <a:t>O come </a:t>
            </a:r>
            <a:r>
              <a:rPr lang="it-IT" sz="4000" b="1" dirty="0"/>
              <a:t>ONESTÁ</a:t>
            </a:r>
          </a:p>
          <a:p>
            <a:r>
              <a:rPr lang="it-IT" sz="4000" b="1" dirty="0">
                <a:solidFill>
                  <a:srgbClr val="FF0000"/>
                </a:solidFill>
              </a:rPr>
              <a:t>P come </a:t>
            </a:r>
            <a:r>
              <a:rPr lang="it-IT" sz="4000" b="1" dirty="0"/>
              <a:t>POSITIVITÁ</a:t>
            </a:r>
            <a:endParaRPr lang="it-IT" sz="4000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7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987">
        <p:circle/>
      </p:transition>
    </mc:Choice>
    <mc:Fallback xmlns="">
      <p:transition spd="slow" advClick="0" advTm="49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0588" y="1858383"/>
            <a:ext cx="8157693" cy="4024125"/>
          </a:xfrm>
        </p:spPr>
        <p:txBody>
          <a:bodyPr/>
          <a:lstStyle/>
          <a:p>
            <a:r>
              <a:rPr lang="it-IT" sz="3600" b="1" dirty="0">
                <a:solidFill>
                  <a:srgbClr val="FF0000"/>
                </a:solidFill>
              </a:rPr>
              <a:t>R come </a:t>
            </a:r>
            <a:r>
              <a:rPr lang="it-IT" sz="3600" b="1" dirty="0"/>
              <a:t>RESISTENZA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S come </a:t>
            </a:r>
            <a:r>
              <a:rPr lang="it-IT" sz="3600" b="1" dirty="0"/>
              <a:t>SOLIDARIETÁ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T come </a:t>
            </a:r>
            <a:r>
              <a:rPr lang="it-IT" sz="3600" b="1" dirty="0"/>
              <a:t>TENACIA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U come </a:t>
            </a:r>
            <a:r>
              <a:rPr lang="it-IT" sz="3600" b="1" dirty="0"/>
              <a:t>UMILTÁ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V come </a:t>
            </a:r>
            <a:r>
              <a:rPr lang="it-IT" sz="3600" b="1" dirty="0"/>
              <a:t>VERITÁ</a:t>
            </a:r>
          </a:p>
          <a:p>
            <a:r>
              <a:rPr lang="it-IT" sz="3600" b="1" dirty="0">
                <a:solidFill>
                  <a:srgbClr val="FF0000"/>
                </a:solidFill>
              </a:rPr>
              <a:t>Z come </a:t>
            </a:r>
            <a:r>
              <a:rPr lang="it-IT" sz="3600" b="1" dirty="0"/>
              <a:t>ZERO PAURA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455">
        <p:circle/>
      </p:transition>
    </mc:Choice>
    <mc:Fallback xmlns="">
      <p:transition spd="slow" advClick="0" advTm="645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sz="44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sz="44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i="1" dirty="0" smtClean="0">
                <a:solidFill>
                  <a:srgbClr val="FF0000"/>
                </a:solidFill>
              </a:rPr>
              <a:t>#</a:t>
            </a:r>
            <a:r>
              <a:rPr lang="it-IT" sz="4400" b="1" i="1" dirty="0" err="1">
                <a:solidFill>
                  <a:srgbClr val="FF0000"/>
                </a:solidFill>
              </a:rPr>
              <a:t>ilcoraggiodiognigorno</a:t>
            </a:r>
            <a:endParaRPr lang="it-IT" sz="4400" b="1" i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8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436">
        <p:circle/>
      </p:transition>
    </mc:Choice>
    <mc:Fallback xmlns="">
      <p:transition spd="slow" advClick="0" advTm="54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8565" y="1912171"/>
            <a:ext cx="10820400" cy="402412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2800" i="1" dirty="0" smtClean="0"/>
              <a:t>È importante parlare di mafia, soprattutto nelle scuole, per combattere contro la mentalità mafiosa, che è poi qualunque ideologia disposta a svendere la dignità dell’uomo per soldi.</a:t>
            </a:r>
          </a:p>
          <a:p>
            <a:pPr marL="0" indent="0">
              <a:buNone/>
            </a:pPr>
            <a:endParaRPr lang="it-IT" dirty="0"/>
          </a:p>
          <a:p>
            <a:pPr marL="0" indent="0" algn="r">
              <a:buNone/>
            </a:pPr>
            <a:r>
              <a:rPr lang="it-IT" dirty="0" smtClean="0"/>
              <a:t>Don Pino Puglisi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808">
        <p:circle/>
      </p:transition>
    </mc:Choice>
    <mc:Fallback xmlns="">
      <p:transition spd="slow" advClick="0" advTm="9808">
        <p:circl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VIDEO-2020-05-22-19-23-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5632" y="-7552"/>
            <a:ext cx="4985261" cy="688792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4004">
        <p:circle/>
      </p:transition>
    </mc:Choice>
    <mc:Fallback xmlns="">
      <p:transition spd="slow" advClick="0" advTm="640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 isNarration="1"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" objId="16"/>
        <p14:stopEvt time="58646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374"/>
            <a:ext cx="6229949" cy="43194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4" y="409321"/>
            <a:ext cx="5785298" cy="644867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8" name="Fabrizio Moro - Pensa (Official Video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5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440">
        <p:circle/>
      </p:transition>
    </mc:Choice>
    <mc:Fallback xmlns="">
      <p:transition spd="slow" advClick="0" advTm="74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12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numSld="1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366" y="1409509"/>
            <a:ext cx="4724125" cy="6172857"/>
          </a:xfr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57" y="667504"/>
            <a:ext cx="6016037" cy="39946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0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816">
        <p:circle/>
      </p:transition>
    </mc:Choice>
    <mc:Fallback xmlns="">
      <p:transition spd="slow" advClick="0" advTm="88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0002" y="1910623"/>
            <a:ext cx="3947375" cy="594737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55" y="580722"/>
            <a:ext cx="6190445" cy="440759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8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106">
        <p:circle/>
      </p:transition>
    </mc:Choice>
    <mc:Fallback xmlns="">
      <p:transition spd="slow" advClick="0" advTm="91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2166" y="705117"/>
            <a:ext cx="5389808" cy="691595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9" y="476518"/>
            <a:ext cx="4539784" cy="6381481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0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165">
        <p:circle/>
      </p:transition>
    </mc:Choice>
    <mc:Fallback xmlns="">
      <p:transition spd="slow" advClick="0" advTm="91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6502"/>
            <a:ext cx="7366715" cy="48914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5" y="496415"/>
            <a:ext cx="4825285" cy="636158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6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422">
        <p:circle/>
      </p:transition>
    </mc:Choice>
    <mc:Fallback xmlns="">
      <p:transition spd="slow" advClick="0" advTm="94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2" y="959635"/>
            <a:ext cx="5293217" cy="589836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15" y="1609859"/>
            <a:ext cx="6590285" cy="4648348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603">
        <p:circle/>
      </p:transition>
    </mc:Choice>
    <mc:Fallback xmlns="">
      <p:transition spd="slow" advClick="0" advTm="11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1" i="1" dirty="0">
                <a:solidFill>
                  <a:srgbClr val="FF0000"/>
                </a:solidFill>
              </a:rPr>
              <a:t>L’ALFABETO DELLA LEGALITÁ</a:t>
            </a:r>
            <a:endParaRPr lang="it-IT" sz="4400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71">
        <p:circle/>
      </p:transition>
    </mc:Choice>
    <mc:Fallback xmlns="">
      <p:transition spd="slow" advClick="0" advTm="771">
        <p:circl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1|1|0.9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1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1|0.9|0.8|0.7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0.7|0.7|0.6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m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104</Words>
  <Application>Microsoft Office PowerPoint</Application>
  <PresentationFormat>Widescreen</PresentationFormat>
  <Paragraphs>27</Paragraphs>
  <Slides>14</Slides>
  <Notes>0</Notes>
  <HiddenSlides>0</HiddenSlides>
  <MMClips>16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  <vt:variant>
        <vt:lpstr>Presentazioni personalizzate</vt:lpstr>
      </vt:variant>
      <vt:variant>
        <vt:i4>1</vt:i4>
      </vt:variant>
    </vt:vector>
  </HeadingPairs>
  <TitlesOfParts>
    <vt:vector size="18" baseType="lpstr">
      <vt:lpstr>Arial</vt:lpstr>
      <vt:lpstr>Century Gothic</vt:lpstr>
      <vt:lpstr>Scia di vapore</vt:lpstr>
      <vt:lpstr>Per non dimenticare  IL CONTRIBUTO DELLA CLASSE 5^C i.c. rodari Palagiano  nel 28° anniversario della strage di capaci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L’ALFABETO DELLA LEGALITÁ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personalizzata 1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non dimenticare  IL CONTRIBUTO DELLA CLASSE 5^C i.c. rodari Palagiano  nel 28° anniversario della strage di capaci</dc:title>
  <dc:creator>Pasqua</dc:creator>
  <cp:lastModifiedBy>LENOVO</cp:lastModifiedBy>
  <cp:revision>30</cp:revision>
  <dcterms:created xsi:type="dcterms:W3CDTF">2020-05-24T14:12:53Z</dcterms:created>
  <dcterms:modified xsi:type="dcterms:W3CDTF">2020-05-24T17:21:24Z</dcterms:modified>
</cp:coreProperties>
</file>