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7" r:id="rId2"/>
    <p:sldId id="258" r:id="rId3"/>
    <p:sldId id="259" r:id="rId4"/>
    <p:sldId id="260" r:id="rId5"/>
    <p:sldId id="261" r:id="rId6"/>
    <p:sldId id="262" r:id="rId7"/>
    <p:sldId id="263" r:id="rId8"/>
    <p:sldId id="257" r:id="rId9"/>
    <p:sldId id="264" r:id="rId10"/>
    <p:sldId id="265" r:id="rId11"/>
    <p:sldId id="266" r:id="rId12"/>
    <p:sldId id="268"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9" d="100"/>
          <a:sy n="69" d="100"/>
        </p:scale>
        <p:origin x="756"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507E41-A56D-47F0-8FB4-1308CB296C35}" type="datetimeFigureOut">
              <a:rPr lang="it-IT" smtClean="0"/>
              <a:t>05/06/2020</a:t>
            </a:fld>
            <a:endParaRPr lang="it-IT" dirty="0"/>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6F4000-D6C9-4874-AC41-57493EFCD73C}" type="slidenum">
              <a:rPr lang="it-IT" smtClean="0"/>
              <a:t>‹N›</a:t>
            </a:fld>
            <a:endParaRPr lang="it-IT" dirty="0"/>
          </a:p>
        </p:txBody>
      </p:sp>
    </p:spTree>
    <p:extLst>
      <p:ext uri="{BB962C8B-B14F-4D97-AF65-F5344CB8AC3E}">
        <p14:creationId xmlns:p14="http://schemas.microsoft.com/office/powerpoint/2010/main" val="224531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48986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5675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245858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33215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940419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6/5/2020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698269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6/5/2020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4176574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990112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592809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409F2AF-C4C2-43BE-B485-9CBBA5F80EB5}" type="datetime1">
              <a:rPr lang="it-IT" smtClean="0"/>
              <a:t>05/06/2020</a:t>
            </a:fld>
            <a:endParaRPr lang="it-IT" dirty="0"/>
          </a:p>
        </p:txBody>
      </p:sp>
      <p:sp>
        <p:nvSpPr>
          <p:cNvPr id="5" name="Segnaposto piè di pagina 4"/>
          <p:cNvSpPr>
            <a:spLocks noGrp="1"/>
          </p:cNvSpPr>
          <p:nvPr>
            <p:ph type="ftr" sz="quarter" idx="11"/>
          </p:nvPr>
        </p:nvSpPr>
        <p:spPr/>
        <p:txBody>
          <a:bodyPr/>
          <a:lstStyle/>
          <a:p>
            <a:r>
              <a:rPr lang="it-IT" dirty="0"/>
              <a:t>-1^A a.s. 2019-2020</a:t>
            </a:r>
          </a:p>
        </p:txBody>
      </p:sp>
      <p:sp>
        <p:nvSpPr>
          <p:cNvPr id="6" name="Segnaposto numero diapositiva 5"/>
          <p:cNvSpPr>
            <a:spLocks noGrp="1"/>
          </p:cNvSpPr>
          <p:nvPr>
            <p:ph type="sldNum" sz="quarter" idx="12"/>
          </p:nvPr>
        </p:nvSpPr>
        <p:spPr/>
        <p:txBody>
          <a:bodyPr/>
          <a:lstStyle/>
          <a:p>
            <a:fld id="{51F3493B-9242-4465-BA48-59828B2781A7}" type="slidenum">
              <a:rPr lang="it-IT" smtClean="0"/>
              <a:t>‹N›</a:t>
            </a:fld>
            <a:endParaRPr lang="it-IT" dirty="0"/>
          </a:p>
        </p:txBody>
      </p:sp>
    </p:spTree>
    <p:extLst>
      <p:ext uri="{BB962C8B-B14F-4D97-AF65-F5344CB8AC3E}">
        <p14:creationId xmlns:p14="http://schemas.microsoft.com/office/powerpoint/2010/main" val="6418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96279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12166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57895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20331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822133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412505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926748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59659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6/5/2020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extLst>
      <p:ext uri="{BB962C8B-B14F-4D97-AF65-F5344CB8AC3E}">
        <p14:creationId xmlns:p14="http://schemas.microsoft.com/office/powerpoint/2010/main" val="594480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b="1" dirty="0">
                <a:latin typeface="Brush Script MT" panose="03060802040406070304" pitchFamily="66" charset="0"/>
              </a:rPr>
              <a:t> </a:t>
            </a:r>
            <a:br>
              <a:rPr lang="it-IT" b="1" dirty="0">
                <a:latin typeface="Brush Script MT" panose="03060802040406070304" pitchFamily="66" charset="0"/>
              </a:rPr>
            </a:br>
            <a:r>
              <a:rPr lang="it-IT" b="1" cap="none" dirty="0" smtClean="0">
                <a:latin typeface="Brush Script MT" panose="03060802040406070304" pitchFamily="66" charset="0"/>
              </a:rPr>
              <a:t>“</a:t>
            </a:r>
            <a:r>
              <a:rPr lang="it-IT" b="1" cap="none" dirty="0">
                <a:latin typeface="Brush Script MT" panose="03060802040406070304" pitchFamily="66" charset="0"/>
              </a:rPr>
              <a:t>Princeps musicae</a:t>
            </a:r>
            <a:r>
              <a:rPr lang="it-IT" b="1" cap="none" dirty="0" smtClean="0">
                <a:latin typeface="Brush Script MT" panose="03060802040406070304" pitchFamily="66" charset="0"/>
              </a:rPr>
              <a:t>”</a:t>
            </a:r>
            <a:br>
              <a:rPr lang="it-IT" b="1" cap="none" dirty="0" smtClean="0">
                <a:latin typeface="Brush Script MT" panose="03060802040406070304" pitchFamily="66" charset="0"/>
              </a:rPr>
            </a:br>
            <a:r>
              <a:rPr lang="it-IT" b="1" cap="none" dirty="0" smtClean="0">
                <a:latin typeface="Brush Script MT" panose="03060802040406070304" pitchFamily="66" charset="0"/>
              </a:rPr>
              <a:t>…. a distanza</a:t>
            </a:r>
            <a:endParaRPr lang="it-IT" b="1" cap="none" dirty="0">
              <a:latin typeface="Brush Script MT" panose="03060802040406070304" pitchFamily="66" charset="0"/>
            </a:endParaRPr>
          </a:p>
        </p:txBody>
      </p:sp>
      <p:sp>
        <p:nvSpPr>
          <p:cNvPr id="3" name="Sottotitolo 2"/>
          <p:cNvSpPr>
            <a:spLocks noGrp="1"/>
          </p:cNvSpPr>
          <p:nvPr>
            <p:ph type="subTitle" idx="1"/>
          </p:nvPr>
        </p:nvSpPr>
        <p:spPr/>
        <p:txBody>
          <a:bodyPr>
            <a:normAutofit fontScale="70000" lnSpcReduction="20000"/>
          </a:bodyPr>
          <a:lstStyle/>
          <a:p>
            <a:r>
              <a:rPr lang="it-IT" sz="2800" dirty="0">
                <a:latin typeface="Brush Script MT" panose="03060802040406070304" pitchFamily="66" charset="0"/>
              </a:rPr>
              <a:t> </a:t>
            </a:r>
          </a:p>
          <a:p>
            <a:r>
              <a:rPr lang="it-IT" sz="3200" cap="none" dirty="0" smtClean="0">
                <a:latin typeface="Brush Script MT" panose="03060802040406070304" pitchFamily="66" charset="0"/>
              </a:rPr>
              <a:t>Giovanni Pierluigi da palestrina</a:t>
            </a:r>
          </a:p>
          <a:p>
            <a:r>
              <a:rPr lang="it-IT" sz="3200" cap="none" dirty="0" smtClean="0">
                <a:latin typeface="Brush Script MT" panose="03060802040406070304" pitchFamily="66" charset="0"/>
              </a:rPr>
              <a:t>Ai tempi del </a:t>
            </a:r>
            <a:r>
              <a:rPr lang="it-IT" sz="3200" dirty="0" smtClean="0">
                <a:latin typeface="Brush Script MT" panose="03060802040406070304" pitchFamily="66" charset="0"/>
              </a:rPr>
              <a:t>COVID </a:t>
            </a:r>
            <a:r>
              <a:rPr lang="it-IT" sz="3200" dirty="0">
                <a:latin typeface="Brush Script MT" panose="03060802040406070304" pitchFamily="66" charset="0"/>
              </a:rPr>
              <a:t>- 19</a:t>
            </a:r>
          </a:p>
        </p:txBody>
      </p:sp>
      <p:sp>
        <p:nvSpPr>
          <p:cNvPr id="5" name="Segnaposto piè di pagina 4"/>
          <p:cNvSpPr>
            <a:spLocks noGrp="1"/>
          </p:cNvSpPr>
          <p:nvPr>
            <p:ph type="ftr" sz="quarter" idx="11"/>
          </p:nvPr>
        </p:nvSpPr>
        <p:spPr/>
        <p:txBody>
          <a:bodyPr/>
          <a:lstStyle/>
          <a:p>
            <a:r>
              <a:rPr lang="it-IT" dirty="0"/>
              <a:t>-1^A a.s. 2019-2020</a:t>
            </a:r>
          </a:p>
        </p:txBody>
      </p:sp>
      <p:pic>
        <p:nvPicPr>
          <p:cNvPr id="4" name="Palestrina+-+Sanctus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25582" y="173182"/>
            <a:ext cx="609600" cy="609600"/>
          </a:xfrm>
          <a:prstGeom prst="rect">
            <a:avLst/>
          </a:prstGeom>
        </p:spPr>
      </p:pic>
    </p:spTree>
    <p:extLst>
      <p:ext uri="{BB962C8B-B14F-4D97-AF65-F5344CB8AC3E}">
        <p14:creationId xmlns:p14="http://schemas.microsoft.com/office/powerpoint/2010/main" val="790933694"/>
      </p:ext>
    </p:extLst>
  </p:cSld>
  <p:clrMapOvr>
    <a:masterClrMapping/>
  </p:clrMapOvr>
  <mc:AlternateContent xmlns:mc="http://schemas.openxmlformats.org/markup-compatibility/2006">
    <mc:Choice xmlns:p14="http://schemas.microsoft.com/office/powerpoint/2010/main" Requires="p14">
      <p:transition spd="med" p14:dur="700" advTm="12733">
        <p:fade/>
      </p:transition>
    </mc:Choice>
    <mc:Fallback>
      <p:transition spd="med" advTm="127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7" fill="remove"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10905" y="1388897"/>
            <a:ext cx="10515600" cy="4351338"/>
          </a:xfrm>
        </p:spPr>
        <p:txBody>
          <a:bodyPr>
            <a:normAutofit/>
          </a:bodyPr>
          <a:lstStyle/>
          <a:p>
            <a:pPr marL="0" indent="0" algn="just">
              <a:lnSpc>
                <a:spcPct val="150000"/>
              </a:lnSpc>
              <a:buNone/>
            </a:pPr>
            <a:r>
              <a:rPr lang="it-IT" sz="2400" b="1" cap="none" dirty="0" smtClean="0">
                <a:latin typeface="Bradley Hand ITC" panose="03070402050302030203" pitchFamily="66" charset="0"/>
              </a:rPr>
              <a:t>Nella composizione del brano l’autore ha messo in evidenza col canto alcune punti del testo che ha ritenuti importanti. Pertanto le varie voci si ricorrono, soprattutto sulle parole «</a:t>
            </a:r>
            <a:r>
              <a:rPr lang="it-IT" sz="2400" b="1" cap="none" dirty="0">
                <a:solidFill>
                  <a:srgbClr val="FF0000"/>
                </a:solidFill>
                <a:latin typeface="Bradley Hand ITC" panose="03070402050302030203" pitchFamily="66" charset="0"/>
              </a:rPr>
              <a:t>S</a:t>
            </a:r>
            <a:r>
              <a:rPr lang="it-IT" sz="2400" b="1" cap="none" dirty="0" smtClean="0">
                <a:solidFill>
                  <a:srgbClr val="FF0000"/>
                </a:solidFill>
                <a:latin typeface="Bradley Hand ITC" panose="03070402050302030203" pitchFamily="66" charset="0"/>
              </a:rPr>
              <a:t>anctus</a:t>
            </a:r>
            <a:r>
              <a:rPr lang="it-IT" sz="2400" b="1" cap="none" dirty="0" smtClean="0">
                <a:latin typeface="Bradley Hand ITC" panose="03070402050302030203" pitchFamily="66" charset="0"/>
              </a:rPr>
              <a:t>» (Santo), «</a:t>
            </a:r>
            <a:r>
              <a:rPr lang="it-IT" sz="2400" b="1" cap="none" dirty="0">
                <a:solidFill>
                  <a:srgbClr val="FF0000"/>
                </a:solidFill>
                <a:latin typeface="Bradley Hand ITC" panose="03070402050302030203" pitchFamily="66" charset="0"/>
              </a:rPr>
              <a:t>D</a:t>
            </a:r>
            <a:r>
              <a:rPr lang="it-IT" sz="2400" b="1" cap="none" dirty="0" smtClean="0">
                <a:solidFill>
                  <a:srgbClr val="FF0000"/>
                </a:solidFill>
                <a:latin typeface="Bradley Hand ITC" panose="03070402050302030203" pitchFamily="66" charset="0"/>
              </a:rPr>
              <a:t>ominus</a:t>
            </a:r>
            <a:r>
              <a:rPr lang="it-IT" sz="2400" b="1" cap="none" dirty="0" smtClean="0">
                <a:latin typeface="Bradley Hand ITC" panose="03070402050302030203" pitchFamily="66" charset="0"/>
              </a:rPr>
              <a:t>» (Signore) e «</a:t>
            </a:r>
            <a:r>
              <a:rPr lang="it-IT" sz="2400" b="1" cap="none" dirty="0">
                <a:solidFill>
                  <a:srgbClr val="FF0000"/>
                </a:solidFill>
                <a:latin typeface="Bradley Hand ITC" panose="03070402050302030203" pitchFamily="66" charset="0"/>
              </a:rPr>
              <a:t>G</a:t>
            </a:r>
            <a:r>
              <a:rPr lang="it-IT" sz="2400" b="1" cap="none" dirty="0" smtClean="0">
                <a:solidFill>
                  <a:srgbClr val="FF0000"/>
                </a:solidFill>
                <a:latin typeface="Bradley Hand ITC" panose="03070402050302030203" pitchFamily="66" charset="0"/>
              </a:rPr>
              <a:t>loria</a:t>
            </a:r>
            <a:r>
              <a:rPr lang="it-IT" sz="2400" b="1" cap="none" dirty="0" smtClean="0">
                <a:latin typeface="Bradley Hand ITC" panose="03070402050302030203" pitchFamily="66" charset="0"/>
              </a:rPr>
              <a:t> </a:t>
            </a:r>
            <a:r>
              <a:rPr lang="it-IT" sz="2400" b="1" cap="none" dirty="0" smtClean="0">
                <a:solidFill>
                  <a:srgbClr val="FF0000"/>
                </a:solidFill>
                <a:latin typeface="Bradley Hand ITC" panose="03070402050302030203" pitchFamily="66" charset="0"/>
              </a:rPr>
              <a:t>tua</a:t>
            </a:r>
            <a:r>
              <a:rPr lang="it-IT" sz="2400" b="1" cap="none" dirty="0" smtClean="0">
                <a:latin typeface="Bradley Hand ITC" panose="03070402050302030203" pitchFamily="66" charset="0"/>
              </a:rPr>
              <a:t>» (della tua gloria), senza una particolare intensità sonora</a:t>
            </a:r>
            <a:r>
              <a:rPr lang="it-IT" sz="2400" b="1" cap="none" dirty="0">
                <a:latin typeface="Bradley Hand ITC" panose="03070402050302030203" pitchFamily="66" charset="0"/>
              </a:rPr>
              <a:t> </a:t>
            </a:r>
            <a:r>
              <a:rPr lang="it-IT" sz="2400" b="1" cap="none" dirty="0" smtClean="0">
                <a:latin typeface="Bradley Hand ITC" panose="03070402050302030203" pitchFamily="66" charset="0"/>
              </a:rPr>
              <a:t>ma in un continuo intrecciarsi di melodie.  </a:t>
            </a:r>
            <a:r>
              <a:rPr lang="it-IT" sz="2400" cap="none" dirty="0" smtClean="0"/>
              <a:t>   </a:t>
            </a:r>
            <a:endParaRPr lang="it-IT" sz="2400" cap="none" dirty="0"/>
          </a:p>
        </p:txBody>
      </p:sp>
    </p:spTree>
    <p:extLst>
      <p:ext uri="{BB962C8B-B14F-4D97-AF65-F5344CB8AC3E}">
        <p14:creationId xmlns:p14="http://schemas.microsoft.com/office/powerpoint/2010/main" val="1086540157"/>
      </p:ext>
    </p:extLst>
  </p:cSld>
  <p:clrMapOvr>
    <a:masterClrMapping/>
  </p:clrMapOvr>
  <mc:AlternateContent xmlns:mc="http://schemas.openxmlformats.org/markup-compatibility/2006">
    <mc:Choice xmlns:p14="http://schemas.microsoft.com/office/powerpoint/2010/main" Requires="p14">
      <p:transition spd="slow" p14:dur="1400" advTm="12523">
        <p14:ripple/>
      </p:transition>
    </mc:Choice>
    <mc:Fallback>
      <p:transition spd="slow" advTm="12523">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latin typeface="Bradley Hand ITC" panose="03070402050302030203" pitchFamily="66" charset="0"/>
              </a:rPr>
              <a:t>Osanna in excelsis</a:t>
            </a:r>
            <a:endParaRPr lang="it-IT" b="1" dirty="0"/>
          </a:p>
        </p:txBody>
      </p:sp>
      <p:sp>
        <p:nvSpPr>
          <p:cNvPr id="3" name="Segnaposto contenuto 2"/>
          <p:cNvSpPr>
            <a:spLocks noGrp="1"/>
          </p:cNvSpPr>
          <p:nvPr>
            <p:ph idx="1"/>
          </p:nvPr>
        </p:nvSpPr>
        <p:spPr/>
        <p:txBody>
          <a:bodyPr>
            <a:normAutofit/>
          </a:bodyPr>
          <a:lstStyle/>
          <a:p>
            <a:pPr marL="0" indent="0">
              <a:buNone/>
            </a:pPr>
            <a:r>
              <a:rPr lang="it-IT" sz="2400" b="1" cap="none" dirty="0" smtClean="0">
                <a:latin typeface="Bradley Hand ITC" panose="03070402050302030203" pitchFamily="66" charset="0"/>
              </a:rPr>
              <a:t>Il culmine, con tutto il coro che canta forte, è raggiunto nel momento in cui si giunge alla frase “</a:t>
            </a:r>
            <a:r>
              <a:rPr lang="it-IT" sz="2400" b="1" cap="none" dirty="0">
                <a:solidFill>
                  <a:srgbClr val="FF0000"/>
                </a:solidFill>
                <a:latin typeface="Bradley Hand ITC" panose="03070402050302030203" pitchFamily="66" charset="0"/>
              </a:rPr>
              <a:t>O</a:t>
            </a:r>
            <a:r>
              <a:rPr lang="it-IT" sz="2400" b="1" cap="none" dirty="0" smtClean="0">
                <a:solidFill>
                  <a:srgbClr val="FF0000"/>
                </a:solidFill>
                <a:latin typeface="Bradley Hand ITC" panose="03070402050302030203" pitchFamily="66" charset="0"/>
              </a:rPr>
              <a:t>sanna in excelsis</a:t>
            </a:r>
            <a:r>
              <a:rPr lang="it-IT" sz="2400" b="1" cap="none" dirty="0" smtClean="0">
                <a:latin typeface="Bradley Hand ITC" panose="03070402050302030203" pitchFamily="66" charset="0"/>
              </a:rPr>
              <a:t>” (Osanna nell’alto dei cieli), dove Palestrina costruisce un episodio basato sulla ripetizione sempre più intensa di questa frase, portando il brano a concludersi in un modo molto solenne, con una musica davvero degna di un papa.</a:t>
            </a:r>
            <a:endParaRPr lang="it-IT" sz="2400" b="1" cap="none" dirty="0">
              <a:latin typeface="Bradley Hand ITC" panose="03070402050302030203" pitchFamily="66" charset="0"/>
            </a:endParaRPr>
          </a:p>
        </p:txBody>
      </p:sp>
    </p:spTree>
    <p:extLst>
      <p:ext uri="{BB962C8B-B14F-4D97-AF65-F5344CB8AC3E}">
        <p14:creationId xmlns:p14="http://schemas.microsoft.com/office/powerpoint/2010/main" val="2251809720"/>
      </p:ext>
    </p:extLst>
  </p:cSld>
  <p:clrMapOvr>
    <a:masterClrMapping/>
  </p:clrMapOvr>
  <mc:AlternateContent xmlns:mc="http://schemas.openxmlformats.org/markup-compatibility/2006">
    <mc:Choice xmlns:p14="http://schemas.microsoft.com/office/powerpoint/2010/main" Requires="p14">
      <p:transition spd="slow" p14:dur="1200" advTm="12894">
        <p:dissolve/>
      </p:transition>
    </mc:Choice>
    <mc:Fallback>
      <p:transition spd="slow" advTm="12894">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type="subTitle" idx="1"/>
          </p:nvPr>
        </p:nvSpPr>
        <p:spPr>
          <a:xfrm>
            <a:off x="1119116" y="245659"/>
            <a:ext cx="9321872" cy="13893421"/>
          </a:xfrm>
        </p:spPr>
        <p:txBody>
          <a:bodyPr>
            <a:normAutofit/>
          </a:bodyPr>
          <a:lstStyle/>
          <a:p>
            <a:pPr marL="0" indent="0" algn="ctr">
              <a:lnSpc>
                <a:spcPct val="120000"/>
              </a:lnSpc>
              <a:buNone/>
            </a:pPr>
            <a:r>
              <a:rPr lang="it-IT" sz="2400" b="1" dirty="0">
                <a:solidFill>
                  <a:schemeClr val="tx1"/>
                </a:solidFill>
                <a:latin typeface="Bradley Hand ITC" panose="03070402050302030203" pitchFamily="66" charset="0"/>
              </a:rPr>
              <a:t>Questo lavoro è stato realizzato </a:t>
            </a:r>
            <a:endParaRPr lang="it-IT" sz="2400" b="1" dirty="0" smtClean="0">
              <a:solidFill>
                <a:schemeClr val="tx1"/>
              </a:solidFill>
              <a:latin typeface="Bradley Hand ITC" panose="03070402050302030203" pitchFamily="66" charset="0"/>
            </a:endParaRPr>
          </a:p>
          <a:p>
            <a:pPr marL="0" indent="0" algn="ctr">
              <a:lnSpc>
                <a:spcPct val="120000"/>
              </a:lnSpc>
              <a:buNone/>
            </a:pPr>
            <a:r>
              <a:rPr lang="it-IT" sz="2400" b="1" dirty="0" smtClean="0">
                <a:solidFill>
                  <a:schemeClr val="tx1"/>
                </a:solidFill>
                <a:latin typeface="Bradley Hand ITC" panose="03070402050302030203" pitchFamily="66" charset="0"/>
              </a:rPr>
              <a:t>nell’a. s</a:t>
            </a:r>
            <a:r>
              <a:rPr lang="it-IT" sz="2400" b="1" dirty="0">
                <a:solidFill>
                  <a:schemeClr val="tx1"/>
                </a:solidFill>
                <a:latin typeface="Bradley Hand ITC" panose="03070402050302030203" pitchFamily="66" charset="0"/>
              </a:rPr>
              <a:t>. </a:t>
            </a:r>
            <a:r>
              <a:rPr lang="it-IT" sz="2400" b="1" dirty="0">
                <a:solidFill>
                  <a:schemeClr val="tx1"/>
                </a:solidFill>
                <a:effectLst>
                  <a:outerShdw blurRad="38100" dist="38100" dir="2700000" algn="tl">
                    <a:srgbClr val="000000">
                      <a:alpha val="43137"/>
                    </a:srgbClr>
                  </a:outerShdw>
                </a:effectLst>
                <a:latin typeface="Bradley Hand ITC" panose="03070402050302030203" pitchFamily="66" charset="0"/>
              </a:rPr>
              <a:t>2019 - 2020 </a:t>
            </a:r>
            <a:r>
              <a:rPr lang="it-IT" sz="2400" b="1" dirty="0" smtClean="0">
                <a:solidFill>
                  <a:schemeClr val="tx1"/>
                </a:solidFill>
                <a:effectLst>
                  <a:outerShdw blurRad="38100" dist="38100" dir="2700000" algn="tl">
                    <a:srgbClr val="000000">
                      <a:alpha val="43137"/>
                    </a:srgbClr>
                  </a:outerShdw>
                </a:effectLst>
                <a:latin typeface="Bradley Hand ITC" panose="03070402050302030203" pitchFamily="66" charset="0"/>
              </a:rPr>
              <a:t>DAGLI ALUNNI:</a:t>
            </a:r>
          </a:p>
          <a:p>
            <a:pPr marL="0" indent="0" algn="ctr">
              <a:lnSpc>
                <a:spcPct val="120000"/>
              </a:lnSpc>
              <a:buNone/>
            </a:pPr>
            <a:r>
              <a:rPr lang="it-IT" sz="2400" b="1" cap="none" dirty="0" smtClean="0">
                <a:solidFill>
                  <a:schemeClr val="tx1"/>
                </a:solidFill>
                <a:latin typeface="Bradley Hand ITC" panose="03070402050302030203" pitchFamily="66" charset="0"/>
              </a:rPr>
              <a:t>Coppola Paola</a:t>
            </a:r>
          </a:p>
          <a:p>
            <a:pPr marL="0" indent="0" algn="ctr">
              <a:lnSpc>
                <a:spcPct val="120000"/>
              </a:lnSpc>
              <a:buNone/>
            </a:pPr>
            <a:r>
              <a:rPr lang="it-IT" sz="2400" b="1" cap="none" dirty="0" smtClean="0">
                <a:solidFill>
                  <a:schemeClr val="tx1"/>
                </a:solidFill>
                <a:latin typeface="Bradley Hand ITC" panose="03070402050302030203" pitchFamily="66" charset="0"/>
              </a:rPr>
              <a:t>Coppola </a:t>
            </a:r>
            <a:r>
              <a:rPr lang="it-IT" sz="2400" b="1" cap="none" dirty="0">
                <a:solidFill>
                  <a:schemeClr val="tx1"/>
                </a:solidFill>
                <a:latin typeface="Bradley Hand ITC" panose="03070402050302030203" pitchFamily="66" charset="0"/>
              </a:rPr>
              <a:t>S</a:t>
            </a:r>
            <a:r>
              <a:rPr lang="it-IT" sz="2400" b="1" cap="none" dirty="0" smtClean="0">
                <a:solidFill>
                  <a:schemeClr val="tx1"/>
                </a:solidFill>
                <a:latin typeface="Bradley Hand ITC" panose="03070402050302030203" pitchFamily="66" charset="0"/>
              </a:rPr>
              <a:t>ophie </a:t>
            </a:r>
          </a:p>
          <a:p>
            <a:pPr marL="0" indent="0" algn="ctr">
              <a:lnSpc>
                <a:spcPct val="120000"/>
              </a:lnSpc>
              <a:buNone/>
            </a:pPr>
            <a:r>
              <a:rPr lang="it-IT" sz="2400" b="1" cap="none" dirty="0" smtClean="0">
                <a:solidFill>
                  <a:schemeClr val="tx1"/>
                </a:solidFill>
                <a:latin typeface="Bradley Hand ITC" panose="03070402050302030203" pitchFamily="66" charset="0"/>
              </a:rPr>
              <a:t>D’</a:t>
            </a:r>
            <a:r>
              <a:rPr lang="it-IT" sz="2400" b="1" cap="none" dirty="0" err="1" smtClean="0">
                <a:solidFill>
                  <a:schemeClr val="tx1"/>
                </a:solidFill>
                <a:latin typeface="Bradley Hand ITC" panose="03070402050302030203" pitchFamily="66" charset="0"/>
              </a:rPr>
              <a:t>Aloia</a:t>
            </a:r>
            <a:r>
              <a:rPr lang="it-IT" sz="2400" b="1" cap="none" dirty="0" smtClean="0">
                <a:solidFill>
                  <a:schemeClr val="tx1"/>
                </a:solidFill>
                <a:latin typeface="Bradley Hand ITC" panose="03070402050302030203" pitchFamily="66" charset="0"/>
              </a:rPr>
              <a:t> Angelica</a:t>
            </a:r>
          </a:p>
          <a:p>
            <a:pPr marL="0" indent="0" algn="ctr">
              <a:lnSpc>
                <a:spcPct val="120000"/>
              </a:lnSpc>
              <a:buNone/>
            </a:pPr>
            <a:r>
              <a:rPr lang="it-IT" sz="2400" b="1" cap="none" dirty="0" smtClean="0">
                <a:solidFill>
                  <a:schemeClr val="tx1"/>
                </a:solidFill>
                <a:latin typeface="Bradley Hand ITC" panose="03070402050302030203" pitchFamily="66" charset="0"/>
              </a:rPr>
              <a:t>Gisonna Freddy </a:t>
            </a:r>
          </a:p>
          <a:p>
            <a:pPr marL="0" indent="0" algn="ctr">
              <a:lnSpc>
                <a:spcPct val="120000"/>
              </a:lnSpc>
              <a:buNone/>
            </a:pPr>
            <a:r>
              <a:rPr lang="it-IT" sz="2400" b="1" cap="none" dirty="0" smtClean="0">
                <a:solidFill>
                  <a:schemeClr val="tx1"/>
                </a:solidFill>
                <a:latin typeface="Bradley Hand ITC" panose="03070402050302030203" pitchFamily="66" charset="0"/>
              </a:rPr>
              <a:t>Lapenna </a:t>
            </a:r>
            <a:r>
              <a:rPr lang="it-IT" sz="2400" b="1" cap="none" dirty="0">
                <a:solidFill>
                  <a:schemeClr val="tx1"/>
                </a:solidFill>
                <a:latin typeface="Bradley Hand ITC" panose="03070402050302030203" pitchFamily="66" charset="0"/>
              </a:rPr>
              <a:t>F</a:t>
            </a:r>
            <a:r>
              <a:rPr lang="it-IT" sz="2400" b="1" cap="none" dirty="0" smtClean="0">
                <a:solidFill>
                  <a:schemeClr val="tx1"/>
                </a:solidFill>
                <a:latin typeface="Bradley Hand ITC" panose="03070402050302030203" pitchFamily="66" charset="0"/>
              </a:rPr>
              <a:t>rancesco</a:t>
            </a:r>
          </a:p>
          <a:p>
            <a:pPr marL="0" indent="0" algn="ctr">
              <a:lnSpc>
                <a:spcPct val="120000"/>
              </a:lnSpc>
              <a:buNone/>
            </a:pPr>
            <a:r>
              <a:rPr lang="it-IT" sz="2400" b="1" cap="none" dirty="0" smtClean="0">
                <a:solidFill>
                  <a:schemeClr val="tx1"/>
                </a:solidFill>
                <a:latin typeface="Bradley Hand ITC" panose="03070402050302030203" pitchFamily="66" charset="0"/>
              </a:rPr>
              <a:t> Lo Frano </a:t>
            </a:r>
            <a:r>
              <a:rPr lang="it-IT" sz="2400" b="1" cap="none" dirty="0">
                <a:solidFill>
                  <a:schemeClr val="tx1"/>
                </a:solidFill>
                <a:latin typeface="Bradley Hand ITC" panose="03070402050302030203" pitchFamily="66" charset="0"/>
              </a:rPr>
              <a:t>E</a:t>
            </a:r>
            <a:r>
              <a:rPr lang="it-IT" sz="2400" b="1" cap="none" dirty="0" smtClean="0">
                <a:solidFill>
                  <a:schemeClr val="tx1"/>
                </a:solidFill>
                <a:latin typeface="Bradley Hand ITC" panose="03070402050302030203" pitchFamily="66" charset="0"/>
              </a:rPr>
              <a:t>leonora</a:t>
            </a:r>
          </a:p>
          <a:p>
            <a:pPr marL="0" indent="0" algn="ctr">
              <a:lnSpc>
                <a:spcPct val="120000"/>
              </a:lnSpc>
              <a:buNone/>
            </a:pPr>
            <a:r>
              <a:rPr lang="it-IT" sz="2400" b="1" cap="none" dirty="0" smtClean="0">
                <a:solidFill>
                  <a:schemeClr val="tx1"/>
                </a:solidFill>
                <a:latin typeface="Bradley Hand ITC" panose="03070402050302030203" pitchFamily="66" charset="0"/>
              </a:rPr>
              <a:t> Melchiorre </a:t>
            </a:r>
            <a:r>
              <a:rPr lang="it-IT" sz="2400" b="1" cap="none" dirty="0">
                <a:solidFill>
                  <a:schemeClr val="tx1"/>
                </a:solidFill>
                <a:latin typeface="Bradley Hand ITC" panose="03070402050302030203" pitchFamily="66" charset="0"/>
              </a:rPr>
              <a:t>M</a:t>
            </a:r>
            <a:r>
              <a:rPr lang="it-IT" sz="2400" b="1" cap="none" dirty="0" smtClean="0">
                <a:solidFill>
                  <a:schemeClr val="tx1"/>
                </a:solidFill>
                <a:latin typeface="Bradley Hand ITC" panose="03070402050302030203" pitchFamily="66" charset="0"/>
              </a:rPr>
              <a:t>aria</a:t>
            </a:r>
          </a:p>
          <a:p>
            <a:pPr marL="0" indent="0" algn="ctr">
              <a:lnSpc>
                <a:spcPct val="120000"/>
              </a:lnSpc>
              <a:buNone/>
            </a:pPr>
            <a:r>
              <a:rPr lang="it-IT" sz="2400" b="1" cap="none" dirty="0" smtClean="0">
                <a:solidFill>
                  <a:schemeClr val="tx1"/>
                </a:solidFill>
                <a:latin typeface="Bradley Hand ITC" panose="03070402050302030203" pitchFamily="66" charset="0"/>
              </a:rPr>
              <a:t> Marchione </a:t>
            </a:r>
            <a:r>
              <a:rPr lang="it-IT" sz="2400" b="1" cap="none" dirty="0">
                <a:solidFill>
                  <a:schemeClr val="tx1"/>
                </a:solidFill>
                <a:latin typeface="Bradley Hand ITC" panose="03070402050302030203" pitchFamily="66" charset="0"/>
              </a:rPr>
              <a:t>D</a:t>
            </a:r>
            <a:r>
              <a:rPr lang="it-IT" sz="2400" b="1" cap="none" dirty="0" smtClean="0">
                <a:solidFill>
                  <a:schemeClr val="tx1"/>
                </a:solidFill>
                <a:latin typeface="Bradley Hand ITC" panose="03070402050302030203" pitchFamily="66" charset="0"/>
              </a:rPr>
              <a:t>avide</a:t>
            </a:r>
          </a:p>
          <a:p>
            <a:pPr marL="0" indent="0" algn="ctr">
              <a:lnSpc>
                <a:spcPct val="120000"/>
              </a:lnSpc>
              <a:buNone/>
            </a:pPr>
            <a:r>
              <a:rPr lang="it-IT" sz="2400" b="1" cap="none" dirty="0" smtClean="0">
                <a:solidFill>
                  <a:schemeClr val="tx1"/>
                </a:solidFill>
                <a:latin typeface="Bradley Hand ITC" panose="03070402050302030203" pitchFamily="66" charset="0"/>
              </a:rPr>
              <a:t> Palmisano </a:t>
            </a:r>
            <a:r>
              <a:rPr lang="it-IT" sz="2400" b="1" cap="none" dirty="0">
                <a:solidFill>
                  <a:schemeClr val="tx1"/>
                </a:solidFill>
                <a:latin typeface="Bradley Hand ITC" panose="03070402050302030203" pitchFamily="66" charset="0"/>
              </a:rPr>
              <a:t>D</a:t>
            </a:r>
            <a:r>
              <a:rPr lang="it-IT" sz="2400" b="1" cap="none" dirty="0" smtClean="0">
                <a:solidFill>
                  <a:schemeClr val="tx1"/>
                </a:solidFill>
                <a:latin typeface="Bradley Hand ITC" panose="03070402050302030203" pitchFamily="66" charset="0"/>
              </a:rPr>
              <a:t>omenico</a:t>
            </a:r>
          </a:p>
          <a:p>
            <a:pPr marL="0" indent="0" algn="ctr">
              <a:lnSpc>
                <a:spcPct val="120000"/>
              </a:lnSpc>
              <a:buNone/>
            </a:pPr>
            <a:r>
              <a:rPr lang="it-IT" sz="2400" b="1" cap="none" dirty="0" smtClean="0">
                <a:solidFill>
                  <a:schemeClr val="tx1"/>
                </a:solidFill>
                <a:latin typeface="Bradley Hand ITC" panose="03070402050302030203" pitchFamily="66" charset="0"/>
              </a:rPr>
              <a:t>  Scialpi </a:t>
            </a:r>
            <a:r>
              <a:rPr lang="it-IT" sz="2400" b="1" cap="none" dirty="0">
                <a:solidFill>
                  <a:schemeClr val="tx1"/>
                </a:solidFill>
                <a:latin typeface="Bradley Hand ITC" panose="03070402050302030203" pitchFamily="66" charset="0"/>
              </a:rPr>
              <a:t>A</a:t>
            </a:r>
            <a:r>
              <a:rPr lang="it-IT" sz="2400" b="1" cap="none" dirty="0" smtClean="0">
                <a:solidFill>
                  <a:schemeClr val="tx1"/>
                </a:solidFill>
                <a:latin typeface="Bradley Hand ITC" panose="03070402050302030203" pitchFamily="66" charset="0"/>
              </a:rPr>
              <a:t>ndrea </a:t>
            </a:r>
          </a:p>
          <a:p>
            <a:pPr marL="0" indent="0" algn="ctr">
              <a:lnSpc>
                <a:spcPct val="120000"/>
              </a:lnSpc>
              <a:buNone/>
            </a:pPr>
            <a:r>
              <a:rPr lang="it-IT" sz="2400" b="1" dirty="0" smtClean="0">
                <a:solidFill>
                  <a:schemeClr val="tx1"/>
                </a:solidFill>
                <a:latin typeface="Bradley Hand ITC" panose="03070402050302030203" pitchFamily="66" charset="0"/>
              </a:rPr>
              <a:t>della </a:t>
            </a:r>
            <a:r>
              <a:rPr lang="it-IT" sz="2400" b="1" dirty="0">
                <a:solidFill>
                  <a:schemeClr val="tx1"/>
                </a:solidFill>
                <a:latin typeface="Bradley Hand ITC" panose="03070402050302030203" pitchFamily="66" charset="0"/>
              </a:rPr>
              <a:t>Classe </a:t>
            </a:r>
            <a:r>
              <a:rPr lang="it-IT" sz="2400" b="1" dirty="0">
                <a:solidFill>
                  <a:schemeClr val="tx1"/>
                </a:solidFill>
                <a:latin typeface="Ink Free" panose="03080402000500000000" pitchFamily="66" charset="0"/>
              </a:rPr>
              <a:t>I^</a:t>
            </a:r>
            <a:r>
              <a:rPr lang="it-IT" sz="2400" b="1" dirty="0">
                <a:solidFill>
                  <a:schemeClr val="tx1"/>
                </a:solidFill>
                <a:effectLst>
                  <a:outerShdw blurRad="38100" dist="38100" dir="2700000" algn="tl">
                    <a:srgbClr val="000000">
                      <a:alpha val="43137"/>
                    </a:srgbClr>
                  </a:outerShdw>
                </a:effectLst>
                <a:latin typeface="Bradley Hand ITC" panose="03070402050302030203" pitchFamily="66" charset="0"/>
              </a:rPr>
              <a:t>A </a:t>
            </a:r>
            <a:r>
              <a:rPr lang="it-IT" sz="2400" b="1" dirty="0">
                <a:solidFill>
                  <a:schemeClr val="tx1"/>
                </a:solidFill>
                <a:latin typeface="Bradley Hand ITC" panose="03070402050302030203" pitchFamily="66" charset="0"/>
              </a:rPr>
              <a:t>dell’Istituto Comprensivo </a:t>
            </a:r>
            <a:endParaRPr lang="it-IT" sz="2400" b="1" dirty="0" smtClean="0">
              <a:solidFill>
                <a:schemeClr val="tx1"/>
              </a:solidFill>
              <a:latin typeface="Bradley Hand ITC" panose="03070402050302030203" pitchFamily="66" charset="0"/>
            </a:endParaRPr>
          </a:p>
          <a:p>
            <a:pPr marL="0" indent="0" algn="ctr">
              <a:lnSpc>
                <a:spcPct val="120000"/>
              </a:lnSpc>
              <a:buNone/>
            </a:pPr>
            <a:r>
              <a:rPr lang="it-IT" sz="2400" b="1" dirty="0" smtClean="0">
                <a:solidFill>
                  <a:schemeClr val="tx1"/>
                </a:solidFill>
                <a:latin typeface="Bradley Hand ITC" panose="03070402050302030203" pitchFamily="66" charset="0"/>
              </a:rPr>
              <a:t>“</a:t>
            </a:r>
            <a:r>
              <a:rPr lang="it-IT" sz="2400" b="1" dirty="0">
                <a:solidFill>
                  <a:schemeClr val="tx1"/>
                </a:solidFill>
                <a:effectLst>
                  <a:outerShdw blurRad="38100" dist="38100" dir="2700000" algn="tl">
                    <a:srgbClr val="000000">
                      <a:alpha val="43137"/>
                    </a:srgbClr>
                  </a:outerShdw>
                </a:effectLst>
                <a:latin typeface="Bradley Hand ITC" panose="03070402050302030203" pitchFamily="66" charset="0"/>
              </a:rPr>
              <a:t>Gianni RODARI</a:t>
            </a:r>
            <a:r>
              <a:rPr lang="it-IT" sz="2400" b="1" dirty="0">
                <a:solidFill>
                  <a:schemeClr val="tx1"/>
                </a:solidFill>
                <a:latin typeface="Bradley Hand ITC" panose="03070402050302030203" pitchFamily="66" charset="0"/>
              </a:rPr>
              <a:t>” di Palagiano (Ta), che hanno creato </a:t>
            </a:r>
            <a:r>
              <a:rPr lang="it-IT" sz="2400" b="1" dirty="0" smtClean="0">
                <a:solidFill>
                  <a:schemeClr val="tx1"/>
                </a:solidFill>
                <a:latin typeface="Bradley Hand ITC" panose="03070402050302030203" pitchFamily="66" charset="0"/>
              </a:rPr>
              <a:t>un laboratorio </a:t>
            </a:r>
            <a:r>
              <a:rPr lang="it-IT" sz="2400" b="1" dirty="0">
                <a:solidFill>
                  <a:schemeClr val="tx1"/>
                </a:solidFill>
                <a:latin typeface="Bradley Hand ITC" panose="03070402050302030203" pitchFamily="66" charset="0"/>
              </a:rPr>
              <a:t>di musica a distanza “</a:t>
            </a:r>
            <a:r>
              <a:rPr lang="it-IT" sz="2400" b="1" dirty="0">
                <a:solidFill>
                  <a:schemeClr val="tx1"/>
                </a:solidFill>
                <a:effectLst>
                  <a:outerShdw blurRad="38100" dist="38100" dir="2700000" algn="tl">
                    <a:srgbClr val="000000">
                      <a:alpha val="43137"/>
                    </a:srgbClr>
                  </a:outerShdw>
                </a:effectLst>
                <a:latin typeface="Bradley Hand ITC" panose="03070402050302030203" pitchFamily="66" charset="0"/>
              </a:rPr>
              <a:t>ad hoc</a:t>
            </a:r>
            <a:r>
              <a:rPr lang="it-IT" sz="2400" b="1" dirty="0">
                <a:solidFill>
                  <a:schemeClr val="tx1"/>
                </a:solidFill>
                <a:latin typeface="Bradley Hand ITC" panose="03070402050302030203" pitchFamily="66" charset="0"/>
              </a:rPr>
              <a:t>”.</a:t>
            </a:r>
          </a:p>
          <a:p>
            <a:pPr marL="0" indent="0">
              <a:buNone/>
            </a:pPr>
            <a:r>
              <a:rPr lang="it-IT" sz="2400" b="1" dirty="0">
                <a:solidFill>
                  <a:schemeClr val="tx1"/>
                </a:solidFill>
                <a:latin typeface="Bradley Hand ITC" panose="03070402050302030203" pitchFamily="66" charset="0"/>
              </a:rPr>
              <a:t> </a:t>
            </a:r>
          </a:p>
          <a:p>
            <a:pPr marL="0" indent="0">
              <a:buNone/>
            </a:pPr>
            <a:r>
              <a:rPr lang="it-IT" sz="2400" b="1" dirty="0">
                <a:solidFill>
                  <a:schemeClr val="tx1"/>
                </a:solidFill>
                <a:latin typeface="Bradley Hand ITC" panose="03070402050302030203" pitchFamily="66" charset="0"/>
              </a:rPr>
              <a:t>Assemblaggio del materiale: Coppola Sophie</a:t>
            </a:r>
          </a:p>
          <a:p>
            <a:pPr marL="0" indent="0">
              <a:buNone/>
            </a:pPr>
            <a:r>
              <a:rPr lang="it-IT" sz="2400" b="1" dirty="0">
                <a:solidFill>
                  <a:schemeClr val="tx1"/>
                </a:solidFill>
                <a:latin typeface="Bradley Hand ITC" panose="03070402050302030203" pitchFamily="66" charset="0"/>
              </a:rPr>
              <a:t>Coordinamento e supervisione: prof. </a:t>
            </a:r>
            <a:r>
              <a:rPr lang="it-IT" sz="2400" b="1" dirty="0">
                <a:solidFill>
                  <a:schemeClr val="tx1"/>
                </a:solidFill>
                <a:effectLst>
                  <a:outerShdw blurRad="38100" dist="38100" dir="2700000" algn="tl">
                    <a:srgbClr val="000000">
                      <a:alpha val="43137"/>
                    </a:srgbClr>
                  </a:outerShdw>
                </a:effectLst>
                <a:latin typeface="Bradley Hand ITC" panose="03070402050302030203" pitchFamily="66" charset="0"/>
              </a:rPr>
              <a:t>Palmo </a:t>
            </a:r>
            <a:r>
              <a:rPr lang="it-IT" sz="2400" b="1" dirty="0" smtClean="0">
                <a:solidFill>
                  <a:schemeClr val="tx1"/>
                </a:solidFill>
                <a:effectLst>
                  <a:outerShdw blurRad="38100" dist="38100" dir="2700000" algn="tl">
                    <a:srgbClr val="000000">
                      <a:alpha val="43137"/>
                    </a:srgbClr>
                  </a:outerShdw>
                </a:effectLst>
                <a:latin typeface="Bradley Hand ITC" panose="03070402050302030203" pitchFamily="66" charset="0"/>
              </a:rPr>
              <a:t>LIUZZI</a:t>
            </a:r>
          </a:p>
          <a:p>
            <a:pPr marL="0" indent="0">
              <a:buNone/>
            </a:pPr>
            <a:r>
              <a:rPr lang="it-IT" sz="2400" b="1" dirty="0">
                <a:solidFill>
                  <a:schemeClr val="tx1"/>
                </a:solidFill>
                <a:latin typeface="Bradley Hand ITC" panose="03070402050302030203" pitchFamily="66" charset="0"/>
              </a:rPr>
              <a:t> </a:t>
            </a:r>
          </a:p>
          <a:p>
            <a:pPr marL="0" indent="0" algn="ctr">
              <a:buNone/>
            </a:pPr>
            <a:r>
              <a:rPr lang="it-IT" sz="2400" b="1" dirty="0">
                <a:solidFill>
                  <a:schemeClr val="tx1"/>
                </a:solidFill>
                <a:latin typeface="Bradley Hand ITC" panose="03070402050302030203" pitchFamily="66" charset="0"/>
              </a:rPr>
              <a:t>Musica: G.P. da Palestrina (1525 - 1594), “</a:t>
            </a:r>
            <a:r>
              <a:rPr lang="it-IT" sz="2400" b="1" dirty="0">
                <a:solidFill>
                  <a:schemeClr val="tx1"/>
                </a:solidFill>
                <a:effectLst>
                  <a:outerShdw blurRad="38100" dist="38100" dir="2700000" algn="tl">
                    <a:srgbClr val="000000">
                      <a:alpha val="43137"/>
                    </a:srgbClr>
                  </a:outerShdw>
                </a:effectLst>
                <a:latin typeface="Bradley Hand ITC" panose="03070402050302030203" pitchFamily="66" charset="0"/>
              </a:rPr>
              <a:t>Sanctus</a:t>
            </a:r>
            <a:r>
              <a:rPr lang="it-IT" sz="2400" b="1" dirty="0">
                <a:solidFill>
                  <a:schemeClr val="tx1"/>
                </a:solidFill>
                <a:latin typeface="Bradley Hand ITC" panose="03070402050302030203" pitchFamily="66" charset="0"/>
              </a:rPr>
              <a:t>” dalla “</a:t>
            </a:r>
            <a:r>
              <a:rPr lang="it-IT" sz="2400" b="1" dirty="0">
                <a:solidFill>
                  <a:schemeClr val="tx1"/>
                </a:solidFill>
                <a:effectLst>
                  <a:outerShdw blurRad="38100" dist="38100" dir="2700000" algn="tl">
                    <a:srgbClr val="000000">
                      <a:alpha val="43137"/>
                    </a:srgbClr>
                  </a:outerShdw>
                </a:effectLst>
                <a:latin typeface="Bradley Hand ITC" panose="03070402050302030203" pitchFamily="66" charset="0"/>
              </a:rPr>
              <a:t>Missa Papae Marcelli</a:t>
            </a:r>
            <a:r>
              <a:rPr lang="it-IT" sz="2400" b="1" dirty="0">
                <a:solidFill>
                  <a:schemeClr val="tx1"/>
                </a:solidFill>
                <a:latin typeface="Bradley Hand ITC" panose="03070402050302030203" pitchFamily="66" charset="0"/>
              </a:rPr>
              <a:t>”.</a:t>
            </a:r>
          </a:p>
          <a:p>
            <a:pPr marL="0" indent="0" algn="ctr">
              <a:buNone/>
            </a:pPr>
            <a:r>
              <a:rPr lang="it-IT" sz="2400" b="1" dirty="0">
                <a:solidFill>
                  <a:schemeClr val="tx1"/>
                </a:solidFill>
                <a:latin typeface="Bradley Hand ITC" panose="03070402050302030203" pitchFamily="66" charset="0"/>
              </a:rPr>
              <a:t>Coro dell’Abbazia di </a:t>
            </a:r>
            <a:r>
              <a:rPr lang="it-IT" sz="2400" b="1" dirty="0">
                <a:solidFill>
                  <a:schemeClr val="tx1"/>
                </a:solidFill>
                <a:effectLst>
                  <a:outerShdw blurRad="38100" dist="38100" dir="2700000" algn="tl">
                    <a:srgbClr val="000000">
                      <a:alpha val="43137"/>
                    </a:srgbClr>
                  </a:outerShdw>
                </a:effectLst>
                <a:latin typeface="Bradley Hand ITC" panose="03070402050302030203" pitchFamily="66" charset="0"/>
              </a:rPr>
              <a:t>Westminster</a:t>
            </a:r>
            <a:r>
              <a:rPr lang="it-IT" sz="2400" b="1" dirty="0">
                <a:solidFill>
                  <a:schemeClr val="tx1"/>
                </a:solidFill>
                <a:latin typeface="Bradley Hand ITC" panose="03070402050302030203" pitchFamily="66" charset="0"/>
              </a:rPr>
              <a:t> - Direttore: Simon Preston, registrazione del 1986</a:t>
            </a:r>
            <a:r>
              <a:rPr lang="it-IT" sz="2400" b="1" dirty="0" smtClean="0">
                <a:solidFill>
                  <a:schemeClr val="tx1"/>
                </a:solidFill>
                <a:latin typeface="Bradley Hand ITC" panose="03070402050302030203" pitchFamily="66" charset="0"/>
              </a:rPr>
              <a:t>.</a:t>
            </a:r>
            <a:r>
              <a:rPr lang="it-IT" sz="2400" b="1" dirty="0">
                <a:solidFill>
                  <a:schemeClr val="tx1"/>
                </a:solidFill>
                <a:latin typeface="Bradley Hand ITC" panose="03070402050302030203" pitchFamily="66" charset="0"/>
              </a:rPr>
              <a:t> </a:t>
            </a:r>
          </a:p>
          <a:p>
            <a:pPr marL="0" indent="0" algn="ctr">
              <a:buNone/>
            </a:pPr>
            <a:r>
              <a:rPr lang="it-IT" sz="2400" b="1" dirty="0">
                <a:solidFill>
                  <a:schemeClr val="tx1"/>
                </a:solidFill>
                <a:latin typeface="Bradley Hand ITC" panose="03070402050302030203" pitchFamily="66" charset="0"/>
              </a:rPr>
              <a:t>Immagini: da internet.</a:t>
            </a:r>
          </a:p>
        </p:txBody>
      </p:sp>
    </p:spTree>
    <p:custDataLst>
      <p:tags r:id="rId1"/>
    </p:custDataLst>
    <p:extLst>
      <p:ext uri="{BB962C8B-B14F-4D97-AF65-F5344CB8AC3E}">
        <p14:creationId xmlns:p14="http://schemas.microsoft.com/office/powerpoint/2010/main" val="2443255472"/>
      </p:ext>
    </p:extLst>
  </p:cSld>
  <p:clrMapOvr>
    <a:masterClrMapping/>
  </p:clrMapOvr>
  <mc:AlternateContent xmlns:mc="http://schemas.openxmlformats.org/markup-compatibility/2006">
    <mc:Choice xmlns:p14="http://schemas.microsoft.com/office/powerpoint/2010/main" Requires="p14">
      <p:transition spd="slow" p14:dur="2500" advTm="36456">
        <p:checker/>
      </p:transition>
    </mc:Choice>
    <mc:Fallback>
      <p:transition spd="slow" advTm="36456">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
                                            <p:txEl>
                                              <p:pRg st="0" end="0"/>
                                            </p:txEl>
                                          </p:spTgt>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28"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5000" fill="hold"/>
                                        <p:tgtEl>
                                          <p:spTgt spid="3">
                                            <p:txEl>
                                              <p:pRg st="1" end="1"/>
                                            </p:txEl>
                                          </p:spTgt>
                                        </p:tgtEl>
                                        <p:attrNameLst>
                                          <p:attrName>ppt_y</p:attrName>
                                        </p:attrNameLst>
                                      </p:cBhvr>
                                      <p:tavLst>
                                        <p:tav tm="0">
                                          <p:val>
                                            <p:strVal val="#ppt_y+1"/>
                                          </p:val>
                                        </p:tav>
                                        <p:tav tm="100000">
                                          <p:val>
                                            <p:strVal val="#ppt_y-1"/>
                                          </p:val>
                                        </p:tav>
                                      </p:tavLst>
                                    </p:anim>
                                  </p:childTnLst>
                                </p:cTn>
                              </p:par>
                            </p:childTnLst>
                          </p:cTn>
                        </p:par>
                      </p:childTnLst>
                    </p:cTn>
                  </p:par>
                  <p:par>
                    <p:cTn id="15" fill="hold">
                      <p:stCondLst>
                        <p:cond delay="indefinite"/>
                      </p:stCondLst>
                      <p:childTnLst>
                        <p:par>
                          <p:cTn id="16" fill="hold">
                            <p:stCondLst>
                              <p:cond delay="0"/>
                            </p:stCondLst>
                            <p:childTnLst>
                              <p:par>
                                <p:cTn id="17" presetID="28"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5000" fill="hold"/>
                                        <p:tgtEl>
                                          <p:spTgt spid="3">
                                            <p:txEl>
                                              <p:pRg st="2" end="2"/>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5000" fill="hold"/>
                                        <p:tgtEl>
                                          <p:spTgt spid="3">
                                            <p:txEl>
                                              <p:pRg st="3" end="3"/>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5000" fill="hold"/>
                                        <p:tgtEl>
                                          <p:spTgt spid="3">
                                            <p:txEl>
                                              <p:pRg st="4" end="4"/>
                                            </p:txEl>
                                          </p:spTgt>
                                        </p:tgtEl>
                                        <p:attrNameLst>
                                          <p:attrName>ppt_y</p:attrName>
                                        </p:attrNameLst>
                                      </p:cBhvr>
                                      <p:tavLst>
                                        <p:tav tm="0">
                                          <p:val>
                                            <p:strVal val="#ppt_y+1"/>
                                          </p:val>
                                        </p:tav>
                                        <p:tav tm="100000">
                                          <p:val>
                                            <p:strVal val="#ppt_y-1"/>
                                          </p:val>
                                        </p:tav>
                                      </p:tavLst>
                                    </p:anim>
                                  </p:childTnLst>
                                </p:cTn>
                              </p:par>
                              <p:par>
                                <p:cTn id="29" presetID="28"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5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5000" fill="hold"/>
                                        <p:tgtEl>
                                          <p:spTgt spid="3">
                                            <p:txEl>
                                              <p:pRg st="5" end="5"/>
                                            </p:txEl>
                                          </p:spTgt>
                                        </p:tgtEl>
                                        <p:attrNameLst>
                                          <p:attrName>ppt_y</p:attrName>
                                        </p:attrNameLst>
                                      </p:cBhvr>
                                      <p:tavLst>
                                        <p:tav tm="0">
                                          <p:val>
                                            <p:strVal val="#ppt_y+1"/>
                                          </p:val>
                                        </p:tav>
                                        <p:tav tm="100000">
                                          <p:val>
                                            <p:strVal val="#ppt_y-1"/>
                                          </p:val>
                                        </p:tav>
                                      </p:tavLst>
                                    </p:anim>
                                  </p:childTnLst>
                                </p:cTn>
                              </p:par>
                              <p:par>
                                <p:cTn id="33" presetID="28"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5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5000" fill="hold"/>
                                        <p:tgtEl>
                                          <p:spTgt spid="3">
                                            <p:txEl>
                                              <p:pRg st="6" end="6"/>
                                            </p:txEl>
                                          </p:spTgt>
                                        </p:tgtEl>
                                        <p:attrNameLst>
                                          <p:attrName>ppt_y</p:attrName>
                                        </p:attrNameLst>
                                      </p:cBhvr>
                                      <p:tavLst>
                                        <p:tav tm="0">
                                          <p:val>
                                            <p:strVal val="#ppt_y+1"/>
                                          </p:val>
                                        </p:tav>
                                        <p:tav tm="100000">
                                          <p:val>
                                            <p:strVal val="#ppt_y-1"/>
                                          </p:val>
                                        </p:tav>
                                      </p:tavLst>
                                    </p:anim>
                                  </p:childTnLst>
                                </p:cTn>
                              </p:par>
                              <p:par>
                                <p:cTn id="37" presetID="28"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15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5000" fill="hold"/>
                                        <p:tgtEl>
                                          <p:spTgt spid="3">
                                            <p:txEl>
                                              <p:pRg st="7" end="7"/>
                                            </p:txEl>
                                          </p:spTgt>
                                        </p:tgtEl>
                                        <p:attrNameLst>
                                          <p:attrName>ppt_y</p:attrName>
                                        </p:attrNameLst>
                                      </p:cBhvr>
                                      <p:tavLst>
                                        <p:tav tm="0">
                                          <p:val>
                                            <p:strVal val="#ppt_y+1"/>
                                          </p:val>
                                        </p:tav>
                                        <p:tav tm="100000">
                                          <p:val>
                                            <p:strVal val="#ppt_y-1"/>
                                          </p:val>
                                        </p:tav>
                                      </p:tavLst>
                                    </p:anim>
                                  </p:childTnLst>
                                </p:cTn>
                              </p:par>
                              <p:par>
                                <p:cTn id="41" presetID="28"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15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5000" fill="hold"/>
                                        <p:tgtEl>
                                          <p:spTgt spid="3">
                                            <p:txEl>
                                              <p:pRg st="8" end="8"/>
                                            </p:txEl>
                                          </p:spTgt>
                                        </p:tgtEl>
                                        <p:attrNameLst>
                                          <p:attrName>ppt_y</p:attrName>
                                        </p:attrNameLst>
                                      </p:cBhvr>
                                      <p:tavLst>
                                        <p:tav tm="0">
                                          <p:val>
                                            <p:strVal val="#ppt_y+1"/>
                                          </p:val>
                                        </p:tav>
                                        <p:tav tm="100000">
                                          <p:val>
                                            <p:strVal val="#ppt_y-1"/>
                                          </p:val>
                                        </p:tav>
                                      </p:tavLst>
                                    </p:anim>
                                  </p:childTnLst>
                                </p:cTn>
                              </p:par>
                              <p:par>
                                <p:cTn id="45" presetID="28" presetClass="entr" presetSubtype="0"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p:cTn id="47" dur="15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5000" fill="hold"/>
                                        <p:tgtEl>
                                          <p:spTgt spid="3">
                                            <p:txEl>
                                              <p:pRg st="9" end="9"/>
                                            </p:txEl>
                                          </p:spTgt>
                                        </p:tgtEl>
                                        <p:attrNameLst>
                                          <p:attrName>ppt_y</p:attrName>
                                        </p:attrNameLst>
                                      </p:cBhvr>
                                      <p:tavLst>
                                        <p:tav tm="0">
                                          <p:val>
                                            <p:strVal val="#ppt_y+1"/>
                                          </p:val>
                                        </p:tav>
                                        <p:tav tm="100000">
                                          <p:val>
                                            <p:strVal val="#ppt_y-1"/>
                                          </p:val>
                                        </p:tav>
                                      </p:tavLst>
                                    </p:anim>
                                  </p:childTnLst>
                                </p:cTn>
                              </p:par>
                              <p:par>
                                <p:cTn id="49" presetID="28" presetClass="entr" presetSubtype="0"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p:cTn id="51" dur="15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2" dur="15000" fill="hold"/>
                                        <p:tgtEl>
                                          <p:spTgt spid="3">
                                            <p:txEl>
                                              <p:pRg st="10" end="10"/>
                                            </p:txEl>
                                          </p:spTgt>
                                        </p:tgtEl>
                                        <p:attrNameLst>
                                          <p:attrName>ppt_y</p:attrName>
                                        </p:attrNameLst>
                                      </p:cBhvr>
                                      <p:tavLst>
                                        <p:tav tm="0">
                                          <p:val>
                                            <p:strVal val="#ppt_y+1"/>
                                          </p:val>
                                        </p:tav>
                                        <p:tav tm="100000">
                                          <p:val>
                                            <p:strVal val="#ppt_y-1"/>
                                          </p:val>
                                        </p:tav>
                                      </p:tavLst>
                                    </p:anim>
                                  </p:childTnLst>
                                </p:cTn>
                              </p:par>
                              <p:par>
                                <p:cTn id="53" presetID="28" presetClass="entr" presetSubtype="0" fill="hold" grpId="0"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p:cTn id="55" dur="15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6" dur="15000" fill="hold"/>
                                        <p:tgtEl>
                                          <p:spTgt spid="3">
                                            <p:txEl>
                                              <p:pRg st="11" end="11"/>
                                            </p:txEl>
                                          </p:spTgt>
                                        </p:tgtEl>
                                        <p:attrNameLst>
                                          <p:attrName>ppt_y</p:attrName>
                                        </p:attrNameLst>
                                      </p:cBhvr>
                                      <p:tavLst>
                                        <p:tav tm="0">
                                          <p:val>
                                            <p:strVal val="#ppt_y+1"/>
                                          </p:val>
                                        </p:tav>
                                        <p:tav tm="100000">
                                          <p:val>
                                            <p:strVal val="#ppt_y-1"/>
                                          </p:val>
                                        </p:tav>
                                      </p:tavLst>
                                    </p:anim>
                                  </p:childTnLst>
                                </p:cTn>
                              </p:par>
                              <p:par>
                                <p:cTn id="57" presetID="28" presetClass="entr" presetSubtype="0" fill="hold" grpId="0"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p:cTn id="59" dur="15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0" dur="15000" fill="hold"/>
                                        <p:tgtEl>
                                          <p:spTgt spid="3">
                                            <p:txEl>
                                              <p:pRg st="12" end="12"/>
                                            </p:txEl>
                                          </p:spTgt>
                                        </p:tgtEl>
                                        <p:attrNameLst>
                                          <p:attrName>ppt_y</p:attrName>
                                        </p:attrNameLst>
                                      </p:cBhvr>
                                      <p:tavLst>
                                        <p:tav tm="0">
                                          <p:val>
                                            <p:strVal val="#ppt_y+1"/>
                                          </p:val>
                                        </p:tav>
                                        <p:tav tm="100000">
                                          <p:val>
                                            <p:strVal val="#ppt_y-1"/>
                                          </p:val>
                                        </p:tav>
                                      </p:tavLst>
                                    </p:anim>
                                  </p:childTnLst>
                                </p:cTn>
                              </p:par>
                              <p:par>
                                <p:cTn id="61" presetID="28" presetClass="entr" presetSubtype="0" fill="hold" grpId="0"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p:cTn id="63" dur="15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4" dur="15000" fill="hold"/>
                                        <p:tgtEl>
                                          <p:spTgt spid="3">
                                            <p:txEl>
                                              <p:pRg st="13" end="13"/>
                                            </p:txEl>
                                          </p:spTgt>
                                        </p:tgtEl>
                                        <p:attrNameLst>
                                          <p:attrName>ppt_y</p:attrName>
                                        </p:attrNameLst>
                                      </p:cBhvr>
                                      <p:tavLst>
                                        <p:tav tm="0">
                                          <p:val>
                                            <p:strVal val="#ppt_y+1"/>
                                          </p:val>
                                        </p:tav>
                                        <p:tav tm="100000">
                                          <p:val>
                                            <p:strVal val="#ppt_y-1"/>
                                          </p:val>
                                        </p:tav>
                                      </p:tavLst>
                                    </p:anim>
                                  </p:childTnLst>
                                </p:cTn>
                              </p:par>
                              <p:par>
                                <p:cTn id="65" presetID="28" presetClass="entr" presetSubtype="0" fill="hold" grpId="0"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p:cTn id="67" dur="15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68" dur="15000" fill="hold"/>
                                        <p:tgtEl>
                                          <p:spTgt spid="3">
                                            <p:txEl>
                                              <p:pRg st="14" end="14"/>
                                            </p:txEl>
                                          </p:spTgt>
                                        </p:tgtEl>
                                        <p:attrNameLst>
                                          <p:attrName>ppt_y</p:attrName>
                                        </p:attrNameLst>
                                      </p:cBhvr>
                                      <p:tavLst>
                                        <p:tav tm="0">
                                          <p:val>
                                            <p:strVal val="#ppt_y+1"/>
                                          </p:val>
                                        </p:tav>
                                        <p:tav tm="100000">
                                          <p:val>
                                            <p:strVal val="#ppt_y-1"/>
                                          </p:val>
                                        </p:tav>
                                      </p:tavLst>
                                    </p:anim>
                                  </p:childTnLst>
                                </p:cTn>
                              </p:par>
                              <p:par>
                                <p:cTn id="69" presetID="28" presetClass="entr" presetSubtype="0" fill="hold" grpId="0" nodeType="withEffect">
                                  <p:stCondLst>
                                    <p:cond delay="0"/>
                                  </p:stCondLst>
                                  <p:childTnLst>
                                    <p:set>
                                      <p:cBhvr>
                                        <p:cTn id="70" dur="1" fill="hold">
                                          <p:stCondLst>
                                            <p:cond delay="0"/>
                                          </p:stCondLst>
                                        </p:cTn>
                                        <p:tgtEl>
                                          <p:spTgt spid="3">
                                            <p:txEl>
                                              <p:pRg st="15" end="15"/>
                                            </p:txEl>
                                          </p:spTgt>
                                        </p:tgtEl>
                                        <p:attrNameLst>
                                          <p:attrName>style.visibility</p:attrName>
                                        </p:attrNameLst>
                                      </p:cBhvr>
                                      <p:to>
                                        <p:strVal val="visible"/>
                                      </p:to>
                                    </p:set>
                                    <p:anim calcmode="lin" valueType="num">
                                      <p:cBhvr>
                                        <p:cTn id="71" dur="15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72" dur="15000" fill="hold"/>
                                        <p:tgtEl>
                                          <p:spTgt spid="3">
                                            <p:txEl>
                                              <p:pRg st="15" end="15"/>
                                            </p:txEl>
                                          </p:spTgt>
                                        </p:tgtEl>
                                        <p:attrNameLst>
                                          <p:attrName>ppt_y</p:attrName>
                                        </p:attrNameLst>
                                      </p:cBhvr>
                                      <p:tavLst>
                                        <p:tav tm="0">
                                          <p:val>
                                            <p:strVal val="#ppt_y+1"/>
                                          </p:val>
                                        </p:tav>
                                        <p:tav tm="100000">
                                          <p:val>
                                            <p:strVal val="#ppt_y-1"/>
                                          </p:val>
                                        </p:tav>
                                      </p:tavLst>
                                    </p:anim>
                                  </p:childTnLst>
                                </p:cTn>
                              </p:par>
                              <p:par>
                                <p:cTn id="73" presetID="28" presetClass="entr" presetSubtype="0" fill="hold" grpId="0" nodeType="withEffect">
                                  <p:stCondLst>
                                    <p:cond delay="0"/>
                                  </p:stCondLst>
                                  <p:childTnLst>
                                    <p:set>
                                      <p:cBhvr>
                                        <p:cTn id="74" dur="1" fill="hold">
                                          <p:stCondLst>
                                            <p:cond delay="0"/>
                                          </p:stCondLst>
                                        </p:cTn>
                                        <p:tgtEl>
                                          <p:spTgt spid="3">
                                            <p:txEl>
                                              <p:pRg st="16" end="16"/>
                                            </p:txEl>
                                          </p:spTgt>
                                        </p:tgtEl>
                                        <p:attrNameLst>
                                          <p:attrName>style.visibility</p:attrName>
                                        </p:attrNameLst>
                                      </p:cBhvr>
                                      <p:to>
                                        <p:strVal val="visible"/>
                                      </p:to>
                                    </p:set>
                                    <p:anim calcmode="lin" valueType="num">
                                      <p:cBhvr>
                                        <p:cTn id="75" dur="15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76" dur="15000" fill="hold"/>
                                        <p:tgtEl>
                                          <p:spTgt spid="3">
                                            <p:txEl>
                                              <p:pRg st="16" end="16"/>
                                            </p:txEl>
                                          </p:spTgt>
                                        </p:tgtEl>
                                        <p:attrNameLst>
                                          <p:attrName>ppt_y</p:attrName>
                                        </p:attrNameLst>
                                      </p:cBhvr>
                                      <p:tavLst>
                                        <p:tav tm="0">
                                          <p:val>
                                            <p:strVal val="#ppt_y+1"/>
                                          </p:val>
                                        </p:tav>
                                        <p:tav tm="100000">
                                          <p:val>
                                            <p:strVal val="#ppt_y-1"/>
                                          </p:val>
                                        </p:tav>
                                      </p:tavLst>
                                    </p:anim>
                                  </p:childTnLst>
                                </p:cTn>
                              </p:par>
                              <p:par>
                                <p:cTn id="77" presetID="28" presetClass="entr" presetSubtype="0" fill="hold" grpId="0" nodeType="withEffect">
                                  <p:stCondLst>
                                    <p:cond delay="0"/>
                                  </p:stCondLst>
                                  <p:childTnLst>
                                    <p:set>
                                      <p:cBhvr>
                                        <p:cTn id="78" dur="1" fill="hold">
                                          <p:stCondLst>
                                            <p:cond delay="0"/>
                                          </p:stCondLst>
                                        </p:cTn>
                                        <p:tgtEl>
                                          <p:spTgt spid="3">
                                            <p:txEl>
                                              <p:pRg st="17" end="17"/>
                                            </p:txEl>
                                          </p:spTgt>
                                        </p:tgtEl>
                                        <p:attrNameLst>
                                          <p:attrName>style.visibility</p:attrName>
                                        </p:attrNameLst>
                                      </p:cBhvr>
                                      <p:to>
                                        <p:strVal val="visible"/>
                                      </p:to>
                                    </p:set>
                                    <p:anim calcmode="lin" valueType="num">
                                      <p:cBhvr>
                                        <p:cTn id="79" dur="15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80" dur="15000" fill="hold"/>
                                        <p:tgtEl>
                                          <p:spTgt spid="3">
                                            <p:txEl>
                                              <p:pRg st="17" end="17"/>
                                            </p:txEl>
                                          </p:spTgt>
                                        </p:tgtEl>
                                        <p:attrNameLst>
                                          <p:attrName>ppt_y</p:attrName>
                                        </p:attrNameLst>
                                      </p:cBhvr>
                                      <p:tavLst>
                                        <p:tav tm="0">
                                          <p:val>
                                            <p:strVal val="#ppt_y+1"/>
                                          </p:val>
                                        </p:tav>
                                        <p:tav tm="100000">
                                          <p:val>
                                            <p:strVal val="#ppt_y-1"/>
                                          </p:val>
                                        </p:tav>
                                      </p:tavLst>
                                    </p:anim>
                                  </p:childTnLst>
                                </p:cTn>
                              </p:par>
                              <p:par>
                                <p:cTn id="81" presetID="28" presetClass="entr" presetSubtype="0" fill="hold" grpId="0" nodeType="withEffect">
                                  <p:stCondLst>
                                    <p:cond delay="0"/>
                                  </p:stCondLst>
                                  <p:childTnLst>
                                    <p:set>
                                      <p:cBhvr>
                                        <p:cTn id="82" dur="1" fill="hold">
                                          <p:stCondLst>
                                            <p:cond delay="0"/>
                                          </p:stCondLst>
                                        </p:cTn>
                                        <p:tgtEl>
                                          <p:spTgt spid="3">
                                            <p:txEl>
                                              <p:pRg st="18" end="18"/>
                                            </p:txEl>
                                          </p:spTgt>
                                        </p:tgtEl>
                                        <p:attrNameLst>
                                          <p:attrName>style.visibility</p:attrName>
                                        </p:attrNameLst>
                                      </p:cBhvr>
                                      <p:to>
                                        <p:strVal val="visible"/>
                                      </p:to>
                                    </p:set>
                                    <p:anim calcmode="lin" valueType="num">
                                      <p:cBhvr>
                                        <p:cTn id="83" dur="15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84" dur="15000" fill="hold"/>
                                        <p:tgtEl>
                                          <p:spTgt spid="3">
                                            <p:txEl>
                                              <p:pRg st="18" end="18"/>
                                            </p:txEl>
                                          </p:spTgt>
                                        </p:tgtEl>
                                        <p:attrNameLst>
                                          <p:attrName>ppt_y</p:attrName>
                                        </p:attrNameLst>
                                      </p:cBhvr>
                                      <p:tavLst>
                                        <p:tav tm="0">
                                          <p:val>
                                            <p:strVal val="#ppt_y+1"/>
                                          </p:val>
                                        </p:tav>
                                        <p:tav tm="100000">
                                          <p:val>
                                            <p:strVal val="#ppt_y-1"/>
                                          </p:val>
                                        </p:tav>
                                      </p:tavLst>
                                    </p:anim>
                                  </p:childTnLst>
                                </p:cTn>
                              </p:par>
                              <p:par>
                                <p:cTn id="85" presetID="28" presetClass="entr" presetSubtype="0" fill="hold" grpId="0" nodeType="withEffect">
                                  <p:stCondLst>
                                    <p:cond delay="0"/>
                                  </p:stCondLst>
                                  <p:childTnLst>
                                    <p:set>
                                      <p:cBhvr>
                                        <p:cTn id="86" dur="1" fill="hold">
                                          <p:stCondLst>
                                            <p:cond delay="0"/>
                                          </p:stCondLst>
                                        </p:cTn>
                                        <p:tgtEl>
                                          <p:spTgt spid="3">
                                            <p:txEl>
                                              <p:pRg st="19" end="19"/>
                                            </p:txEl>
                                          </p:spTgt>
                                        </p:tgtEl>
                                        <p:attrNameLst>
                                          <p:attrName>style.visibility</p:attrName>
                                        </p:attrNameLst>
                                      </p:cBhvr>
                                      <p:to>
                                        <p:strVal val="visible"/>
                                      </p:to>
                                    </p:set>
                                    <p:anim calcmode="lin" valueType="num">
                                      <p:cBhvr>
                                        <p:cTn id="87" dur="15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88" dur="15000" fill="hold"/>
                                        <p:tgtEl>
                                          <p:spTgt spid="3">
                                            <p:txEl>
                                              <p:pRg st="19" end="19"/>
                                            </p:txEl>
                                          </p:spTgt>
                                        </p:tgtEl>
                                        <p:attrNameLst>
                                          <p:attrName>ppt_y</p:attrName>
                                        </p:attrNameLst>
                                      </p:cBhvr>
                                      <p:tavLst>
                                        <p:tav tm="0">
                                          <p:val>
                                            <p:strVal val="#ppt_y+1"/>
                                          </p:val>
                                        </p:tav>
                                        <p:tav tm="100000">
                                          <p:val>
                                            <p:strVal val="#ppt_y-1"/>
                                          </p:val>
                                        </p:tav>
                                      </p:tavLst>
                                    </p:anim>
                                  </p:childTnLst>
                                </p:cTn>
                              </p:par>
                              <p:par>
                                <p:cTn id="89" presetID="28" presetClass="entr" presetSubtype="0" fill="hold" grpId="0" nodeType="withEffect">
                                  <p:stCondLst>
                                    <p:cond delay="0"/>
                                  </p:stCondLst>
                                  <p:childTnLst>
                                    <p:set>
                                      <p:cBhvr>
                                        <p:cTn id="90" dur="1" fill="hold">
                                          <p:stCondLst>
                                            <p:cond delay="0"/>
                                          </p:stCondLst>
                                        </p:cTn>
                                        <p:tgtEl>
                                          <p:spTgt spid="3">
                                            <p:txEl>
                                              <p:pRg st="20" end="20"/>
                                            </p:txEl>
                                          </p:spTgt>
                                        </p:tgtEl>
                                        <p:attrNameLst>
                                          <p:attrName>style.visibility</p:attrName>
                                        </p:attrNameLst>
                                      </p:cBhvr>
                                      <p:to>
                                        <p:strVal val="visible"/>
                                      </p:to>
                                    </p:set>
                                    <p:anim calcmode="lin" valueType="num">
                                      <p:cBhvr>
                                        <p:cTn id="91" dur="15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92" dur="15000" fill="hold"/>
                                        <p:tgtEl>
                                          <p:spTgt spid="3">
                                            <p:txEl>
                                              <p:pRg st="20" end="2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5"/>
          <p:cNvSpPr>
            <a:spLocks noGrp="1"/>
          </p:cNvSpPr>
          <p:nvPr>
            <p:ph type="subTitle" idx="1"/>
          </p:nvPr>
        </p:nvSpPr>
        <p:spPr>
          <a:xfrm>
            <a:off x="380960" y="1155985"/>
            <a:ext cx="6381795" cy="4958212"/>
          </a:xfrm>
          <a:noFill/>
          <a:ln>
            <a:noFill/>
          </a:ln>
        </p:spPr>
        <p:txBody>
          <a:bodyPr>
            <a:noAutofit/>
          </a:bodyPr>
          <a:lstStyle/>
          <a:p>
            <a:r>
              <a:rPr lang="it-IT" sz="3200" b="1" cap="none" dirty="0" smtClean="0">
                <a:solidFill>
                  <a:srgbClr val="FF0000"/>
                </a:solidFill>
                <a:latin typeface="Bradley Hand ITC" panose="03070402050302030203" pitchFamily="66" charset="0"/>
              </a:rPr>
              <a:t>Giovanni Pierluigi Sante (1525-1594) </a:t>
            </a:r>
            <a:r>
              <a:rPr lang="it-IT" sz="3200" b="1" cap="none" dirty="0" smtClean="0">
                <a:solidFill>
                  <a:schemeClr val="tx1"/>
                </a:solidFill>
                <a:latin typeface="Bradley Hand ITC" panose="03070402050302030203" pitchFamily="66" charset="0"/>
              </a:rPr>
              <a:t>nacque a </a:t>
            </a:r>
            <a:r>
              <a:rPr lang="it-IT" sz="3200" b="1" cap="none" dirty="0">
                <a:solidFill>
                  <a:srgbClr val="0070C0"/>
                </a:solidFill>
                <a:latin typeface="Bradley Hand ITC" panose="03070402050302030203" pitchFamily="66" charset="0"/>
              </a:rPr>
              <a:t>P</a:t>
            </a:r>
            <a:r>
              <a:rPr lang="it-IT" sz="3200" b="1" cap="none" dirty="0" smtClean="0">
                <a:solidFill>
                  <a:srgbClr val="0070C0"/>
                </a:solidFill>
                <a:latin typeface="Bradley Hand ITC" panose="03070402050302030203" pitchFamily="66" charset="0"/>
              </a:rPr>
              <a:t>alestrina</a:t>
            </a:r>
            <a:r>
              <a:rPr lang="it-IT" sz="3200" b="1" cap="none" dirty="0" smtClean="0">
                <a:solidFill>
                  <a:schemeClr val="tx1"/>
                </a:solidFill>
                <a:latin typeface="Bradley Hand ITC" panose="03070402050302030203" pitchFamily="66" charset="0"/>
              </a:rPr>
              <a:t>, città situata nelle vicinanze di Roma il cui nome , inizialmente aggiunto al suo, in seguito lo sostituì del tutto. Questo musicista è quindi rimasto nella storia col nome di </a:t>
            </a:r>
            <a:r>
              <a:rPr lang="it-IT" sz="3200" b="1" cap="none" dirty="0" smtClean="0">
                <a:solidFill>
                  <a:srgbClr val="00B050"/>
                </a:solidFill>
                <a:latin typeface="Bradley Hand ITC" panose="03070402050302030203" pitchFamily="66" charset="0"/>
              </a:rPr>
              <a:t>Giovanni Pierluigi da palestrina</a:t>
            </a:r>
            <a:r>
              <a:rPr lang="it-IT" sz="3200" b="1" cap="none" dirty="0" smtClean="0">
                <a:latin typeface="Bradley Hand ITC" panose="03070402050302030203" pitchFamily="66" charset="0"/>
              </a:rPr>
              <a:t>.</a:t>
            </a:r>
            <a:endParaRPr lang="it-IT" sz="3200" b="1" cap="none" dirty="0">
              <a:latin typeface="Bradley Hand ITC" panose="03070402050302030203" pitchFamily="66" charset="0"/>
            </a:endParaRPr>
          </a:p>
        </p:txBody>
      </p:sp>
      <p:pic>
        <p:nvPicPr>
          <p:cNvPr id="7" name="Immagine 6" descr="Giovanni_Pierluigi_da_Palestrina.jpg"/>
          <p:cNvPicPr>
            <a:picLocks noChangeAspect="1"/>
          </p:cNvPicPr>
          <p:nvPr/>
        </p:nvPicPr>
        <p:blipFill>
          <a:blip r:embed="rId2"/>
          <a:stretch>
            <a:fillRect/>
          </a:stretch>
        </p:blipFill>
        <p:spPr>
          <a:xfrm>
            <a:off x="7239008" y="1663095"/>
            <a:ext cx="4286280" cy="4595123"/>
          </a:xfrm>
          <a:prstGeom prst="rect">
            <a:avLst/>
          </a:prstGeom>
        </p:spPr>
      </p:pic>
    </p:spTree>
    <p:extLst>
      <p:ext uri="{BB962C8B-B14F-4D97-AF65-F5344CB8AC3E}">
        <p14:creationId xmlns:p14="http://schemas.microsoft.com/office/powerpoint/2010/main" val="1432151310"/>
      </p:ext>
    </p:extLst>
  </p:cSld>
  <p:clrMapOvr>
    <a:masterClrMapping/>
  </p:clrMapOvr>
  <mc:AlternateContent xmlns:mc="http://schemas.openxmlformats.org/markup-compatibility/2006">
    <mc:Choice xmlns:p14="http://schemas.microsoft.com/office/powerpoint/2010/main" Requires="p14">
      <p:transition spd="slow" p14:dur="3000" advTm="13052">
        <p14:shred pattern="rectangle" dir="out"/>
      </p:transition>
    </mc:Choice>
    <mc:Fallback>
      <p:transition spd="slow" advTm="13052">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latin typeface="Bradley Hand ITC" panose="03070402050302030203" pitchFamily="66" charset="0"/>
              </a:rPr>
              <a:t>Palestrina a Roma</a:t>
            </a:r>
          </a:p>
        </p:txBody>
      </p:sp>
      <p:sp>
        <p:nvSpPr>
          <p:cNvPr id="3" name="Segnaposto contenuto 2"/>
          <p:cNvSpPr>
            <a:spLocks noGrp="1"/>
          </p:cNvSpPr>
          <p:nvPr>
            <p:ph idx="1"/>
          </p:nvPr>
        </p:nvSpPr>
        <p:spPr/>
        <p:txBody>
          <a:bodyPr>
            <a:normAutofit/>
          </a:bodyPr>
          <a:lstStyle/>
          <a:p>
            <a:pPr marL="0" indent="0" algn="just">
              <a:buNone/>
            </a:pPr>
            <a:r>
              <a:rPr lang="it-IT" sz="3200" b="1" cap="none" dirty="0" smtClean="0">
                <a:latin typeface="Bradley Hand ITC" panose="03070402050302030203" pitchFamily="66" charset="0"/>
              </a:rPr>
              <a:t>La sua attività iniziò a Roma nel </a:t>
            </a:r>
            <a:r>
              <a:rPr lang="it-IT" sz="3200" b="1" cap="none" dirty="0" smtClean="0">
                <a:solidFill>
                  <a:srgbClr val="FF0000"/>
                </a:solidFill>
                <a:latin typeface="Bradley Hand ITC" panose="03070402050302030203" pitchFamily="66" charset="0"/>
              </a:rPr>
              <a:t>1551</a:t>
            </a:r>
            <a:r>
              <a:rPr lang="it-IT" sz="3200" b="1" cap="none" dirty="0" smtClean="0">
                <a:latin typeface="Bradley Hand ITC" panose="03070402050302030203" pitchFamily="66" charset="0"/>
              </a:rPr>
              <a:t>: nella città papale ebbe luogo tutta la sua carriera anche se presto la sua fama si diffuse anche all’ estero, e ciò gli procurò numerose richieste di composizioni che gli permisero, tra l’ altro, di avere quasi sempre buone condizioni economiche.</a:t>
            </a:r>
          </a:p>
          <a:p>
            <a:pPr marL="0" indent="0">
              <a:buNone/>
            </a:pPr>
            <a:endParaRPr lang="it-IT" sz="3200" b="1" dirty="0">
              <a:latin typeface="Bradley Hand ITC" panose="03070402050302030203" pitchFamily="66" charset="0"/>
            </a:endParaRPr>
          </a:p>
        </p:txBody>
      </p:sp>
    </p:spTree>
    <p:extLst>
      <p:ext uri="{BB962C8B-B14F-4D97-AF65-F5344CB8AC3E}">
        <p14:creationId xmlns:p14="http://schemas.microsoft.com/office/powerpoint/2010/main" val="1905171439"/>
      </p:ext>
    </p:extLst>
  </p:cSld>
  <p:clrMapOvr>
    <a:masterClrMapping/>
  </p:clrMapOvr>
  <mc:AlternateContent xmlns:mc="http://schemas.openxmlformats.org/markup-compatibility/2006">
    <mc:Choice xmlns:p14="http://schemas.microsoft.com/office/powerpoint/2010/main" Requires="p14">
      <p:transition spd="slow" p14:dur="3000" advTm="12730">
        <p14:shred/>
      </p:transition>
    </mc:Choice>
    <mc:Fallback>
      <p:transition spd="slow" advTm="1273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latin typeface="Bradley Hand ITC" panose="03070402050302030203" pitchFamily="66" charset="0"/>
              </a:rPr>
              <a:t>Princeps musicae</a:t>
            </a:r>
            <a:endParaRPr lang="it-IT" dirty="0">
              <a:solidFill>
                <a:srgbClr val="FF0000"/>
              </a:solidFill>
              <a:latin typeface="Bradley Hand ITC" panose="03070402050302030203" pitchFamily="66" charset="0"/>
            </a:endParaRPr>
          </a:p>
        </p:txBody>
      </p:sp>
      <p:sp>
        <p:nvSpPr>
          <p:cNvPr id="3" name="Segnaposto contenuto 2"/>
          <p:cNvSpPr>
            <a:spLocks noGrp="1"/>
          </p:cNvSpPr>
          <p:nvPr>
            <p:ph idx="1"/>
          </p:nvPr>
        </p:nvSpPr>
        <p:spPr/>
        <p:txBody>
          <a:bodyPr>
            <a:normAutofit/>
          </a:bodyPr>
          <a:lstStyle/>
          <a:p>
            <a:pPr marL="0" indent="0" algn="just">
              <a:buNone/>
            </a:pPr>
            <a:r>
              <a:rPr lang="it-IT" sz="2400" b="1" cap="none" dirty="0" smtClean="0">
                <a:latin typeface="Bradley Hand ITC" panose="03070402050302030203" pitchFamily="66" charset="0"/>
                <a:ea typeface="+mj-ea"/>
                <a:cs typeface="+mj-cs"/>
              </a:rPr>
              <a:t>Fu maestro della Cappella </a:t>
            </a:r>
            <a:r>
              <a:rPr lang="it-IT" sz="2400" b="1" cap="none" dirty="0">
                <a:solidFill>
                  <a:srgbClr val="0070C0"/>
                </a:solidFill>
                <a:latin typeface="Bradley Hand ITC" panose="03070402050302030203" pitchFamily="66" charset="0"/>
                <a:ea typeface="+mj-ea"/>
                <a:cs typeface="+mj-cs"/>
              </a:rPr>
              <a:t>G</a:t>
            </a:r>
            <a:r>
              <a:rPr lang="it-IT" sz="2400" b="1" cap="none" dirty="0" smtClean="0">
                <a:solidFill>
                  <a:srgbClr val="0070C0"/>
                </a:solidFill>
                <a:latin typeface="Bradley Hand ITC" panose="03070402050302030203" pitchFamily="66" charset="0"/>
                <a:ea typeface="+mj-ea"/>
                <a:cs typeface="+mj-cs"/>
              </a:rPr>
              <a:t>iulia</a:t>
            </a:r>
            <a:r>
              <a:rPr lang="it-IT" sz="2400" b="1" cap="none" dirty="0" smtClean="0">
                <a:latin typeface="Bradley Hand ITC" panose="03070402050302030203" pitchFamily="66" charset="0"/>
                <a:ea typeface="+mj-ea"/>
                <a:cs typeface="+mj-cs"/>
              </a:rPr>
              <a:t> e della Cappella </a:t>
            </a:r>
            <a:r>
              <a:rPr lang="it-IT" sz="2400" b="1" cap="none" dirty="0">
                <a:solidFill>
                  <a:srgbClr val="0070C0"/>
                </a:solidFill>
                <a:latin typeface="Bradley Hand ITC" panose="03070402050302030203" pitchFamily="66" charset="0"/>
                <a:ea typeface="+mj-ea"/>
                <a:cs typeface="+mj-cs"/>
              </a:rPr>
              <a:t>S</a:t>
            </a:r>
            <a:r>
              <a:rPr lang="it-IT" sz="2400" b="1" cap="none" dirty="0" smtClean="0">
                <a:solidFill>
                  <a:srgbClr val="0070C0"/>
                </a:solidFill>
                <a:latin typeface="Bradley Hand ITC" panose="03070402050302030203" pitchFamily="66" charset="0"/>
                <a:ea typeface="+mj-ea"/>
                <a:cs typeface="+mj-cs"/>
              </a:rPr>
              <a:t>istina</a:t>
            </a:r>
            <a:r>
              <a:rPr lang="it-IT" sz="2400" b="1" cap="none" dirty="0" smtClean="0">
                <a:latin typeface="Bradley Hand ITC" panose="03070402050302030203" pitchFamily="66" charset="0"/>
                <a:ea typeface="+mj-ea"/>
                <a:cs typeface="+mj-cs"/>
              </a:rPr>
              <a:t> ed ebbe ininterrottamente incarichi nelle basiliche e nelle istituzioni musicali più importanti di Roma: era molto apprezzato e tutti lo consideravano “</a:t>
            </a:r>
            <a:r>
              <a:rPr lang="it-IT" sz="2400" b="1" cap="none" dirty="0" smtClean="0">
                <a:solidFill>
                  <a:srgbClr val="FF0000"/>
                </a:solidFill>
                <a:latin typeface="Bradley Hand ITC" panose="03070402050302030203" pitchFamily="66" charset="0"/>
                <a:ea typeface="+mj-ea"/>
                <a:cs typeface="+mj-cs"/>
              </a:rPr>
              <a:t>principe </a:t>
            </a:r>
            <a:r>
              <a:rPr lang="it-IT" sz="2400" b="1" cap="none" dirty="0" err="1" smtClean="0">
                <a:solidFill>
                  <a:srgbClr val="FF0000"/>
                </a:solidFill>
                <a:latin typeface="Bradley Hand ITC" panose="03070402050302030203" pitchFamily="66" charset="0"/>
                <a:ea typeface="+mj-ea"/>
                <a:cs typeface="+mj-cs"/>
              </a:rPr>
              <a:t>musicae</a:t>
            </a:r>
            <a:r>
              <a:rPr lang="it-IT" sz="2400" b="1" cap="none" dirty="0" smtClean="0">
                <a:latin typeface="Bradley Hand ITC" panose="03070402050302030203" pitchFamily="66" charset="0"/>
                <a:ea typeface="+mj-ea"/>
                <a:cs typeface="+mj-cs"/>
              </a:rPr>
              <a:t>”, cioè principe della musica. Quando morì, nel </a:t>
            </a:r>
            <a:r>
              <a:rPr lang="it-IT" sz="2400" b="1" cap="none" dirty="0" smtClean="0">
                <a:solidFill>
                  <a:srgbClr val="FF0000"/>
                </a:solidFill>
                <a:latin typeface="Bradley Hand ITC" panose="03070402050302030203" pitchFamily="66" charset="0"/>
                <a:ea typeface="+mj-ea"/>
                <a:cs typeface="+mj-cs"/>
              </a:rPr>
              <a:t>1594</a:t>
            </a:r>
            <a:r>
              <a:rPr lang="it-IT" sz="2400" b="1" cap="none" dirty="0" smtClean="0">
                <a:latin typeface="Bradley Hand ITC" panose="03070402050302030203" pitchFamily="66" charset="0"/>
                <a:ea typeface="+mj-ea"/>
                <a:cs typeface="+mj-cs"/>
              </a:rPr>
              <a:t>, fu sepolto nella </a:t>
            </a:r>
            <a:r>
              <a:rPr lang="it-IT" sz="2400" b="1" cap="none" dirty="0">
                <a:solidFill>
                  <a:srgbClr val="FF0000"/>
                </a:solidFill>
                <a:latin typeface="Bradley Hand ITC" panose="03070402050302030203" pitchFamily="66" charset="0"/>
                <a:ea typeface="+mj-ea"/>
                <a:cs typeface="+mj-cs"/>
              </a:rPr>
              <a:t>B</a:t>
            </a:r>
            <a:r>
              <a:rPr lang="it-IT" sz="2400" b="1" cap="none" dirty="0" smtClean="0">
                <a:solidFill>
                  <a:srgbClr val="FF0000"/>
                </a:solidFill>
                <a:latin typeface="Bradley Hand ITC" panose="03070402050302030203" pitchFamily="66" charset="0"/>
                <a:ea typeface="+mj-ea"/>
                <a:cs typeface="+mj-cs"/>
              </a:rPr>
              <a:t>asilica di San </a:t>
            </a:r>
            <a:r>
              <a:rPr lang="it-IT" sz="2400" b="1" cap="none" dirty="0">
                <a:solidFill>
                  <a:srgbClr val="FF0000"/>
                </a:solidFill>
                <a:latin typeface="Bradley Hand ITC" panose="03070402050302030203" pitchFamily="66" charset="0"/>
                <a:ea typeface="+mj-ea"/>
                <a:cs typeface="+mj-cs"/>
              </a:rPr>
              <a:t>P</a:t>
            </a:r>
            <a:r>
              <a:rPr lang="it-IT" sz="2400" b="1" cap="none" dirty="0" smtClean="0">
                <a:solidFill>
                  <a:srgbClr val="FF0000"/>
                </a:solidFill>
                <a:latin typeface="Bradley Hand ITC" panose="03070402050302030203" pitchFamily="66" charset="0"/>
                <a:ea typeface="+mj-ea"/>
                <a:cs typeface="+mj-cs"/>
              </a:rPr>
              <a:t>ietro.</a:t>
            </a:r>
          </a:p>
          <a:p>
            <a:pPr marL="0" indent="0">
              <a:buNone/>
            </a:pPr>
            <a:endParaRPr lang="it-IT" b="1" dirty="0">
              <a:latin typeface="Bradley Hand ITC" panose="03070402050302030203" pitchFamily="66" charset="0"/>
            </a:endParaRPr>
          </a:p>
        </p:txBody>
      </p:sp>
    </p:spTree>
    <p:extLst>
      <p:ext uri="{BB962C8B-B14F-4D97-AF65-F5344CB8AC3E}">
        <p14:creationId xmlns:p14="http://schemas.microsoft.com/office/powerpoint/2010/main" val="3266289278"/>
      </p:ext>
    </p:extLst>
  </p:cSld>
  <p:clrMapOvr>
    <a:masterClrMapping/>
  </p:clrMapOvr>
  <mc:AlternateContent xmlns:mc="http://schemas.openxmlformats.org/markup-compatibility/2006">
    <mc:Choice xmlns:p14="http://schemas.microsoft.com/office/powerpoint/2010/main" Requires="p14">
      <p:transition spd="slow" p14:dur="4000" advTm="12436">
        <p14:vortex dir="r"/>
      </p:transition>
    </mc:Choice>
    <mc:Fallback>
      <p:transition spd="slow" advTm="12436">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phie\Desktop\MATERIALE LIUZZI\Slide di E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3684" y="232012"/>
            <a:ext cx="5008315" cy="6625989"/>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a:xfrm>
            <a:off x="0" y="450384"/>
            <a:ext cx="8543499" cy="4351338"/>
          </a:xfrm>
        </p:spPr>
        <p:txBody>
          <a:bodyPr>
            <a:normAutofit/>
          </a:bodyPr>
          <a:lstStyle/>
          <a:p>
            <a:pPr marL="0" lvl="0" indent="0">
              <a:buNone/>
            </a:pPr>
            <a:r>
              <a:rPr lang="it-IT" sz="1600" b="1" cap="none" dirty="0" smtClean="0">
                <a:latin typeface="Bradley Hand ITC" panose="03070402050302030203" pitchFamily="66" charset="0"/>
              </a:rPr>
              <a:t> </a:t>
            </a:r>
            <a:r>
              <a:rPr lang="it-IT" sz="2400" b="1" cap="none" dirty="0" smtClean="0">
                <a:latin typeface="Bradley Hand ITC" panose="03070402050302030203" pitchFamily="66" charset="0"/>
              </a:rPr>
              <a:t>Produzione di Palestrina è solo a cappella (ossia per sole voci e senza strumenti) ed è immensa: </a:t>
            </a:r>
            <a:r>
              <a:rPr lang="it-IT" sz="2400" b="1" cap="none" dirty="0" smtClean="0">
                <a:solidFill>
                  <a:srgbClr val="0070C0"/>
                </a:solidFill>
                <a:latin typeface="Bradley Hand ITC" panose="03070402050302030203" pitchFamily="66" charset="0"/>
              </a:rPr>
              <a:t>3 volumi di madrigali </a:t>
            </a:r>
            <a:r>
              <a:rPr lang="it-IT" sz="2400" b="1" cap="none" dirty="0" smtClean="0">
                <a:latin typeface="Bradley Hand ITC" panose="03070402050302030203" pitchFamily="66" charset="0"/>
              </a:rPr>
              <a:t>(brani </a:t>
            </a:r>
            <a:r>
              <a:rPr lang="it-IT" sz="2400" b="1" cap="none" dirty="0" smtClean="0">
                <a:solidFill>
                  <a:srgbClr val="00B050"/>
                </a:solidFill>
                <a:latin typeface="Bradley Hand ITC" panose="03070402050302030203" pitchFamily="66" charset="0"/>
              </a:rPr>
              <a:t>profani</a:t>
            </a:r>
            <a:r>
              <a:rPr lang="it-IT" sz="2400" b="1" cap="none" dirty="0" smtClean="0">
                <a:latin typeface="Bradley Hand ITC" panose="03070402050302030203" pitchFamily="66" charset="0"/>
              </a:rPr>
              <a:t>) e </a:t>
            </a:r>
            <a:r>
              <a:rPr lang="it-IT" sz="2400" b="1" cap="none" dirty="0" smtClean="0">
                <a:solidFill>
                  <a:srgbClr val="0070C0"/>
                </a:solidFill>
                <a:latin typeface="Bradley Hand ITC" panose="03070402050302030203" pitchFamily="66" charset="0"/>
              </a:rPr>
              <a:t>2 volumi di madrigali spirituali </a:t>
            </a:r>
            <a:r>
              <a:rPr lang="it-IT" sz="2400" b="1" cap="none" dirty="0" smtClean="0">
                <a:latin typeface="Bradley Hand ITC" panose="03070402050302030203" pitchFamily="66" charset="0"/>
              </a:rPr>
              <a:t>(brani </a:t>
            </a:r>
            <a:r>
              <a:rPr lang="it-IT" sz="2400" b="1" cap="none" dirty="0" smtClean="0">
                <a:solidFill>
                  <a:srgbClr val="00B050"/>
                </a:solidFill>
                <a:latin typeface="Bradley Hand ITC" panose="03070402050302030203" pitchFamily="66" charset="0"/>
              </a:rPr>
              <a:t>profani</a:t>
            </a:r>
            <a:r>
              <a:rPr lang="it-IT" sz="2400" b="1" cap="none" dirty="0" smtClean="0">
                <a:latin typeface="Bradley Hand ITC" panose="03070402050302030203" pitchFamily="66" charset="0"/>
              </a:rPr>
              <a:t> che hanno una </a:t>
            </a:r>
            <a:r>
              <a:rPr lang="it-IT" sz="2400" b="1" cap="none" dirty="0" smtClean="0">
                <a:solidFill>
                  <a:srgbClr val="00B050"/>
                </a:solidFill>
                <a:latin typeface="Bradley Hand ITC" panose="03070402050302030203" pitchFamily="66" charset="0"/>
              </a:rPr>
              <a:t>morale</a:t>
            </a:r>
            <a:r>
              <a:rPr lang="it-IT" sz="2400" b="1" cap="none" dirty="0" smtClean="0">
                <a:latin typeface="Bradley Hand ITC" panose="03070402050302030203" pitchFamily="66" charset="0"/>
              </a:rPr>
              <a:t>), ma soprattutto tantissima musica sacra: oltre 500 brani per coro da 3 a 12 voci e oltre 100 messe, tra le quali la celebre “</a:t>
            </a:r>
            <a:r>
              <a:rPr lang="it-IT" sz="2400" b="1" cap="none" dirty="0" smtClean="0">
                <a:solidFill>
                  <a:srgbClr val="FF0000"/>
                </a:solidFill>
                <a:latin typeface="Bradley Hand ITC" panose="03070402050302030203" pitchFamily="66" charset="0"/>
              </a:rPr>
              <a:t>Missa</a:t>
            </a:r>
            <a:r>
              <a:rPr lang="it-IT" sz="2400" b="1" cap="none" dirty="0" smtClean="0">
                <a:latin typeface="Bradley Hand ITC" panose="03070402050302030203" pitchFamily="66" charset="0"/>
              </a:rPr>
              <a:t> </a:t>
            </a:r>
            <a:r>
              <a:rPr lang="it-IT" sz="2400" b="1" cap="none" dirty="0" smtClean="0">
                <a:solidFill>
                  <a:srgbClr val="FF0000"/>
                </a:solidFill>
                <a:latin typeface="Bradley Hand ITC" panose="03070402050302030203" pitchFamily="66" charset="0"/>
              </a:rPr>
              <a:t>Papae</a:t>
            </a:r>
            <a:r>
              <a:rPr lang="it-IT" sz="2400" b="1" cap="none" dirty="0" smtClean="0">
                <a:latin typeface="Bradley Hand ITC" panose="03070402050302030203" pitchFamily="66" charset="0"/>
              </a:rPr>
              <a:t> </a:t>
            </a:r>
            <a:r>
              <a:rPr lang="it-IT" sz="2400" b="1" cap="none" dirty="0" smtClean="0">
                <a:solidFill>
                  <a:srgbClr val="FF0000"/>
                </a:solidFill>
                <a:latin typeface="Bradley Hand ITC" panose="03070402050302030203" pitchFamily="66" charset="0"/>
              </a:rPr>
              <a:t>Marcelli </a:t>
            </a:r>
            <a:r>
              <a:rPr lang="it-IT" sz="2400" b="1" cap="none" dirty="0" smtClean="0">
                <a:latin typeface="Bradley Hand ITC" panose="03070402050302030203" pitchFamily="66" charset="0"/>
              </a:rPr>
              <a:t>“</a:t>
            </a:r>
            <a:endParaRPr lang="it-IT" sz="2400" cap="none" dirty="0"/>
          </a:p>
        </p:txBody>
      </p:sp>
    </p:spTree>
    <p:extLst>
      <p:ext uri="{BB962C8B-B14F-4D97-AF65-F5344CB8AC3E}">
        <p14:creationId xmlns:p14="http://schemas.microsoft.com/office/powerpoint/2010/main" val="3142698181"/>
      </p:ext>
    </p:extLst>
  </p:cSld>
  <p:clrMapOvr>
    <a:masterClrMapping/>
  </p:clrMapOvr>
  <mc:AlternateContent xmlns:mc="http://schemas.openxmlformats.org/markup-compatibility/2006">
    <mc:Choice xmlns:p14="http://schemas.microsoft.com/office/powerpoint/2010/main" Requires="p14">
      <p:transition spd="slow" p14:dur="3900" advTm="12479">
        <p14:glitter pattern="hexagon"/>
      </p:transition>
    </mc:Choice>
    <mc:Fallback>
      <p:transition spd="slow" advTm="12479">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800" b="1" dirty="0">
                <a:latin typeface="Bradley Hand ITC" panose="03070402050302030203" pitchFamily="66" charset="0"/>
              </a:rPr>
              <a:t>Palestrina e la </a:t>
            </a:r>
            <a:r>
              <a:rPr lang="it-IT" sz="4800" b="1" dirty="0">
                <a:solidFill>
                  <a:srgbClr val="FF0000"/>
                </a:solidFill>
                <a:latin typeface="Bradley Hand ITC" panose="03070402050302030203" pitchFamily="66" charset="0"/>
              </a:rPr>
              <a:t>controriforma</a:t>
            </a:r>
          </a:p>
        </p:txBody>
      </p:sp>
      <p:sp>
        <p:nvSpPr>
          <p:cNvPr id="3" name="Segnaposto contenuto 2"/>
          <p:cNvSpPr>
            <a:spLocks noGrp="1"/>
          </p:cNvSpPr>
          <p:nvPr>
            <p:ph idx="1"/>
          </p:nvPr>
        </p:nvSpPr>
        <p:spPr/>
        <p:txBody>
          <a:bodyPr>
            <a:normAutofit/>
          </a:bodyPr>
          <a:lstStyle/>
          <a:p>
            <a:pPr marL="0" indent="0" algn="just">
              <a:lnSpc>
                <a:spcPct val="100000"/>
              </a:lnSpc>
              <a:buNone/>
            </a:pPr>
            <a:r>
              <a:rPr lang="it-IT" sz="2400" b="1" cap="none" dirty="0" smtClean="0">
                <a:latin typeface="Bradley Hand ITC" panose="03070402050302030203" pitchFamily="66" charset="0"/>
              </a:rPr>
              <a:t>Il periodo storico in cui operò palestrina fu quello della </a:t>
            </a:r>
            <a:r>
              <a:rPr lang="it-IT" sz="2400" b="1" cap="none" dirty="0">
                <a:solidFill>
                  <a:srgbClr val="FF0000"/>
                </a:solidFill>
                <a:latin typeface="Bradley Hand ITC" panose="03070402050302030203" pitchFamily="66" charset="0"/>
              </a:rPr>
              <a:t>C</a:t>
            </a:r>
            <a:r>
              <a:rPr lang="it-IT" sz="2400" b="1" cap="none" dirty="0" smtClean="0">
                <a:solidFill>
                  <a:srgbClr val="FF0000"/>
                </a:solidFill>
                <a:latin typeface="Bradley Hand ITC" panose="03070402050302030203" pitchFamily="66" charset="0"/>
              </a:rPr>
              <a:t>ontroriforma</a:t>
            </a:r>
            <a:r>
              <a:rPr lang="it-IT" sz="2400" b="1" cap="none" dirty="0" smtClean="0">
                <a:latin typeface="Bradley Hand ITC" panose="03070402050302030203" pitchFamily="66" charset="0"/>
              </a:rPr>
              <a:t>, la reazione della Chiesa alle dure condanne morali della riforma di </a:t>
            </a:r>
            <a:r>
              <a:rPr lang="it-IT" sz="2400" b="1" cap="none" dirty="0" smtClean="0">
                <a:solidFill>
                  <a:srgbClr val="0070C0"/>
                </a:solidFill>
                <a:latin typeface="Bradley Hand ITC" panose="03070402050302030203" pitchFamily="66" charset="0"/>
              </a:rPr>
              <a:t>Martin Lutero</a:t>
            </a:r>
            <a:r>
              <a:rPr lang="it-IT" sz="2400" b="1" cap="none" dirty="0" smtClean="0">
                <a:latin typeface="Bradley Hand ITC" panose="03070402050302030203" pitchFamily="66" charset="0"/>
              </a:rPr>
              <a:t>. La Controriforma, durante il </a:t>
            </a:r>
            <a:r>
              <a:rPr lang="it-IT" sz="2400" b="1" cap="none" dirty="0">
                <a:solidFill>
                  <a:srgbClr val="00B050"/>
                </a:solidFill>
                <a:latin typeface="Bradley Hand ITC" panose="03070402050302030203" pitchFamily="66" charset="0"/>
              </a:rPr>
              <a:t>C</a:t>
            </a:r>
            <a:r>
              <a:rPr lang="it-IT" sz="2400" b="1" cap="none" dirty="0" smtClean="0">
                <a:solidFill>
                  <a:srgbClr val="00B050"/>
                </a:solidFill>
                <a:latin typeface="Bradley Hand ITC" panose="03070402050302030203" pitchFamily="66" charset="0"/>
              </a:rPr>
              <a:t>oncilio di Trento</a:t>
            </a:r>
            <a:r>
              <a:rPr lang="it-IT" sz="2400" b="1" cap="none" dirty="0" smtClean="0">
                <a:latin typeface="Bradley Hand ITC" panose="03070402050302030203" pitchFamily="66" charset="0"/>
              </a:rPr>
              <a:t>, operò anche nella musica, alla quale chiese vera ispirazione di fede e la comprensione delle parole che, nella polifonia, erano spesso spezzate e incomprensibili. Palestrina aderì totalmente a queste indicazioni, creando sempre melodie molto naturali e ben intrecciate tra loro. Fu anche così che nacque, intorno al Concilio di </a:t>
            </a:r>
            <a:r>
              <a:rPr lang="it-IT" sz="2400" b="1" cap="none" dirty="0">
                <a:latin typeface="Bradley Hand ITC" panose="03070402050302030203" pitchFamily="66" charset="0"/>
              </a:rPr>
              <a:t>T</a:t>
            </a:r>
            <a:r>
              <a:rPr lang="it-IT" sz="2400" b="1" cap="none" dirty="0" smtClean="0">
                <a:latin typeface="Bradley Hand ITC" panose="03070402050302030203" pitchFamily="66" charset="0"/>
              </a:rPr>
              <a:t>rento e alla “</a:t>
            </a:r>
            <a:r>
              <a:rPr lang="it-IT" sz="2400" b="1" i="1" cap="none" dirty="0">
                <a:solidFill>
                  <a:srgbClr val="FF0000"/>
                </a:solidFill>
                <a:latin typeface="Bradley Hand ITC" panose="03070402050302030203" pitchFamily="66" charset="0"/>
              </a:rPr>
              <a:t>M</a:t>
            </a:r>
            <a:r>
              <a:rPr lang="it-IT" sz="2400" b="1" i="1" cap="none" dirty="0" smtClean="0">
                <a:solidFill>
                  <a:srgbClr val="FF0000"/>
                </a:solidFill>
                <a:latin typeface="Bradley Hand ITC" panose="03070402050302030203" pitchFamily="66" charset="0"/>
              </a:rPr>
              <a:t>issa </a:t>
            </a:r>
            <a:r>
              <a:rPr lang="it-IT" sz="2400" b="1" i="1" cap="none" dirty="0" err="1">
                <a:solidFill>
                  <a:srgbClr val="FF0000"/>
                </a:solidFill>
                <a:latin typeface="Bradley Hand ITC" panose="03070402050302030203" pitchFamily="66" charset="0"/>
              </a:rPr>
              <a:t>P</a:t>
            </a:r>
            <a:r>
              <a:rPr lang="it-IT" sz="2400" b="1" i="1" cap="none" dirty="0" err="1" smtClean="0">
                <a:solidFill>
                  <a:srgbClr val="FF0000"/>
                </a:solidFill>
                <a:latin typeface="Bradley Hand ITC" panose="03070402050302030203" pitchFamily="66" charset="0"/>
              </a:rPr>
              <a:t>apae</a:t>
            </a:r>
            <a:r>
              <a:rPr lang="it-IT" sz="2400" b="1" i="1" cap="none" dirty="0" smtClean="0">
                <a:solidFill>
                  <a:srgbClr val="FF0000"/>
                </a:solidFill>
                <a:latin typeface="Bradley Hand ITC" panose="03070402050302030203" pitchFamily="66" charset="0"/>
              </a:rPr>
              <a:t> </a:t>
            </a:r>
            <a:r>
              <a:rPr lang="it-IT" sz="2400" b="1" i="1" cap="none" dirty="0">
                <a:solidFill>
                  <a:srgbClr val="FF0000"/>
                </a:solidFill>
                <a:latin typeface="Bradley Hand ITC" panose="03070402050302030203" pitchFamily="66" charset="0"/>
              </a:rPr>
              <a:t>M</a:t>
            </a:r>
            <a:r>
              <a:rPr lang="it-IT" sz="2400" b="1" i="1" cap="none" dirty="0" smtClean="0">
                <a:solidFill>
                  <a:srgbClr val="FF0000"/>
                </a:solidFill>
                <a:latin typeface="Bradley Hand ITC" panose="03070402050302030203" pitchFamily="66" charset="0"/>
              </a:rPr>
              <a:t>arcelli </a:t>
            </a:r>
            <a:r>
              <a:rPr lang="it-IT" sz="2400" b="1" cap="none" dirty="0" smtClean="0">
                <a:latin typeface="Bradley Hand ITC" panose="03070402050302030203" pitchFamily="66" charset="0"/>
              </a:rPr>
              <a:t>”, una leggenda.</a:t>
            </a:r>
            <a:endParaRPr lang="it-IT" sz="2400" b="1" cap="none" dirty="0">
              <a:latin typeface="Bradley Hand ITC" panose="03070402050302030203" pitchFamily="66" charset="0"/>
            </a:endParaRPr>
          </a:p>
        </p:txBody>
      </p:sp>
    </p:spTree>
    <p:extLst>
      <p:ext uri="{BB962C8B-B14F-4D97-AF65-F5344CB8AC3E}">
        <p14:creationId xmlns:p14="http://schemas.microsoft.com/office/powerpoint/2010/main" val="1225210542"/>
      </p:ext>
    </p:extLst>
  </p:cSld>
  <p:clrMapOvr>
    <a:masterClrMapping/>
  </p:clrMapOvr>
  <mc:AlternateContent xmlns:mc="http://schemas.openxmlformats.org/markup-compatibility/2006">
    <mc:Choice xmlns:p14="http://schemas.microsoft.com/office/powerpoint/2010/main" Requires="p14">
      <p:transition spd="slow" p14:dur="4400" advTm="13717">
        <p14:honeycomb/>
      </p:transition>
    </mc:Choice>
    <mc:Fallback>
      <p:transition spd="slow" advTm="13717">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latin typeface="Bradley Hand ITC" panose="03070402050302030203" pitchFamily="66" charset="0"/>
              </a:rPr>
              <a:t>La leggenda della </a:t>
            </a:r>
            <a:r>
              <a:rPr lang="it-IT" b="1" dirty="0" smtClean="0">
                <a:solidFill>
                  <a:srgbClr val="FF0000"/>
                </a:solidFill>
                <a:latin typeface="Bradley Hand ITC" panose="03070402050302030203" pitchFamily="66" charset="0"/>
              </a:rPr>
              <a:t/>
            </a:r>
            <a:br>
              <a:rPr lang="it-IT" b="1" dirty="0" smtClean="0">
                <a:solidFill>
                  <a:srgbClr val="FF0000"/>
                </a:solidFill>
                <a:latin typeface="Bradley Hand ITC" panose="03070402050302030203" pitchFamily="66" charset="0"/>
              </a:rPr>
            </a:br>
            <a:r>
              <a:rPr lang="it-IT" b="1" dirty="0" smtClean="0">
                <a:solidFill>
                  <a:srgbClr val="FF0000"/>
                </a:solidFill>
                <a:latin typeface="Bradley Hand ITC" panose="03070402050302030203" pitchFamily="66" charset="0"/>
              </a:rPr>
              <a:t>«Missa </a:t>
            </a:r>
            <a:r>
              <a:rPr lang="it-IT" b="1" dirty="0" err="1">
                <a:solidFill>
                  <a:srgbClr val="FF0000"/>
                </a:solidFill>
                <a:latin typeface="Bradley Hand ITC" panose="03070402050302030203" pitchFamily="66" charset="0"/>
              </a:rPr>
              <a:t>Papae</a:t>
            </a:r>
            <a:r>
              <a:rPr lang="it-IT" b="1" dirty="0">
                <a:solidFill>
                  <a:srgbClr val="FF0000"/>
                </a:solidFill>
                <a:latin typeface="Bradley Hand ITC" panose="03070402050302030203" pitchFamily="66" charset="0"/>
              </a:rPr>
              <a:t> </a:t>
            </a:r>
            <a:r>
              <a:rPr lang="it-IT" b="1" dirty="0" smtClean="0">
                <a:solidFill>
                  <a:srgbClr val="FF0000"/>
                </a:solidFill>
                <a:latin typeface="Bradley Hand ITC" panose="03070402050302030203" pitchFamily="66" charset="0"/>
              </a:rPr>
              <a:t>Marcelli» </a:t>
            </a:r>
            <a:endParaRPr lang="it-IT" b="1" dirty="0">
              <a:solidFill>
                <a:srgbClr val="FF0000"/>
              </a:solidFill>
              <a:latin typeface="Bradley Hand ITC" panose="03070402050302030203" pitchFamily="66" charset="0"/>
            </a:endParaRPr>
          </a:p>
        </p:txBody>
      </p:sp>
      <p:sp>
        <p:nvSpPr>
          <p:cNvPr id="3" name="Segnaposto contenuto 2"/>
          <p:cNvSpPr>
            <a:spLocks noGrp="1"/>
          </p:cNvSpPr>
          <p:nvPr>
            <p:ph idx="1"/>
          </p:nvPr>
        </p:nvSpPr>
        <p:spPr/>
        <p:txBody>
          <a:bodyPr/>
          <a:lstStyle/>
          <a:p>
            <a:pPr marL="0" indent="0">
              <a:buNone/>
            </a:pPr>
            <a:r>
              <a:rPr lang="it-IT" b="1" cap="none" dirty="0" smtClean="0">
                <a:latin typeface="Bradley Hand ITC" panose="03070402050302030203" pitchFamily="66" charset="0"/>
              </a:rPr>
              <a:t>Essa racconta che durante il Concilio di Trento, di fronte ai tanti elementi profani che erano entrati nella musica sacra e all’eccessiva difficoltà della musica corale, si stava decidendo di proibirla per sempre nelle chiese. A questo punto, però, i cardinali ascoltarono la “</a:t>
            </a:r>
            <a:r>
              <a:rPr lang="it-IT" b="1" cap="none" dirty="0" smtClean="0">
                <a:solidFill>
                  <a:srgbClr val="FF0000"/>
                </a:solidFill>
                <a:latin typeface="Bradley Hand ITC" panose="03070402050302030203" pitchFamily="66" charset="0"/>
              </a:rPr>
              <a:t>Missa Papae Marcelli</a:t>
            </a:r>
            <a:r>
              <a:rPr lang="it-IT" b="1" cap="none" dirty="0" smtClean="0">
                <a:latin typeface="Bradley Hand ITC" panose="03070402050302030203" pitchFamily="66" charset="0"/>
              </a:rPr>
              <a:t>” e rimasero talmente sbalorditi dalla sua bellezza da decidere immediatamente che la musica sacra poteva continuare ad essere presente nelle chiese. Fu così che per questo leggendario episodio Palestrina fu acclamato anche come il </a:t>
            </a:r>
            <a:r>
              <a:rPr lang="it-IT" b="1" cap="none" dirty="0" smtClean="0">
                <a:solidFill>
                  <a:srgbClr val="0070C0"/>
                </a:solidFill>
                <a:latin typeface="Bradley Hand ITC" panose="03070402050302030203" pitchFamily="66" charset="0"/>
              </a:rPr>
              <a:t>salvatore della musica sacra</a:t>
            </a:r>
            <a:r>
              <a:rPr lang="it-IT" b="1" cap="none" dirty="0" smtClean="0">
                <a:latin typeface="Bradley Hand ITC" panose="03070402050302030203" pitchFamily="66" charset="0"/>
              </a:rPr>
              <a:t>.</a:t>
            </a:r>
            <a:endParaRPr lang="it-IT" b="1" cap="none" dirty="0">
              <a:latin typeface="Bradley Hand ITC" panose="03070402050302030203" pitchFamily="66" charset="0"/>
            </a:endParaRPr>
          </a:p>
        </p:txBody>
      </p:sp>
    </p:spTree>
    <p:extLst>
      <p:ext uri="{BB962C8B-B14F-4D97-AF65-F5344CB8AC3E}">
        <p14:creationId xmlns:p14="http://schemas.microsoft.com/office/powerpoint/2010/main" val="655727695"/>
      </p:ext>
    </p:extLst>
  </p:cSld>
  <p:clrMapOvr>
    <a:masterClrMapping/>
  </p:clrMapOvr>
  <mc:AlternateContent xmlns:mc="http://schemas.openxmlformats.org/markup-compatibility/2006">
    <mc:Choice xmlns:p14="http://schemas.microsoft.com/office/powerpoint/2010/main" Requires="p14">
      <p:transition spd="slow" p14:dur="1600" advTm="12736">
        <p:blinds dir="vert"/>
      </p:transition>
    </mc:Choice>
    <mc:Fallback>
      <p:transition spd="slow" advTm="12736">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901" y="618517"/>
            <a:ext cx="11114453" cy="1596177"/>
          </a:xfrm>
        </p:spPr>
        <p:txBody>
          <a:bodyPr>
            <a:normAutofit fontScale="90000"/>
          </a:bodyPr>
          <a:lstStyle/>
          <a:p>
            <a:r>
              <a:rPr lang="it-IT" sz="6000" dirty="0">
                <a:solidFill>
                  <a:srgbClr val="FF0000"/>
                </a:solidFill>
                <a:latin typeface="Bradley Hand ITC" panose="03070402050302030203" pitchFamily="66" charset="0"/>
              </a:rPr>
              <a:t>   La ‘’Missa Papae Marcelli’’</a:t>
            </a:r>
          </a:p>
        </p:txBody>
      </p:sp>
      <p:sp>
        <p:nvSpPr>
          <p:cNvPr id="3" name="Segnaposto contenuto 2"/>
          <p:cNvSpPr>
            <a:spLocks noGrp="1"/>
          </p:cNvSpPr>
          <p:nvPr>
            <p:ph idx="1"/>
          </p:nvPr>
        </p:nvSpPr>
        <p:spPr>
          <a:xfrm>
            <a:off x="783608" y="2371544"/>
            <a:ext cx="10857931" cy="4351338"/>
          </a:xfrm>
        </p:spPr>
        <p:txBody>
          <a:bodyPr/>
          <a:lstStyle/>
          <a:p>
            <a:pPr marL="0" indent="0">
              <a:buNone/>
            </a:pPr>
            <a:r>
              <a:rPr lang="it-IT" b="1" cap="none" dirty="0" smtClean="0">
                <a:latin typeface="Bradley Hand ITC" panose="03070402050302030203" pitchFamily="66" charset="0"/>
              </a:rPr>
              <a:t>La “</a:t>
            </a:r>
            <a:r>
              <a:rPr lang="it-IT" b="1" cap="none" dirty="0" smtClean="0">
                <a:solidFill>
                  <a:srgbClr val="FF0000"/>
                </a:solidFill>
                <a:latin typeface="Bradley Hand ITC" panose="03070402050302030203" pitchFamily="66" charset="0"/>
              </a:rPr>
              <a:t>Missa </a:t>
            </a:r>
            <a:r>
              <a:rPr lang="it-IT" b="1" cap="none" dirty="0">
                <a:solidFill>
                  <a:srgbClr val="FF0000"/>
                </a:solidFill>
                <a:latin typeface="Bradley Hand ITC" panose="03070402050302030203" pitchFamily="66" charset="0"/>
              </a:rPr>
              <a:t>P</a:t>
            </a:r>
            <a:r>
              <a:rPr lang="it-IT" b="1" cap="none" dirty="0" smtClean="0">
                <a:solidFill>
                  <a:srgbClr val="FF0000"/>
                </a:solidFill>
                <a:latin typeface="Bradley Hand ITC" panose="03070402050302030203" pitchFamily="66" charset="0"/>
              </a:rPr>
              <a:t>apae Marcelli</a:t>
            </a:r>
            <a:r>
              <a:rPr lang="it-IT" b="1" cap="none" dirty="0" smtClean="0">
                <a:latin typeface="Bradley Hand ITC" panose="03070402050302030203" pitchFamily="66" charset="0"/>
              </a:rPr>
              <a:t>” fu composta in onore di papa </a:t>
            </a:r>
            <a:r>
              <a:rPr lang="it-IT" b="1" cap="none" dirty="0" smtClean="0">
                <a:solidFill>
                  <a:srgbClr val="00B050"/>
                </a:solidFill>
                <a:latin typeface="Bradley Hand ITC" panose="03070402050302030203" pitchFamily="66" charset="0"/>
              </a:rPr>
              <a:t>Marcello </a:t>
            </a:r>
            <a:r>
              <a:rPr lang="it-IT" sz="2400" cap="none" dirty="0" smtClean="0">
                <a:solidFill>
                  <a:srgbClr val="00B050"/>
                </a:solidFill>
                <a:latin typeface="Comic Sans MS" panose="030F0702030302020204" pitchFamily="66" charset="0"/>
              </a:rPr>
              <a:t>II</a:t>
            </a:r>
            <a:r>
              <a:rPr lang="it-IT" b="1" cap="none" dirty="0" smtClean="0">
                <a:latin typeface="Bradley Hand ITC" panose="03070402050302030203" pitchFamily="66" charset="0"/>
              </a:rPr>
              <a:t>, che era morto solo 22 giorni dopo la sua elezione, ma aveva impressionato positivamente Palestrina. E’ un imponente lavoro scritto per coro a 6 voci miste, fu pubblicato per la prima volta nel 1567 nel “</a:t>
            </a:r>
            <a:r>
              <a:rPr lang="it-IT" b="1" cap="none" dirty="0">
                <a:solidFill>
                  <a:srgbClr val="FF0000"/>
                </a:solidFill>
                <a:latin typeface="Bradley Hand ITC" panose="03070402050302030203" pitchFamily="66" charset="0"/>
              </a:rPr>
              <a:t>S</a:t>
            </a:r>
            <a:r>
              <a:rPr lang="it-IT" b="1" cap="none" dirty="0" smtClean="0">
                <a:solidFill>
                  <a:srgbClr val="FF0000"/>
                </a:solidFill>
                <a:latin typeface="Bradley Hand ITC" panose="03070402050302030203" pitchFamily="66" charset="0"/>
              </a:rPr>
              <a:t>econdo libro delle messe</a:t>
            </a:r>
            <a:r>
              <a:rPr lang="it-IT" b="1" cap="none" dirty="0" smtClean="0">
                <a:latin typeface="Bradley Hand ITC" panose="03070402050302030203" pitchFamily="66" charset="0"/>
              </a:rPr>
              <a:t>” e contiene i brani </a:t>
            </a:r>
            <a:r>
              <a:rPr lang="it-IT" b="1" cap="none" dirty="0" smtClean="0">
                <a:solidFill>
                  <a:srgbClr val="0070C0"/>
                </a:solidFill>
                <a:latin typeface="Bradley Hand ITC" panose="03070402050302030203" pitchFamily="66" charset="0"/>
              </a:rPr>
              <a:t>Kyrie eleison</a:t>
            </a:r>
            <a:r>
              <a:rPr lang="it-IT" b="1" cap="none" dirty="0" smtClean="0">
                <a:latin typeface="Bradley Hand ITC" panose="03070402050302030203" pitchFamily="66" charset="0"/>
              </a:rPr>
              <a:t>, </a:t>
            </a:r>
            <a:r>
              <a:rPr lang="it-IT" b="1" cap="none" dirty="0">
                <a:solidFill>
                  <a:srgbClr val="0070C0"/>
                </a:solidFill>
                <a:latin typeface="Bradley Hand ITC" panose="03070402050302030203" pitchFamily="66" charset="0"/>
              </a:rPr>
              <a:t>G</a:t>
            </a:r>
            <a:r>
              <a:rPr lang="it-IT" b="1" cap="none" dirty="0" smtClean="0">
                <a:solidFill>
                  <a:srgbClr val="0070C0"/>
                </a:solidFill>
                <a:latin typeface="Bradley Hand ITC" panose="03070402050302030203" pitchFamily="66" charset="0"/>
              </a:rPr>
              <a:t>loria</a:t>
            </a:r>
            <a:r>
              <a:rPr lang="it-IT" b="1" cap="none" dirty="0" smtClean="0">
                <a:latin typeface="Bradley Hand ITC" panose="03070402050302030203" pitchFamily="66" charset="0"/>
              </a:rPr>
              <a:t>, </a:t>
            </a:r>
            <a:r>
              <a:rPr lang="it-IT" b="1" cap="none" dirty="0">
                <a:solidFill>
                  <a:srgbClr val="0070C0"/>
                </a:solidFill>
                <a:latin typeface="Bradley Hand ITC" panose="03070402050302030203" pitchFamily="66" charset="0"/>
              </a:rPr>
              <a:t>C</a:t>
            </a:r>
            <a:r>
              <a:rPr lang="it-IT" b="1" cap="none" dirty="0" smtClean="0">
                <a:solidFill>
                  <a:srgbClr val="0070C0"/>
                </a:solidFill>
                <a:latin typeface="Bradley Hand ITC" panose="03070402050302030203" pitchFamily="66" charset="0"/>
              </a:rPr>
              <a:t>redo</a:t>
            </a:r>
            <a:r>
              <a:rPr lang="it-IT" b="1" cap="none" dirty="0" smtClean="0">
                <a:latin typeface="Bradley Hand ITC" panose="03070402050302030203" pitchFamily="66" charset="0"/>
              </a:rPr>
              <a:t>, </a:t>
            </a:r>
            <a:r>
              <a:rPr lang="it-IT" b="1" cap="none" dirty="0">
                <a:solidFill>
                  <a:srgbClr val="0070C0"/>
                </a:solidFill>
                <a:latin typeface="Bradley Hand ITC" panose="03070402050302030203" pitchFamily="66" charset="0"/>
              </a:rPr>
              <a:t>S</a:t>
            </a:r>
            <a:r>
              <a:rPr lang="it-IT" b="1" cap="none" dirty="0" smtClean="0">
                <a:solidFill>
                  <a:srgbClr val="0070C0"/>
                </a:solidFill>
                <a:latin typeface="Bradley Hand ITC" panose="03070402050302030203" pitchFamily="66" charset="0"/>
              </a:rPr>
              <a:t>anctus</a:t>
            </a:r>
            <a:r>
              <a:rPr lang="it-IT" b="1" cap="none" dirty="0" smtClean="0">
                <a:latin typeface="Bradley Hand ITC" panose="03070402050302030203" pitchFamily="66" charset="0"/>
              </a:rPr>
              <a:t>, </a:t>
            </a:r>
            <a:r>
              <a:rPr lang="it-IT" b="1" cap="none" dirty="0">
                <a:solidFill>
                  <a:srgbClr val="0070C0"/>
                </a:solidFill>
                <a:latin typeface="Bradley Hand ITC" panose="03070402050302030203" pitchFamily="66" charset="0"/>
              </a:rPr>
              <a:t>B</a:t>
            </a:r>
            <a:r>
              <a:rPr lang="it-IT" b="1" cap="none" dirty="0" smtClean="0">
                <a:solidFill>
                  <a:srgbClr val="0070C0"/>
                </a:solidFill>
                <a:latin typeface="Bradley Hand ITC" panose="03070402050302030203" pitchFamily="66" charset="0"/>
              </a:rPr>
              <a:t>enedictus</a:t>
            </a:r>
            <a:r>
              <a:rPr lang="it-IT" b="1" cap="none" dirty="0" smtClean="0">
                <a:latin typeface="Bradley Hand ITC" panose="03070402050302030203" pitchFamily="66" charset="0"/>
              </a:rPr>
              <a:t>, </a:t>
            </a:r>
            <a:r>
              <a:rPr lang="it-IT" b="1" cap="none" dirty="0">
                <a:solidFill>
                  <a:srgbClr val="0070C0"/>
                </a:solidFill>
                <a:latin typeface="Bradley Hand ITC" panose="03070402050302030203" pitchFamily="66" charset="0"/>
              </a:rPr>
              <a:t>A</a:t>
            </a:r>
            <a:r>
              <a:rPr lang="it-IT" b="1" cap="none" dirty="0" smtClean="0">
                <a:solidFill>
                  <a:srgbClr val="0070C0"/>
                </a:solidFill>
                <a:latin typeface="Bradley Hand ITC" panose="03070402050302030203" pitchFamily="66" charset="0"/>
              </a:rPr>
              <a:t>gnus</a:t>
            </a:r>
            <a:r>
              <a:rPr lang="it-IT" b="1" cap="none" dirty="0" smtClean="0">
                <a:latin typeface="Bradley Hand ITC" panose="03070402050302030203" pitchFamily="66" charset="0"/>
              </a:rPr>
              <a:t> </a:t>
            </a:r>
            <a:r>
              <a:rPr lang="it-IT" b="1" cap="none" dirty="0" smtClean="0">
                <a:solidFill>
                  <a:srgbClr val="0070C0"/>
                </a:solidFill>
                <a:latin typeface="Bradley Hand ITC" panose="03070402050302030203" pitchFamily="66" charset="0"/>
              </a:rPr>
              <a:t>dei</a:t>
            </a:r>
            <a:r>
              <a:rPr lang="it-IT" b="1" cap="none" dirty="0" smtClean="0">
                <a:latin typeface="Bradley Hand ITC" panose="03070402050302030203" pitchFamily="66" charset="0"/>
              </a:rPr>
              <a:t> </a:t>
            </a:r>
            <a:r>
              <a:rPr lang="it-IT" sz="2400" cap="none" dirty="0" smtClean="0">
                <a:solidFill>
                  <a:srgbClr val="0070C0"/>
                </a:solidFill>
                <a:latin typeface="Comic Sans MS" panose="030F0702030302020204" pitchFamily="66" charset="0"/>
              </a:rPr>
              <a:t>I</a:t>
            </a:r>
            <a:r>
              <a:rPr lang="it-IT" sz="2400" b="1" cap="none" dirty="0" smtClean="0">
                <a:latin typeface="Bradley Hand ITC" panose="03070402050302030203" pitchFamily="66" charset="0"/>
              </a:rPr>
              <a:t> </a:t>
            </a:r>
            <a:r>
              <a:rPr lang="it-IT" b="1" cap="none" dirty="0" smtClean="0">
                <a:latin typeface="Bradley Hand ITC" panose="03070402050302030203" pitchFamily="66" charset="0"/>
              </a:rPr>
              <a:t>e </a:t>
            </a:r>
            <a:r>
              <a:rPr lang="it-IT" b="1" cap="none" dirty="0">
                <a:solidFill>
                  <a:srgbClr val="0070C0"/>
                </a:solidFill>
                <a:latin typeface="Bradley Hand ITC" panose="03070402050302030203" pitchFamily="66" charset="0"/>
              </a:rPr>
              <a:t>A</a:t>
            </a:r>
            <a:r>
              <a:rPr lang="it-IT" b="1" cap="none" dirty="0" smtClean="0">
                <a:solidFill>
                  <a:srgbClr val="0070C0"/>
                </a:solidFill>
                <a:latin typeface="Bradley Hand ITC" panose="03070402050302030203" pitchFamily="66" charset="0"/>
              </a:rPr>
              <a:t>gnus</a:t>
            </a:r>
            <a:r>
              <a:rPr lang="it-IT" b="1" cap="none" dirty="0" smtClean="0">
                <a:latin typeface="Bradley Hand ITC" panose="03070402050302030203" pitchFamily="66" charset="0"/>
              </a:rPr>
              <a:t> </a:t>
            </a:r>
            <a:r>
              <a:rPr lang="it-IT" b="1" cap="none" dirty="0" smtClean="0">
                <a:solidFill>
                  <a:srgbClr val="0070C0"/>
                </a:solidFill>
                <a:latin typeface="Bradley Hand ITC" panose="03070402050302030203" pitchFamily="66" charset="0"/>
              </a:rPr>
              <a:t>dei</a:t>
            </a:r>
            <a:r>
              <a:rPr lang="it-IT" b="1" cap="none" dirty="0" smtClean="0">
                <a:latin typeface="Bradley Hand ITC" panose="03070402050302030203" pitchFamily="66" charset="0"/>
              </a:rPr>
              <a:t> </a:t>
            </a:r>
            <a:r>
              <a:rPr lang="it-IT" sz="2400" cap="none" dirty="0" smtClean="0">
                <a:solidFill>
                  <a:srgbClr val="0070C0"/>
                </a:solidFill>
                <a:latin typeface="Comic Sans MS" panose="030F0702030302020204" pitchFamily="66" charset="0"/>
              </a:rPr>
              <a:t>II</a:t>
            </a:r>
            <a:r>
              <a:rPr lang="it-IT" sz="2400" cap="none" dirty="0" smtClean="0">
                <a:latin typeface="Comic Sans MS" panose="030F0702030302020204" pitchFamily="66" charset="0"/>
              </a:rPr>
              <a:t> </a:t>
            </a:r>
            <a:r>
              <a:rPr lang="it-IT" b="1" cap="none" dirty="0" smtClean="0">
                <a:latin typeface="Bradley Hand ITC" panose="03070402050302030203" pitchFamily="66" charset="0"/>
              </a:rPr>
              <a:t>(Signore pietà, Gloria, Credo, Santo, Benedetto e Agnello di dio</a:t>
            </a:r>
            <a:r>
              <a:rPr lang="it-IT" cap="none" dirty="0" smtClean="0">
                <a:latin typeface="Bradley Hand ITC" panose="03070402050302030203" pitchFamily="66" charset="0"/>
              </a:rPr>
              <a:t> </a:t>
            </a:r>
            <a:r>
              <a:rPr lang="it-IT" sz="2400" cap="none" dirty="0" smtClean="0">
                <a:latin typeface="Comic Sans MS" panose="030F0702030302020204" pitchFamily="66" charset="0"/>
              </a:rPr>
              <a:t>I</a:t>
            </a:r>
            <a:r>
              <a:rPr lang="it-IT" sz="2400" cap="none" dirty="0" smtClean="0">
                <a:latin typeface="Bradley Hand ITC" panose="03070402050302030203" pitchFamily="66" charset="0"/>
              </a:rPr>
              <a:t> </a:t>
            </a:r>
            <a:r>
              <a:rPr lang="it-IT" b="1" cap="none" dirty="0" smtClean="0">
                <a:latin typeface="Bradley Hand ITC" panose="03070402050302030203" pitchFamily="66" charset="0"/>
              </a:rPr>
              <a:t>e </a:t>
            </a:r>
            <a:r>
              <a:rPr lang="it-IT" sz="2400" cap="none" dirty="0" smtClean="0">
                <a:latin typeface="Comic Sans MS" panose="030F0702030302020204" pitchFamily="66" charset="0"/>
              </a:rPr>
              <a:t>II</a:t>
            </a:r>
            <a:r>
              <a:rPr lang="it-IT" b="1" cap="none" dirty="0" smtClean="0">
                <a:latin typeface="Bradley Hand ITC" panose="03070402050302030203" pitchFamily="66" charset="0"/>
              </a:rPr>
              <a:t>)</a:t>
            </a:r>
          </a:p>
          <a:p>
            <a:pPr marL="0" indent="0">
              <a:buNone/>
            </a:pPr>
            <a:endParaRPr lang="it-IT" dirty="0"/>
          </a:p>
        </p:txBody>
      </p:sp>
    </p:spTree>
    <p:extLst>
      <p:ext uri="{BB962C8B-B14F-4D97-AF65-F5344CB8AC3E}">
        <p14:creationId xmlns:p14="http://schemas.microsoft.com/office/powerpoint/2010/main" val="3411464735"/>
      </p:ext>
    </p:extLst>
  </p:cSld>
  <p:clrMapOvr>
    <a:masterClrMapping/>
  </p:clrMapOvr>
  <p:transition spd="slow" advTm="13099">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latin typeface="Bradley Hand ITC" panose="03070402050302030203" pitchFamily="66" charset="0"/>
              </a:rPr>
              <a:t>Il</a:t>
            </a:r>
            <a:r>
              <a:rPr lang="it-IT" dirty="0">
                <a:solidFill>
                  <a:srgbClr val="FF0000"/>
                </a:solidFill>
                <a:latin typeface="Bradley Hand ITC" panose="03070402050302030203" pitchFamily="66" charset="0"/>
              </a:rPr>
              <a:t> </a:t>
            </a:r>
            <a:r>
              <a:rPr lang="it-IT" b="1" dirty="0">
                <a:solidFill>
                  <a:srgbClr val="FF0000"/>
                </a:solidFill>
                <a:latin typeface="Bradley Hand ITC" panose="03070402050302030203" pitchFamily="66" charset="0"/>
              </a:rPr>
              <a:t>sanctus </a:t>
            </a:r>
          </a:p>
        </p:txBody>
      </p:sp>
      <p:sp>
        <p:nvSpPr>
          <p:cNvPr id="3" name="Segnaposto contenuto 2"/>
          <p:cNvSpPr>
            <a:spLocks noGrp="1"/>
          </p:cNvSpPr>
          <p:nvPr>
            <p:ph idx="1"/>
          </p:nvPr>
        </p:nvSpPr>
        <p:spPr/>
        <p:txBody>
          <a:bodyPr>
            <a:normAutofit/>
          </a:bodyPr>
          <a:lstStyle/>
          <a:p>
            <a:pPr marL="0" indent="0">
              <a:buNone/>
            </a:pPr>
            <a:r>
              <a:rPr lang="it-IT" sz="2400" b="1" cap="none" dirty="0" smtClean="0">
                <a:latin typeface="Bradley Hand ITC" panose="03070402050302030203" pitchFamily="66" charset="0"/>
              </a:rPr>
              <a:t>Il sottofondo di queste slides è il “Sanctus” di questa messa. Può sembrare un pezzo incompleto, ma bisogna ricordare che nel ‘500 le celebrazioni erano diverse da quelle attuali e il ”Benedictus” era previsto in un altro momento. Perciò il brano intona questo testo: “Sanctus, sanctus, sanctus Dominus </a:t>
            </a:r>
            <a:r>
              <a:rPr lang="it-IT" sz="2400" b="1" cap="none" dirty="0">
                <a:latin typeface="Bradley Hand ITC" panose="03070402050302030203" pitchFamily="66" charset="0"/>
              </a:rPr>
              <a:t>D</a:t>
            </a:r>
            <a:r>
              <a:rPr lang="it-IT" sz="2400" b="1" cap="none" dirty="0" smtClean="0">
                <a:latin typeface="Bradley Hand ITC" panose="03070402050302030203" pitchFamily="66" charset="0"/>
              </a:rPr>
              <a:t>eus </a:t>
            </a:r>
            <a:r>
              <a:rPr lang="it-IT" sz="2400" b="1" cap="none" dirty="0" err="1" smtClean="0">
                <a:latin typeface="Bradley Hand ITC" panose="03070402050302030203" pitchFamily="66" charset="0"/>
              </a:rPr>
              <a:t>sabaoth</a:t>
            </a:r>
            <a:r>
              <a:rPr lang="it-IT" sz="2400" b="1" cap="none" dirty="0" smtClean="0">
                <a:latin typeface="Bradley Hand ITC" panose="03070402050302030203" pitchFamily="66" charset="0"/>
              </a:rPr>
              <a:t>! Pleni sunt caeli et terra gloria tua. Osanna in excelsis” (Santo, santo, santo il Signore </a:t>
            </a:r>
            <a:r>
              <a:rPr lang="it-IT" sz="2400" b="1" cap="none" dirty="0">
                <a:latin typeface="Bradley Hand ITC" panose="03070402050302030203" pitchFamily="66" charset="0"/>
              </a:rPr>
              <a:t>D</a:t>
            </a:r>
            <a:r>
              <a:rPr lang="it-IT" sz="2400" b="1" cap="none" dirty="0" smtClean="0">
                <a:latin typeface="Bradley Hand ITC" panose="03070402050302030203" pitchFamily="66" charset="0"/>
              </a:rPr>
              <a:t>io dell’universo! I cieli e la terra sono pieni della tua gloria. Osanna nell’alto dei cieli).    </a:t>
            </a:r>
          </a:p>
          <a:p>
            <a:pPr marL="0" indent="0">
              <a:buNone/>
            </a:pPr>
            <a:endParaRPr lang="it-IT" dirty="0"/>
          </a:p>
        </p:txBody>
      </p:sp>
    </p:spTree>
    <p:extLst>
      <p:ext uri="{BB962C8B-B14F-4D97-AF65-F5344CB8AC3E}">
        <p14:creationId xmlns:p14="http://schemas.microsoft.com/office/powerpoint/2010/main" val="4254902613"/>
      </p:ext>
    </p:extLst>
  </p:cSld>
  <p:clrMapOvr>
    <a:masterClrMapping/>
  </p:clrMapOvr>
  <p:transition spd="slow" advTm="12511">
    <p:cov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9|6.3|8.3"/>
</p:tagLst>
</file>

<file path=ppt/theme/theme1.xml><?xml version="1.0" encoding="utf-8"?>
<a:theme xmlns:a="http://schemas.openxmlformats.org/drawingml/2006/main" name="Gocci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1521</TotalTime>
  <Words>941</Words>
  <Application>Microsoft Office PowerPoint</Application>
  <PresentationFormat>Widescreen</PresentationFormat>
  <Paragraphs>43</Paragraphs>
  <Slides>12</Slides>
  <Notes>0</Notes>
  <HiddenSlides>0</HiddenSlides>
  <MMClips>1</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12</vt:i4>
      </vt:variant>
    </vt:vector>
  </HeadingPairs>
  <TitlesOfParts>
    <vt:vector size="20" baseType="lpstr">
      <vt:lpstr>Arial</vt:lpstr>
      <vt:lpstr>Bradley Hand ITC</vt:lpstr>
      <vt:lpstr>Brush Script MT</vt:lpstr>
      <vt:lpstr>Calibri</vt:lpstr>
      <vt:lpstr>Comic Sans MS</vt:lpstr>
      <vt:lpstr>Ink Free</vt:lpstr>
      <vt:lpstr>Tw Cen MT</vt:lpstr>
      <vt:lpstr>Goccia</vt:lpstr>
      <vt:lpstr>  “Princeps musicae” …. a distanza</vt:lpstr>
      <vt:lpstr>Presentazione standard di PowerPoint</vt:lpstr>
      <vt:lpstr>Palestrina a Roma</vt:lpstr>
      <vt:lpstr>Princeps musicae</vt:lpstr>
      <vt:lpstr>Presentazione standard di PowerPoint</vt:lpstr>
      <vt:lpstr>Palestrina e la controriforma</vt:lpstr>
      <vt:lpstr>La leggenda della  «Missa Papae Marcelli» </vt:lpstr>
      <vt:lpstr>   La ‘’Missa Papae Marcelli’’</vt:lpstr>
      <vt:lpstr>Il sanctus </vt:lpstr>
      <vt:lpstr>Presentazione standard di PowerPoint</vt:lpstr>
      <vt:lpstr>Osanna in excelsis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‘’Missa Papae Marcelli’’</dc:title>
  <dc:creator>ASUS</dc:creator>
  <cp:lastModifiedBy>UTENTE</cp:lastModifiedBy>
  <cp:revision>32</cp:revision>
  <dcterms:created xsi:type="dcterms:W3CDTF">2020-05-29T09:40:23Z</dcterms:created>
  <dcterms:modified xsi:type="dcterms:W3CDTF">2020-06-05T15:58:18Z</dcterms:modified>
</cp:coreProperties>
</file>