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70"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80" d="100"/>
          <a:sy n="80" d="100"/>
        </p:scale>
        <p:origin x="-1272" y="-23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Date Placeholder 29"/>
          <p:cNvSpPr>
            <a:spLocks noGrp="1"/>
          </p:cNvSpPr>
          <p:nvPr>
            <p:ph type="dt" sz="half" idx="10"/>
          </p:nvPr>
        </p:nvSpPr>
        <p:spPr/>
        <p:txBody>
          <a:bodyPr/>
          <a:lstStyle/>
          <a:p>
            <a:fld id="{7F49D355-16BD-4E45-BD9A-5EA878CF7CBD}" type="datetimeFigureOut">
              <a:rPr lang="it-IT" smtClean="0"/>
              <a:t>11/06/2020</a:t>
            </a:fld>
            <a:endParaRPr lang="it-IT"/>
          </a:p>
        </p:txBody>
      </p:sp>
      <p:sp>
        <p:nvSpPr>
          <p:cNvPr id="19" name="Footer Placeholder 18"/>
          <p:cNvSpPr>
            <a:spLocks noGrp="1"/>
          </p:cNvSpPr>
          <p:nvPr>
            <p:ph type="ftr" sz="quarter" idx="11"/>
          </p:nvPr>
        </p:nvSpPr>
        <p:spPr/>
        <p:txBody>
          <a:bodyPr/>
          <a:lstStyle/>
          <a:p>
            <a:endParaRPr lang="it-IT"/>
          </a:p>
        </p:txBody>
      </p:sp>
      <p:sp>
        <p:nvSpPr>
          <p:cNvPr id="27" name="Slide Number Placeholder 26"/>
          <p:cNvSpPr>
            <a:spLocks noGrp="1"/>
          </p:cNvSpPr>
          <p:nvPr>
            <p:ph type="sldNum" sz="quarter" idx="12"/>
          </p:nvPr>
        </p:nvSpPr>
        <p:spPr/>
        <p:txBody>
          <a:bodyPr/>
          <a:lstStyle/>
          <a:p>
            <a:fld id="{E7A41E1B-4F70-4964-A407-84C68BE8251C}"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7F49D355-16BD-4E45-BD9A-5EA878CF7CBD}" type="datetimeFigureOut">
              <a:rPr lang="it-IT" smtClean="0"/>
              <a:t>11/06/2020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it-IT" smtClean="0"/>
              <a:t>Fare clic per modificare lo stile del titolo</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7F49D355-16BD-4E45-BD9A-5EA878CF7CBD}" type="datetimeFigureOut">
              <a:rPr lang="it-IT" smtClean="0"/>
              <a:t>11/06/2020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smtClean="0"/>
              <a:t>Fare clic per modificare lo stile del titolo</a:t>
            </a:r>
            <a:endParaRPr kumimoji="0" lang="en-US"/>
          </a:p>
        </p:txBody>
      </p:sp>
      <p:sp>
        <p:nvSpPr>
          <p:cNvPr id="3" name="Content Placeholder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Date Placeholder 3"/>
          <p:cNvSpPr>
            <a:spLocks noGrp="1"/>
          </p:cNvSpPr>
          <p:nvPr>
            <p:ph type="dt" sz="half" idx="10"/>
          </p:nvPr>
        </p:nvSpPr>
        <p:spPr/>
        <p:txBody>
          <a:bodyPr/>
          <a:lstStyle/>
          <a:p>
            <a:fld id="{7F49D355-16BD-4E45-BD9A-5EA878CF7CBD}" type="datetimeFigureOut">
              <a:rPr lang="it-IT" smtClean="0"/>
              <a:t>11/06/2020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Date Placeholder 3"/>
          <p:cNvSpPr>
            <a:spLocks noGrp="1"/>
          </p:cNvSpPr>
          <p:nvPr>
            <p:ph type="dt" sz="half" idx="10"/>
          </p:nvPr>
        </p:nvSpPr>
        <p:spPr/>
        <p:txBody>
          <a:bodyPr/>
          <a:lstStyle/>
          <a:p>
            <a:fld id="{7F49D355-16BD-4E45-BD9A-5EA878CF7CBD}" type="datetimeFigureOut">
              <a:rPr lang="it-IT" smtClean="0"/>
              <a:t>11/06/2020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7A41E1B-4F70-4964-A407-84C68BE8251C}" type="slidenum">
              <a:rPr lang="it-IT" smtClean="0"/>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it-IT" smtClean="0"/>
              <a:t>Fare clic per modificare lo stile del titolo</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7F49D355-16BD-4E45-BD9A-5EA878CF7CBD}" type="datetimeFigureOut">
              <a:rPr lang="it-IT" smtClean="0"/>
              <a:t>11/06/2020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it-IT" smtClean="0"/>
              <a:t>Fare clic per modificare lo stile del titolo</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Date Placeholder 6"/>
          <p:cNvSpPr>
            <a:spLocks noGrp="1"/>
          </p:cNvSpPr>
          <p:nvPr>
            <p:ph type="dt" sz="half" idx="10"/>
          </p:nvPr>
        </p:nvSpPr>
        <p:spPr/>
        <p:txBody>
          <a:bodyPr/>
          <a:lstStyle/>
          <a:p>
            <a:fld id="{7F49D355-16BD-4E45-BD9A-5EA878CF7CBD}" type="datetimeFigureOut">
              <a:rPr lang="it-IT" smtClean="0"/>
              <a:t>11/06/2020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Date Placeholder 2"/>
          <p:cNvSpPr>
            <a:spLocks noGrp="1"/>
          </p:cNvSpPr>
          <p:nvPr>
            <p:ph type="dt" sz="half" idx="10"/>
          </p:nvPr>
        </p:nvSpPr>
        <p:spPr/>
        <p:txBody>
          <a:bodyPr/>
          <a:lstStyle/>
          <a:p>
            <a:fld id="{7F49D355-16BD-4E45-BD9A-5EA878CF7CBD}" type="datetimeFigureOut">
              <a:rPr lang="it-IT" smtClean="0"/>
              <a:t>11/06/2020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9D355-16BD-4E45-BD9A-5EA878CF7CBD}" type="datetimeFigureOut">
              <a:rPr lang="it-IT" smtClean="0"/>
              <a:t>11/06/2020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it-IT" smtClean="0"/>
              <a:t>Fare clic per modificare lo stile del titolo</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it-IT" smtClean="0"/>
              <a:t>Fare clic per modificare stili del testo dello schema</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Date Placeholder 4"/>
          <p:cNvSpPr>
            <a:spLocks noGrp="1"/>
          </p:cNvSpPr>
          <p:nvPr>
            <p:ph type="dt" sz="half" idx="10"/>
          </p:nvPr>
        </p:nvSpPr>
        <p:spPr/>
        <p:txBody>
          <a:bodyPr/>
          <a:lstStyle/>
          <a:p>
            <a:fld id="{7F49D355-16BD-4E45-BD9A-5EA878CF7CBD}" type="datetimeFigureOut">
              <a:rPr lang="it-IT" smtClean="0"/>
              <a:t>11/06/2020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it-IT" smtClean="0"/>
              <a:t>Fare clic per modificare lo stile del titolo</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5" name="Date Placeholder 4"/>
          <p:cNvSpPr>
            <a:spLocks noGrp="1"/>
          </p:cNvSpPr>
          <p:nvPr>
            <p:ph type="dt" sz="half" idx="10"/>
          </p:nvPr>
        </p:nvSpPr>
        <p:spPr/>
        <p:txBody>
          <a:bodyPr/>
          <a:lstStyle/>
          <a:p>
            <a:fld id="{7F49D355-16BD-4E45-BD9A-5EA878CF7CBD}" type="datetimeFigureOut">
              <a:rPr lang="it-IT" smtClean="0"/>
              <a:t>11/06/2020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a:xfrm>
            <a:off x="8077200" y="6356350"/>
            <a:ext cx="609600" cy="365125"/>
          </a:xfrm>
        </p:spPr>
        <p:txBody>
          <a:bodyPr/>
          <a:lstStyle/>
          <a:p>
            <a:fld id="{E7A41E1B-4F70-4964-A407-84C68BE8251C}" type="slidenum">
              <a:rPr lang="it-IT" smtClean="0"/>
              <a:t>‹N›</a:t>
            </a:fld>
            <a:endParaRPr lang="it-IT"/>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it-IT" smtClean="0"/>
              <a:t>Fare clic sull'icona per inserire un'immagine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it-IT" smtClean="0"/>
              <a:t>Fare clic per modificare lo stile del titolo</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F49D355-16BD-4E45-BD9A-5EA878CF7CBD}" type="datetimeFigureOut">
              <a:rPr lang="it-IT" smtClean="0"/>
              <a:t>11/06/2020</a:t>
            </a:fld>
            <a:endParaRPr lang="it-IT"/>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it-IT"/>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7A41E1B-4F70-4964-A407-84C68BE8251C}" type="slidenum">
              <a:rPr lang="it-IT" smtClean="0"/>
              <a:t>‹N›</a:t>
            </a:fld>
            <a:endParaRPr lang="it-IT"/>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9.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microsoft.com/office/2007/relationships/media" Target="../media/media4.mp3"/><Relationship Id="rId2" Type="http://schemas.openxmlformats.org/officeDocument/2006/relationships/audio" Target="NULL" TargetMode="External"/><Relationship Id="rId1" Type="http://schemas.openxmlformats.org/officeDocument/2006/relationships/tags" Target="../tags/tag1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5.jp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620689"/>
            <a:ext cx="7772400" cy="4608512"/>
          </a:xfrm>
        </p:spPr>
        <p:txBody>
          <a:bodyPr>
            <a:normAutofit fontScale="90000"/>
          </a:bodyPr>
          <a:lstStyle/>
          <a:p>
            <a:r>
              <a:rPr lang="it-IT" dirty="0">
                <a:latin typeface="Ink Free" panose="03080402000500000000" pitchFamily="66" charset="0"/>
              </a:rPr>
              <a:t> </a:t>
            </a:r>
            <a:br>
              <a:rPr lang="it-IT" dirty="0">
                <a:latin typeface="Ink Free" panose="03080402000500000000" pitchFamily="66" charset="0"/>
              </a:rPr>
            </a:br>
            <a:r>
              <a:rPr lang="it-IT" dirty="0">
                <a:latin typeface="Ink Free" panose="03080402000500000000" pitchFamily="66" charset="0"/>
              </a:rPr>
              <a:t> </a:t>
            </a:r>
            <a:br>
              <a:rPr lang="it-IT" dirty="0">
                <a:latin typeface="Ink Free" panose="03080402000500000000" pitchFamily="66" charset="0"/>
              </a:rPr>
            </a:br>
            <a:r>
              <a:rPr lang="it-IT" dirty="0">
                <a:latin typeface="Ink Free" panose="03080402000500000000" pitchFamily="66" charset="0"/>
              </a:rPr>
              <a:t>Fiabe, racconti e proverbi</a:t>
            </a:r>
            <a:br>
              <a:rPr lang="it-IT" dirty="0">
                <a:latin typeface="Ink Free" panose="03080402000500000000" pitchFamily="66" charset="0"/>
              </a:rPr>
            </a:br>
            <a:r>
              <a:rPr lang="it-IT" dirty="0">
                <a:latin typeface="Ink Free" panose="03080402000500000000" pitchFamily="66" charset="0"/>
              </a:rPr>
              <a:t> </a:t>
            </a:r>
            <a:br>
              <a:rPr lang="it-IT" dirty="0">
                <a:latin typeface="Ink Free" panose="03080402000500000000" pitchFamily="66" charset="0"/>
              </a:rPr>
            </a:br>
            <a:r>
              <a:rPr lang="it-IT" dirty="0">
                <a:latin typeface="Ink Free" panose="03080402000500000000" pitchFamily="66" charset="0"/>
              </a:rPr>
              <a:t>per voci bianche e pianoforte:</a:t>
            </a:r>
            <a:r>
              <a:rPr lang="it-IT" dirty="0"/>
              <a:t/>
            </a:r>
            <a:br>
              <a:rPr lang="it-IT" dirty="0"/>
            </a:br>
            <a:r>
              <a:rPr lang="it-IT" dirty="0"/>
              <a:t> </a:t>
            </a:r>
            <a:br>
              <a:rPr lang="it-IT" dirty="0"/>
            </a:br>
            <a:r>
              <a:rPr lang="it-IT" dirty="0">
                <a:latin typeface="Ink Free" panose="03080402000500000000" pitchFamily="66" charset="0"/>
              </a:rPr>
              <a:t>il </a:t>
            </a:r>
            <a:r>
              <a:rPr lang="it-IT" b="1" dirty="0">
                <a:latin typeface="Ink Free" panose="03080402000500000000" pitchFamily="66" charset="0"/>
              </a:rPr>
              <a:t>“</a:t>
            </a:r>
            <a:r>
              <a:rPr lang="it-IT" b="1" i="1" dirty="0" err="1" smtClean="0">
                <a:latin typeface="Ink Free" panose="03080402000500000000" pitchFamily="66" charset="0"/>
              </a:rPr>
              <a:t>musicovid</a:t>
            </a:r>
            <a:r>
              <a:rPr lang="it-IT" b="1" i="1" dirty="0" smtClean="0">
                <a:latin typeface="Ink Free" panose="03080402000500000000" pitchFamily="66" charset="0"/>
              </a:rPr>
              <a:t> </a:t>
            </a:r>
            <a:r>
              <a:rPr lang="it-IT" b="1" dirty="0" smtClean="0">
                <a:latin typeface="Ink Free" panose="03080402000500000000" pitchFamily="66" charset="0"/>
              </a:rPr>
              <a:t>”</a:t>
            </a:r>
            <a:r>
              <a:rPr lang="it-IT" dirty="0" smtClean="0">
                <a:latin typeface="Ink Free" panose="03080402000500000000" pitchFamily="66" charset="0"/>
              </a:rPr>
              <a:t> della </a:t>
            </a:r>
            <a:r>
              <a:rPr lang="it-IT" dirty="0">
                <a:latin typeface="Ink Free" panose="03080402000500000000" pitchFamily="66" charset="0"/>
              </a:rPr>
              <a:t>IA</a:t>
            </a:r>
          </a:p>
        </p:txBody>
      </p:sp>
    </p:spTree>
    <p:extLst>
      <p:ext uri="{BB962C8B-B14F-4D97-AF65-F5344CB8AC3E}">
        <p14:creationId xmlns:p14="http://schemas.microsoft.com/office/powerpoint/2010/main" val="3548414723"/>
      </p:ext>
    </p:extLst>
  </p:cSld>
  <p:clrMapOvr>
    <a:masterClrMapping/>
  </p:clrMapOvr>
  <p:transition spd="slow" advTm="2532">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44624"/>
            <a:ext cx="8229600" cy="1143000"/>
          </a:xfrm>
        </p:spPr>
        <p:txBody>
          <a:bodyPr>
            <a:normAutofit/>
          </a:bodyPr>
          <a:lstStyle/>
          <a:p>
            <a:pPr algn="l"/>
            <a:r>
              <a:rPr lang="it-IT" dirty="0" smtClean="0">
                <a:latin typeface="Ink Free" panose="03080402000500000000" pitchFamily="66" charset="0"/>
              </a:rPr>
              <a:t>Il fantasma del castello</a:t>
            </a:r>
            <a:endParaRPr lang="it-IT" dirty="0">
              <a:latin typeface="Ink Free" panose="03080402000500000000" pitchFamily="66" charset="0"/>
            </a:endParaRPr>
          </a:p>
        </p:txBody>
      </p:sp>
      <p:sp>
        <p:nvSpPr>
          <p:cNvPr id="3" name="Segnaposto contenuto 2"/>
          <p:cNvSpPr>
            <a:spLocks noGrp="1"/>
          </p:cNvSpPr>
          <p:nvPr>
            <p:ph idx="1"/>
          </p:nvPr>
        </p:nvSpPr>
        <p:spPr>
          <a:xfrm>
            <a:off x="395536" y="991269"/>
            <a:ext cx="3466728" cy="4525963"/>
          </a:xfrm>
        </p:spPr>
        <p:txBody>
          <a:bodyPr>
            <a:normAutofit lnSpcReduction="10000"/>
          </a:bodyPr>
          <a:lstStyle/>
          <a:p>
            <a:pPr marL="0" indent="0">
              <a:lnSpc>
                <a:spcPct val="150000"/>
              </a:lnSpc>
              <a:buNone/>
            </a:pPr>
            <a:r>
              <a:rPr lang="it-IT" sz="2000" dirty="0">
                <a:latin typeface="Ink Free" panose="03080402000500000000" pitchFamily="66" charset="0"/>
              </a:rPr>
              <a:t>Come nel caso de “Il fantasma del castello”, il cui titolo fa pensare quasi ad un racconto di paura, ma che in realtà parla di un fantasma un po’ imbranato, che cade nel fossato del castello e, per colpa del lenzuolo zuppo d’acqua, finisce col prendersi il raffreddore. </a:t>
            </a:r>
            <a:endParaRPr lang="it-IT" dirty="0">
              <a:latin typeface="Ink Free" panose="03080402000500000000" pitchFamily="66" charset="0"/>
            </a:endParaRPr>
          </a:p>
        </p:txBody>
      </p:sp>
      <p:sp>
        <p:nvSpPr>
          <p:cNvPr id="4" name="Rettangolo 3"/>
          <p:cNvSpPr/>
          <p:nvPr/>
        </p:nvSpPr>
        <p:spPr>
          <a:xfrm>
            <a:off x="432048" y="5131058"/>
            <a:ext cx="8388424" cy="1754326"/>
          </a:xfrm>
          <a:prstGeom prst="rect">
            <a:avLst/>
          </a:prstGeom>
        </p:spPr>
        <p:txBody>
          <a:bodyPr wrap="square">
            <a:spAutoFit/>
          </a:bodyPr>
          <a:lstStyle/>
          <a:p>
            <a:pPr>
              <a:lnSpc>
                <a:spcPct val="150000"/>
              </a:lnSpc>
            </a:pPr>
            <a:r>
              <a:rPr lang="it-IT" dirty="0">
                <a:latin typeface="Ink Free" panose="03080402000500000000" pitchFamily="66" charset="0"/>
              </a:rPr>
              <a:t>Rispetto agli altri due brani, qui abbiamo un modo di usare la voce e lo strumento ancora diverso. La musica è di Enrica </a:t>
            </a:r>
            <a:r>
              <a:rPr lang="it-IT" dirty="0" err="1">
                <a:latin typeface="Ink Free" panose="03080402000500000000" pitchFamily="66" charset="0"/>
              </a:rPr>
              <a:t>Balasso</a:t>
            </a:r>
            <a:r>
              <a:rPr lang="it-IT" dirty="0">
                <a:latin typeface="Ink Free" panose="03080402000500000000" pitchFamily="66" charset="0"/>
              </a:rPr>
              <a:t>, musicista di Verona laureata in Direzione di Coro, in Flauto e in Lingue e letterature straniere, che insegna Musica nelle scuole del Veneto.</a:t>
            </a:r>
          </a:p>
        </p:txBody>
      </p:sp>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1370059"/>
            <a:ext cx="4176464" cy="3787133"/>
          </a:xfrm>
          <a:prstGeom prst="rect">
            <a:avLst/>
          </a:prstGeom>
        </p:spPr>
      </p:pic>
      <p:pic>
        <p:nvPicPr>
          <p:cNvPr id="8" name="Balasso_-_Il_fantasma_del_castello.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99648" y="188640"/>
            <a:ext cx="609600" cy="609600"/>
          </a:xfrm>
          <a:prstGeom prst="rect">
            <a:avLst/>
          </a:prstGeom>
        </p:spPr>
      </p:pic>
    </p:spTree>
    <p:custDataLst>
      <p:tags r:id="rId1"/>
    </p:custDataLst>
    <p:extLst>
      <p:ext uri="{BB962C8B-B14F-4D97-AF65-F5344CB8AC3E}">
        <p14:creationId xmlns:p14="http://schemas.microsoft.com/office/powerpoint/2010/main" val="1500647356"/>
      </p:ext>
    </p:extLst>
  </p:cSld>
  <p:clrMapOvr>
    <a:masterClrMapping/>
  </p:clrMapOvr>
  <mc:AlternateContent xmlns:mc="http://schemas.openxmlformats.org/markup-compatibility/2006">
    <mc:Choice xmlns:p14="http://schemas.microsoft.com/office/powerpoint/2010/main" Requires="p14">
      <p:transition spd="slow" p14:dur="3900" advTm="45468">
        <p14:glitter/>
      </p:transition>
    </mc:Choice>
    <mc:Fallback>
      <p:transition spd="slow" advTm="4546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iterate type="lt">
                                    <p:tmPct val="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80">
                                          <p:stCondLst>
                                            <p:cond delay="0"/>
                                          </p:stCondLst>
                                        </p:cTn>
                                        <p:tgtEl>
                                          <p:spTgt spid="3">
                                            <p:txEl>
                                              <p:pRg st="0" end="0"/>
                                            </p:txEl>
                                          </p:spTgt>
                                        </p:tgtEl>
                                      </p:cBhvr>
                                    </p:animEffect>
                                    <p:anim calcmode="lin" valueType="num">
                                      <p:cBhvr>
                                        <p:cTn id="1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xEl>
                                              <p:pRg st="0" end="0"/>
                                            </p:txEl>
                                          </p:spTgt>
                                        </p:tgtEl>
                                      </p:cBhvr>
                                      <p:to x="100000" y="60000"/>
                                    </p:animScale>
                                    <p:animScale>
                                      <p:cBhvr>
                                        <p:cTn id="22" dur="166" decel="50000">
                                          <p:stCondLst>
                                            <p:cond delay="676"/>
                                          </p:stCondLst>
                                        </p:cTn>
                                        <p:tgtEl>
                                          <p:spTgt spid="3">
                                            <p:txEl>
                                              <p:pRg st="0" end="0"/>
                                            </p:txEl>
                                          </p:spTgt>
                                        </p:tgtEl>
                                      </p:cBhvr>
                                      <p:to x="100000" y="100000"/>
                                    </p:animScale>
                                    <p:animScale>
                                      <p:cBhvr>
                                        <p:cTn id="23" dur="26">
                                          <p:stCondLst>
                                            <p:cond delay="1312"/>
                                          </p:stCondLst>
                                        </p:cTn>
                                        <p:tgtEl>
                                          <p:spTgt spid="3">
                                            <p:txEl>
                                              <p:pRg st="0" end="0"/>
                                            </p:txEl>
                                          </p:spTgt>
                                        </p:tgtEl>
                                      </p:cBhvr>
                                      <p:to x="100000" y="80000"/>
                                    </p:animScale>
                                    <p:animScale>
                                      <p:cBhvr>
                                        <p:cTn id="24" dur="166" decel="50000">
                                          <p:stCondLst>
                                            <p:cond delay="1338"/>
                                          </p:stCondLst>
                                        </p:cTn>
                                        <p:tgtEl>
                                          <p:spTgt spid="3">
                                            <p:txEl>
                                              <p:pRg st="0" end="0"/>
                                            </p:txEl>
                                          </p:spTgt>
                                        </p:tgtEl>
                                      </p:cBhvr>
                                      <p:to x="100000" y="100000"/>
                                    </p:animScale>
                                    <p:animScale>
                                      <p:cBhvr>
                                        <p:cTn id="25" dur="26">
                                          <p:stCondLst>
                                            <p:cond delay="1642"/>
                                          </p:stCondLst>
                                        </p:cTn>
                                        <p:tgtEl>
                                          <p:spTgt spid="3">
                                            <p:txEl>
                                              <p:pRg st="0" end="0"/>
                                            </p:txEl>
                                          </p:spTgt>
                                        </p:tgtEl>
                                      </p:cBhvr>
                                      <p:to x="100000" y="90000"/>
                                    </p:animScale>
                                    <p:animScale>
                                      <p:cBhvr>
                                        <p:cTn id="26" dur="166" decel="50000">
                                          <p:stCondLst>
                                            <p:cond delay="1668"/>
                                          </p:stCondLst>
                                        </p:cTn>
                                        <p:tgtEl>
                                          <p:spTgt spid="3">
                                            <p:txEl>
                                              <p:pRg st="0" end="0"/>
                                            </p:txEl>
                                          </p:spTgt>
                                        </p:tgtEl>
                                      </p:cBhvr>
                                      <p:to x="100000" y="100000"/>
                                    </p:animScale>
                                    <p:animScale>
                                      <p:cBhvr>
                                        <p:cTn id="27" dur="26">
                                          <p:stCondLst>
                                            <p:cond delay="1808"/>
                                          </p:stCondLst>
                                        </p:cTn>
                                        <p:tgtEl>
                                          <p:spTgt spid="3">
                                            <p:txEl>
                                              <p:pRg st="0" end="0"/>
                                            </p:txEl>
                                          </p:spTgt>
                                        </p:tgtEl>
                                      </p:cBhvr>
                                      <p:to x="100000" y="95000"/>
                                    </p:animScale>
                                    <p:animScale>
                                      <p:cBhvr>
                                        <p:cTn id="28" dur="166" decel="50000">
                                          <p:stCondLst>
                                            <p:cond delay="1834"/>
                                          </p:stCondLst>
                                        </p:cTn>
                                        <p:tgtEl>
                                          <p:spTgt spid="3">
                                            <p:txEl>
                                              <p:pRg st="0" end="0"/>
                                            </p:txEl>
                                          </p:spTgt>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41" presetClass="entr" presetSubtype="0" fill="hold" grpId="1" nodeType="clickEffect">
                                  <p:stCondLst>
                                    <p:cond delay="0"/>
                                  </p:stCondLst>
                                  <p:iterate type="lt">
                                    <p:tmPct val="10000"/>
                                  </p:iterate>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25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25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35" dur="25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25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250" tmFilter="0,0; .5, 1; 1, 1"/>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1" presetClass="entr" presetSubtype="0" fill="hold" grpId="0" nodeType="clickEffect">
                                  <p:stCondLst>
                                    <p:cond delay="0"/>
                                  </p:stCondLst>
                                  <p:iterate type="lt">
                                    <p:tmPct val="10000"/>
                                  </p:iterate>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4"/>
                                        </p:tgtEl>
                                        <p:attrNameLst>
                                          <p:attrName>ppt_y</p:attrName>
                                        </p:attrNameLst>
                                      </p:cBhvr>
                                      <p:tavLst>
                                        <p:tav tm="0">
                                          <p:val>
                                            <p:strVal val="#ppt_y"/>
                                          </p:val>
                                        </p:tav>
                                        <p:tav tm="100000">
                                          <p:val>
                                            <p:strVal val="#ppt_y"/>
                                          </p:val>
                                        </p:tav>
                                      </p:tavLst>
                                    </p:anim>
                                    <p:anim calcmode="lin" valueType="num">
                                      <p:cBhvr>
                                        <p:cTn id="4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000"/>
                                        <p:tgtEl>
                                          <p:spTgt spid="5"/>
                                        </p:tgtEl>
                                      </p:cBhvr>
                                    </p:animEffect>
                                    <p:anim calcmode="lin" valueType="num">
                                      <p:cBhvr>
                                        <p:cTn id="52" dur="1000" fill="hold"/>
                                        <p:tgtEl>
                                          <p:spTgt spid="5"/>
                                        </p:tgtEl>
                                        <p:attrNameLst>
                                          <p:attrName>ppt_x</p:attrName>
                                        </p:attrNameLst>
                                      </p:cBhvr>
                                      <p:tavLst>
                                        <p:tav tm="0">
                                          <p:val>
                                            <p:strVal val="#ppt_x"/>
                                          </p:val>
                                        </p:tav>
                                        <p:tav tm="100000">
                                          <p:val>
                                            <p:strVal val="#ppt_x"/>
                                          </p:val>
                                        </p:tav>
                                      </p:tavLst>
                                    </p:anim>
                                    <p:anim calcmode="lin" valueType="num">
                                      <p:cBhvr>
                                        <p:cTn id="5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8"/>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82978" fill="hold"/>
                                        <p:tgtEl>
                                          <p:spTgt spid="8"/>
                                        </p:tgtEl>
                                      </p:cBhvr>
                                    </p:cmd>
                                  </p:childTnLst>
                                </p:cTn>
                              </p:par>
                            </p:childTnLst>
                          </p:cTn>
                        </p:par>
                      </p:childTnLst>
                    </p:cTn>
                  </p:par>
                </p:childTnLst>
              </p:cTn>
              <p:nextCondLst>
                <p:cond evt="onClick" delay="0">
                  <p:tgtEl>
                    <p:spTgt spid="8"/>
                  </p:tgtEl>
                </p:cond>
              </p:nextCondLst>
            </p:seq>
            <p:audio>
              <p:cMediaNode vol="80000">
                <p:cTn id="59" fill="hold" display="0">
                  <p:stCondLst>
                    <p:cond delay="indefinite"/>
                  </p:stCondLst>
                  <p:endCondLst>
                    <p:cond evt="onStopAudio" delay="0">
                      <p:tgtEl>
                        <p:sldTgt/>
                      </p:tgtEl>
                    </p:cond>
                  </p:endCondLst>
                </p:cTn>
                <p:tgtEl>
                  <p:spTgt spid="8"/>
                </p:tgtEl>
              </p:cMediaNode>
            </p:audio>
          </p:childTnLst>
        </p:cTn>
      </p:par>
    </p:tnLst>
    <p:bldLst>
      <p:bldP spid="2" grpId="0"/>
      <p:bldP spid="3" grpId="0" build="p"/>
      <p:bldP spid="3" grpId="1" build="p"/>
      <p:bldP spid="4" grpId="0"/>
    </p:bldLst>
  </p:timing>
  <p:extLst>
    <p:ext uri="{E180D4A7-C9FB-4DFB-919C-405C955672EB}">
      <p14:showEvtLst xmlns:p14="http://schemas.microsoft.com/office/powerpoint/2010/main">
        <p14:playEvt time="1233" objId="8"/>
        <p14:stopEvt time="45468" objId="8"/>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smtClean="0">
                <a:latin typeface="Ink Free" panose="03080402000500000000" pitchFamily="66" charset="0"/>
              </a:rPr>
              <a:t>I proverbi</a:t>
            </a:r>
            <a:endParaRPr lang="it-IT" dirty="0">
              <a:latin typeface="Ink Free" panose="03080402000500000000" pitchFamily="66" charset="0"/>
            </a:endParaRPr>
          </a:p>
        </p:txBody>
      </p:sp>
      <p:sp>
        <p:nvSpPr>
          <p:cNvPr id="3" name="Segnaposto contenuto 2"/>
          <p:cNvSpPr>
            <a:spLocks noGrp="1"/>
          </p:cNvSpPr>
          <p:nvPr>
            <p:ph idx="1"/>
          </p:nvPr>
        </p:nvSpPr>
        <p:spPr/>
        <p:txBody>
          <a:bodyPr>
            <a:normAutofit/>
          </a:bodyPr>
          <a:lstStyle/>
          <a:p>
            <a:pPr marL="0" lvl="0" indent="0">
              <a:lnSpc>
                <a:spcPct val="150000"/>
              </a:lnSpc>
              <a:buNone/>
            </a:pPr>
            <a:r>
              <a:rPr lang="it-IT" sz="2000" dirty="0">
                <a:solidFill>
                  <a:srgbClr val="000000"/>
                </a:solidFill>
                <a:latin typeface="Ink Free" panose="03080402000500000000" pitchFamily="66" charset="0"/>
              </a:rPr>
              <a:t>I proverbi sono creati dalla saggezza popolare, sono presenti in tutto il mondo e sono nati dall’esperienza. Essi vogliono insegnare quali sono i comportamenti da seguire e quelli da non seguire, e parlano di tantissimi argomenti, come </a:t>
            </a:r>
            <a:r>
              <a:rPr lang="it-IT" sz="2000" dirty="0">
                <a:solidFill>
                  <a:srgbClr val="000000"/>
                </a:solidFill>
                <a:effectLst>
                  <a:outerShdw blurRad="38100" dist="38100" dir="2700000" algn="tl">
                    <a:srgbClr val="000000">
                      <a:alpha val="43137"/>
                    </a:srgbClr>
                  </a:outerShdw>
                </a:effectLst>
                <a:latin typeface="Ink Free" panose="03080402000500000000" pitchFamily="66" charset="0"/>
              </a:rPr>
              <a:t>l’amicizia</a:t>
            </a:r>
            <a:r>
              <a:rPr lang="it-IT" sz="2000" dirty="0">
                <a:solidFill>
                  <a:srgbClr val="000000"/>
                </a:solidFill>
                <a:latin typeface="Ink Free" panose="03080402000500000000" pitchFamily="66" charset="0"/>
              </a:rPr>
              <a:t>, il </a:t>
            </a:r>
            <a:r>
              <a:rPr lang="it-IT" sz="2000" dirty="0">
                <a:solidFill>
                  <a:srgbClr val="000000"/>
                </a:solidFill>
                <a:effectLst>
                  <a:outerShdw blurRad="38100" dist="38100" dir="2700000" algn="tl">
                    <a:srgbClr val="000000">
                      <a:alpha val="43137"/>
                    </a:srgbClr>
                  </a:outerShdw>
                </a:effectLst>
                <a:latin typeface="Ink Free" panose="03080402000500000000" pitchFamily="66" charset="0"/>
              </a:rPr>
              <a:t>rispetto</a:t>
            </a:r>
            <a:r>
              <a:rPr lang="it-IT" sz="2000" dirty="0">
                <a:solidFill>
                  <a:srgbClr val="000000"/>
                </a:solidFill>
                <a:latin typeface="Ink Free" panose="03080402000500000000" pitchFamily="66" charset="0"/>
              </a:rPr>
              <a:t>, il </a:t>
            </a:r>
            <a:r>
              <a:rPr lang="it-IT" sz="2000" dirty="0">
                <a:solidFill>
                  <a:srgbClr val="000000"/>
                </a:solidFill>
                <a:effectLst>
                  <a:outerShdw blurRad="38100" dist="38100" dir="2700000" algn="tl">
                    <a:srgbClr val="000000">
                      <a:alpha val="43137"/>
                    </a:srgbClr>
                  </a:outerShdw>
                </a:effectLst>
                <a:latin typeface="Ink Free" panose="03080402000500000000" pitchFamily="66" charset="0"/>
              </a:rPr>
              <a:t>lavoro</a:t>
            </a:r>
            <a:r>
              <a:rPr lang="it-IT" sz="2000" dirty="0">
                <a:solidFill>
                  <a:srgbClr val="000000"/>
                </a:solidFill>
                <a:latin typeface="Ink Free" panose="03080402000500000000" pitchFamily="66" charset="0"/>
              </a:rPr>
              <a:t>, </a:t>
            </a:r>
            <a:r>
              <a:rPr lang="it-IT" sz="2000" dirty="0">
                <a:solidFill>
                  <a:srgbClr val="000000"/>
                </a:solidFill>
                <a:effectLst>
                  <a:outerShdw blurRad="38100" dist="38100" dir="2700000" algn="tl">
                    <a:srgbClr val="000000">
                      <a:alpha val="43137"/>
                    </a:srgbClr>
                  </a:outerShdw>
                </a:effectLst>
                <a:latin typeface="Ink Free" panose="03080402000500000000" pitchFamily="66" charset="0"/>
              </a:rPr>
              <a:t>l’amore</a:t>
            </a:r>
            <a:r>
              <a:rPr lang="it-IT" sz="2000" dirty="0">
                <a:solidFill>
                  <a:srgbClr val="000000"/>
                </a:solidFill>
                <a:latin typeface="Ink Free" panose="03080402000500000000" pitchFamily="66" charset="0"/>
              </a:rPr>
              <a:t>, ecc. In pratica possiamo dire che i proverbi sono come le favole, con la differenza che </a:t>
            </a:r>
            <a:r>
              <a:rPr lang="it-IT" sz="2000" dirty="0" smtClean="0">
                <a:solidFill>
                  <a:srgbClr val="000000"/>
                </a:solidFill>
                <a:latin typeface="Ink Free" panose="03080402000500000000" pitchFamily="66" charset="0"/>
              </a:rPr>
              <a:t>questi </a:t>
            </a:r>
            <a:r>
              <a:rPr lang="it-IT" sz="2000" dirty="0">
                <a:solidFill>
                  <a:srgbClr val="000000"/>
                </a:solidFill>
                <a:latin typeface="Ink Free" panose="03080402000500000000" pitchFamily="66" charset="0"/>
              </a:rPr>
              <a:t>sono </a:t>
            </a:r>
            <a:r>
              <a:rPr lang="it-IT" sz="2000" dirty="0" smtClean="0">
                <a:solidFill>
                  <a:srgbClr val="000000"/>
                </a:solidFill>
                <a:latin typeface="Ink Free" panose="03080402000500000000" pitchFamily="66" charset="0"/>
              </a:rPr>
              <a:t>composti quasi </a:t>
            </a:r>
            <a:r>
              <a:rPr lang="it-IT" sz="2000" dirty="0">
                <a:solidFill>
                  <a:srgbClr val="000000"/>
                </a:solidFill>
                <a:latin typeface="Ink Free" panose="03080402000500000000" pitchFamily="66" charset="0"/>
              </a:rPr>
              <a:t>sempre di </a:t>
            </a:r>
            <a:r>
              <a:rPr lang="it-IT" sz="2000" b="1" dirty="0">
                <a:solidFill>
                  <a:srgbClr val="000000"/>
                </a:solidFill>
                <a:latin typeface="Ink Free" panose="03080402000500000000" pitchFamily="66" charset="0"/>
              </a:rPr>
              <a:t>una sola frase</a:t>
            </a:r>
            <a:r>
              <a:rPr lang="it-IT" sz="2000" dirty="0">
                <a:solidFill>
                  <a:srgbClr val="000000"/>
                </a:solidFill>
                <a:latin typeface="Ink Free" panose="03080402000500000000" pitchFamily="66" charset="0"/>
              </a:rPr>
              <a:t>, che contiene direttamente la </a:t>
            </a:r>
            <a:r>
              <a:rPr lang="it-IT" sz="2000" b="1" i="1" dirty="0">
                <a:solidFill>
                  <a:srgbClr val="000000"/>
                </a:solidFill>
                <a:latin typeface="Ink Free" panose="03080402000500000000" pitchFamily="66" charset="0"/>
              </a:rPr>
              <a:t>morale</a:t>
            </a:r>
            <a:r>
              <a:rPr lang="it-IT" sz="2000" dirty="0">
                <a:solidFill>
                  <a:srgbClr val="000000"/>
                </a:solidFill>
                <a:latin typeface="Ink Free" panose="03080402000500000000" pitchFamily="66" charset="0"/>
              </a:rPr>
              <a:t>.</a:t>
            </a:r>
          </a:p>
          <a:p>
            <a:pPr marL="0" indent="0">
              <a:buNone/>
            </a:pPr>
            <a:endParaRPr lang="it-IT" dirty="0">
              <a:latin typeface="Ink Free" panose="03080402000500000000" pitchFamily="66" charset="0"/>
            </a:endParaRPr>
          </a:p>
        </p:txBody>
      </p:sp>
    </p:spTree>
    <p:custDataLst>
      <p:tags r:id="rId1"/>
    </p:custDataLst>
    <p:extLst>
      <p:ext uri="{BB962C8B-B14F-4D97-AF65-F5344CB8AC3E}">
        <p14:creationId xmlns:p14="http://schemas.microsoft.com/office/powerpoint/2010/main" val="1139767382"/>
      </p:ext>
    </p:extLst>
  </p:cSld>
  <p:clrMapOvr>
    <a:masterClrMapping/>
  </p:clrMapOvr>
  <mc:AlternateContent xmlns:mc="http://schemas.openxmlformats.org/markup-compatibility/2006">
    <mc:Choice xmlns:p14="http://schemas.microsoft.com/office/powerpoint/2010/main" Requires="p14">
      <p:transition spd="slow" p14:dur="4000" advTm="23695">
        <p14:vortex dir="u"/>
      </p:transition>
    </mc:Choice>
    <mc:Fallback>
      <p:transition spd="slow" advTm="236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Scale>
                                      <p:cBhvr>
                                        <p:cTn id="12"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0" end="0"/>
                                            </p:txEl>
                                          </p:spTgt>
                                        </p:tgtEl>
                                        <p:attrNameLst>
                                          <p:attrName>ppt_x</p:attrName>
                                          <p:attrName>ppt_y</p:attrName>
                                        </p:attrNameLst>
                                      </p:cBhvr>
                                    </p:animMotion>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smtClean="0">
                <a:latin typeface="Ink Free" panose="03080402000500000000" pitchFamily="66" charset="0"/>
              </a:rPr>
              <a:t>«Proverbi» </a:t>
            </a:r>
            <a:endParaRPr lang="it-IT" dirty="0">
              <a:latin typeface="Ink Free" panose="03080402000500000000" pitchFamily="66" charset="0"/>
            </a:endParaRPr>
          </a:p>
        </p:txBody>
      </p:sp>
      <p:sp>
        <p:nvSpPr>
          <p:cNvPr id="3" name="Segnaposto contenuto 2"/>
          <p:cNvSpPr>
            <a:spLocks noGrp="1"/>
          </p:cNvSpPr>
          <p:nvPr>
            <p:ph idx="1"/>
          </p:nvPr>
        </p:nvSpPr>
        <p:spPr/>
        <p:txBody>
          <a:bodyPr>
            <a:normAutofit/>
          </a:bodyPr>
          <a:lstStyle/>
          <a:p>
            <a:pPr marL="0" indent="0">
              <a:lnSpc>
                <a:spcPct val="150000"/>
              </a:lnSpc>
              <a:buNone/>
            </a:pPr>
            <a:r>
              <a:rPr lang="it-IT" sz="2000" dirty="0">
                <a:latin typeface="Ink Free" panose="03080402000500000000" pitchFamily="66" charset="0"/>
              </a:rPr>
              <a:t>Il brano </a:t>
            </a:r>
            <a:r>
              <a:rPr lang="it-IT" sz="2000" dirty="0" smtClean="0">
                <a:latin typeface="Ink Free" panose="03080402000500000000" pitchFamily="66" charset="0"/>
              </a:rPr>
              <a:t>in sottofondo a questa slide, </a:t>
            </a:r>
            <a:r>
              <a:rPr lang="it-IT" sz="2000" dirty="0">
                <a:latin typeface="Ink Free" panose="03080402000500000000" pitchFamily="66" charset="0"/>
              </a:rPr>
              <a:t>è quello più complicato da cantare per il coro perché, intitolato semplicemente “Proverbi”, è formato da una specie di collage di vari proverbi messi uno dopo l’altro che hanno il compito di cambiare ogni volta il “clima” del brano. Alcuni di questi proverbi sono famosissimi. Forse li avrete già sentiti: ma non in questo modo, però. L’autore di questo brano è Riccardo </a:t>
            </a:r>
            <a:r>
              <a:rPr lang="it-IT" sz="2000" dirty="0" err="1">
                <a:latin typeface="Ink Free" panose="03080402000500000000" pitchFamily="66" charset="0"/>
              </a:rPr>
              <a:t>Giavina</a:t>
            </a:r>
            <a:r>
              <a:rPr lang="it-IT" sz="2000" dirty="0">
                <a:latin typeface="Ink Free" panose="03080402000500000000" pitchFamily="66" charset="0"/>
              </a:rPr>
              <a:t>, compositore di Trento, insegnante di conservatorio, con opere pubblicate ed eseguite in Italia e all’estero</a:t>
            </a:r>
          </a:p>
        </p:txBody>
      </p:sp>
      <p:pic>
        <p:nvPicPr>
          <p:cNvPr id="5" name="Giavina_-_Proverbi.mp3">
            <a:hlinkClick r:id="" action="ppaction://media"/>
          </p:cNvPr>
          <p:cNvPicPr>
            <a:picLocks noChangeAspect="1"/>
          </p:cNvPicPr>
          <p:nvPr>
            <a:audioFile r:link="rId2"/>
            <p:extLst>
              <p:ext uri="{DAA4B4D4-6D71-4841-9C94-3DE7FCFB9230}">
                <p14:media xmlns:p14="http://schemas.microsoft.com/office/powerpoint/2010/main" r:embed="rId3">
                  <p14:trim st="2800" end="155716.5833"/>
                </p14:media>
              </p:ext>
            </p:extLst>
          </p:nvPr>
        </p:nvPicPr>
        <p:blipFill>
          <a:blip r:embed="rId5"/>
          <a:stretch>
            <a:fillRect/>
          </a:stretch>
        </p:blipFill>
        <p:spPr>
          <a:xfrm>
            <a:off x="8100392" y="404664"/>
            <a:ext cx="609600" cy="609600"/>
          </a:xfrm>
          <a:prstGeom prst="rect">
            <a:avLst/>
          </a:prstGeom>
        </p:spPr>
      </p:pic>
    </p:spTree>
    <p:custDataLst>
      <p:tags r:id="rId1"/>
    </p:custDataLst>
    <p:extLst>
      <p:ext uri="{BB962C8B-B14F-4D97-AF65-F5344CB8AC3E}">
        <p14:creationId xmlns:p14="http://schemas.microsoft.com/office/powerpoint/2010/main" val="2536422561"/>
      </p:ext>
    </p:extLst>
  </p:cSld>
  <p:clrMapOvr>
    <a:masterClrMapping/>
  </p:clrMapOvr>
  <mc:AlternateContent xmlns:mc="http://schemas.openxmlformats.org/markup-compatibility/2006">
    <mc:Choice xmlns:p14="http://schemas.microsoft.com/office/powerpoint/2010/main" Requires="p14">
      <p:transition spd="slow" p14:dur="3000" advTm="36567">
        <p14:shred pattern="rectangle"/>
      </p:transition>
    </mc:Choice>
    <mc:Fallback>
      <p:transition spd="slow" advTm="3656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200"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extLst>
    <p:ext uri="{E180D4A7-C9FB-4DFB-919C-405C955672EB}">
      <p14:showEvtLst xmlns:p14="http://schemas.microsoft.com/office/powerpoint/2010/main">
        <p14:playEvt time="2238" objId="5"/>
        <p14:stopEvt time="35563" objId="5"/>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722313" y="692696"/>
            <a:ext cx="7772400" cy="10873208"/>
          </a:xfrm>
        </p:spPr>
        <p:txBody>
          <a:bodyPr>
            <a:normAutofit lnSpcReduction="10000"/>
          </a:bodyPr>
          <a:lstStyle/>
          <a:p>
            <a:pPr algn="ctr"/>
            <a:r>
              <a:rPr lang="it-IT" dirty="0">
                <a:solidFill>
                  <a:schemeClr val="tx1"/>
                </a:solidFill>
                <a:latin typeface="Ink Free" panose="03080402000500000000" pitchFamily="66" charset="0"/>
              </a:rPr>
              <a:t>Lavoro realizzato a distanza nell</a:t>
            </a:r>
            <a:r>
              <a:rPr lang="it-IT" dirty="0" smtClean="0">
                <a:solidFill>
                  <a:schemeClr val="tx1"/>
                </a:solidFill>
                <a:latin typeface="Ink Free" panose="03080402000500000000" pitchFamily="66" charset="0"/>
              </a:rPr>
              <a:t>’ a.s. </a:t>
            </a:r>
            <a:r>
              <a:rPr lang="it-IT" b="1" dirty="0" smtClean="0">
                <a:solidFill>
                  <a:schemeClr val="tx1"/>
                </a:solidFill>
                <a:latin typeface="Ink Free" panose="03080402000500000000" pitchFamily="66" charset="0"/>
              </a:rPr>
              <a:t>2019-2020</a:t>
            </a:r>
            <a:r>
              <a:rPr lang="it-IT" dirty="0" smtClean="0">
                <a:solidFill>
                  <a:schemeClr val="tx1"/>
                </a:solidFill>
                <a:latin typeface="Ink Free" panose="03080402000500000000" pitchFamily="66" charset="0"/>
              </a:rPr>
              <a:t> </a:t>
            </a:r>
            <a:r>
              <a:rPr lang="it-IT" dirty="0">
                <a:solidFill>
                  <a:schemeClr val="tx1"/>
                </a:solidFill>
                <a:latin typeface="Ink Free" panose="03080402000500000000" pitchFamily="66" charset="0"/>
              </a:rPr>
              <a:t>dagli </a:t>
            </a:r>
            <a:r>
              <a:rPr lang="it-IT" dirty="0" smtClean="0">
                <a:solidFill>
                  <a:schemeClr val="tx1"/>
                </a:solidFill>
                <a:latin typeface="Ink Free" panose="03080402000500000000" pitchFamily="66" charset="0"/>
              </a:rPr>
              <a:t>alunni;:</a:t>
            </a:r>
          </a:p>
          <a:p>
            <a:pPr algn="ctr"/>
            <a:r>
              <a:rPr lang="it-IT" dirty="0" smtClean="0">
                <a:solidFill>
                  <a:schemeClr val="tx1"/>
                </a:solidFill>
                <a:latin typeface="Ink Free" panose="03080402000500000000" pitchFamily="66" charset="0"/>
              </a:rPr>
              <a:t> </a:t>
            </a:r>
            <a:endParaRPr lang="it-IT" dirty="0" smtClean="0">
              <a:solidFill>
                <a:schemeClr val="tx1"/>
              </a:solidFill>
              <a:latin typeface="Ink Free" panose="03080402000500000000" pitchFamily="66" charset="0"/>
            </a:endParaRPr>
          </a:p>
          <a:p>
            <a:pPr algn="ctr"/>
            <a:r>
              <a:rPr lang="it-IT" dirty="0" err="1" smtClean="0">
                <a:solidFill>
                  <a:schemeClr val="tx1"/>
                </a:solidFill>
                <a:latin typeface="Ink Free" panose="03080402000500000000" pitchFamily="66" charset="0"/>
              </a:rPr>
              <a:t>Caforio</a:t>
            </a:r>
            <a:r>
              <a:rPr lang="it-IT" dirty="0" smtClean="0">
                <a:solidFill>
                  <a:schemeClr val="tx1"/>
                </a:solidFill>
                <a:latin typeface="Ink Free" panose="03080402000500000000" pitchFamily="66" charset="0"/>
              </a:rPr>
              <a:t> </a:t>
            </a:r>
            <a:r>
              <a:rPr lang="it-IT" dirty="0" smtClean="0">
                <a:solidFill>
                  <a:schemeClr val="tx1"/>
                </a:solidFill>
                <a:latin typeface="Ink Free" panose="03080402000500000000" pitchFamily="66" charset="0"/>
              </a:rPr>
              <a:t>Iris</a:t>
            </a:r>
          </a:p>
          <a:p>
            <a:pPr algn="ctr"/>
            <a:r>
              <a:rPr lang="it-IT" dirty="0" smtClean="0">
                <a:solidFill>
                  <a:schemeClr val="tx1"/>
                </a:solidFill>
                <a:latin typeface="Ink Free" panose="03080402000500000000" pitchFamily="66" charset="0"/>
              </a:rPr>
              <a:t>Coppola Paola</a:t>
            </a:r>
          </a:p>
          <a:p>
            <a:pPr algn="ctr"/>
            <a:r>
              <a:rPr lang="it-IT" dirty="0" smtClean="0">
                <a:solidFill>
                  <a:schemeClr val="tx1"/>
                </a:solidFill>
                <a:latin typeface="Ink Free" panose="03080402000500000000" pitchFamily="66" charset="0"/>
              </a:rPr>
              <a:t>Coppola Sophie</a:t>
            </a:r>
          </a:p>
          <a:p>
            <a:pPr algn="ctr"/>
            <a:r>
              <a:rPr lang="it-IT" dirty="0" smtClean="0">
                <a:solidFill>
                  <a:schemeClr val="tx1"/>
                </a:solidFill>
                <a:latin typeface="Ink Free" panose="03080402000500000000" pitchFamily="66" charset="0"/>
              </a:rPr>
              <a:t>D’</a:t>
            </a:r>
            <a:r>
              <a:rPr lang="it-IT" dirty="0" err="1" smtClean="0">
                <a:solidFill>
                  <a:schemeClr val="tx1"/>
                </a:solidFill>
                <a:latin typeface="Ink Free" panose="03080402000500000000" pitchFamily="66" charset="0"/>
              </a:rPr>
              <a:t>Aloia</a:t>
            </a:r>
            <a:r>
              <a:rPr lang="it-IT" dirty="0" smtClean="0">
                <a:solidFill>
                  <a:schemeClr val="tx1"/>
                </a:solidFill>
                <a:latin typeface="Ink Free" panose="03080402000500000000" pitchFamily="66" charset="0"/>
              </a:rPr>
              <a:t> Angelica</a:t>
            </a:r>
          </a:p>
          <a:p>
            <a:pPr algn="ctr"/>
            <a:r>
              <a:rPr lang="it-IT" dirty="0" smtClean="0">
                <a:solidFill>
                  <a:schemeClr val="tx1"/>
                </a:solidFill>
                <a:latin typeface="Ink Free" panose="03080402000500000000" pitchFamily="66" charset="0"/>
              </a:rPr>
              <a:t>Gisonna Freddy</a:t>
            </a:r>
          </a:p>
          <a:p>
            <a:pPr algn="ctr"/>
            <a:r>
              <a:rPr lang="it-IT" dirty="0" smtClean="0">
                <a:solidFill>
                  <a:schemeClr val="tx1"/>
                </a:solidFill>
                <a:latin typeface="Ink Free" panose="03080402000500000000" pitchFamily="66" charset="0"/>
              </a:rPr>
              <a:t>Lo-frano Eleonora</a:t>
            </a:r>
          </a:p>
          <a:p>
            <a:pPr algn="ctr"/>
            <a:r>
              <a:rPr lang="it-IT" dirty="0" smtClean="0">
                <a:solidFill>
                  <a:schemeClr val="tx1"/>
                </a:solidFill>
                <a:latin typeface="Ink Free" panose="03080402000500000000" pitchFamily="66" charset="0"/>
              </a:rPr>
              <a:t>Melchiorre Maria</a:t>
            </a:r>
          </a:p>
          <a:p>
            <a:pPr algn="ctr"/>
            <a:r>
              <a:rPr lang="it-IT" dirty="0" smtClean="0">
                <a:solidFill>
                  <a:schemeClr val="tx1"/>
                </a:solidFill>
                <a:latin typeface="Ink Free" panose="03080402000500000000" pitchFamily="66" charset="0"/>
              </a:rPr>
              <a:t>Marchione Davide</a:t>
            </a:r>
          </a:p>
          <a:p>
            <a:pPr algn="ctr"/>
            <a:r>
              <a:rPr lang="it-IT" dirty="0" smtClean="0">
                <a:solidFill>
                  <a:schemeClr val="tx1"/>
                </a:solidFill>
                <a:latin typeface="Ink Free" panose="03080402000500000000" pitchFamily="66" charset="0"/>
              </a:rPr>
              <a:t>Scialpi </a:t>
            </a:r>
            <a:r>
              <a:rPr lang="it-IT" dirty="0">
                <a:solidFill>
                  <a:schemeClr val="tx1"/>
                </a:solidFill>
                <a:latin typeface="Ink Free" panose="03080402000500000000" pitchFamily="66" charset="0"/>
              </a:rPr>
              <a:t>Andrea </a:t>
            </a:r>
            <a:endParaRPr lang="it-IT" dirty="0" smtClean="0">
              <a:solidFill>
                <a:schemeClr val="tx1"/>
              </a:solidFill>
              <a:latin typeface="Ink Free" panose="03080402000500000000" pitchFamily="66" charset="0"/>
            </a:endParaRPr>
          </a:p>
          <a:p>
            <a:pPr algn="ctr"/>
            <a:endParaRPr lang="it-IT" dirty="0" smtClean="0">
              <a:solidFill>
                <a:schemeClr val="tx1"/>
              </a:solidFill>
              <a:latin typeface="Ink Free" panose="03080402000500000000" pitchFamily="66" charset="0"/>
            </a:endParaRPr>
          </a:p>
          <a:p>
            <a:pPr algn="ctr"/>
            <a:endParaRPr lang="it-IT" dirty="0">
              <a:latin typeface="Ink Free" panose="03080402000500000000" pitchFamily="66" charset="0"/>
            </a:endParaRPr>
          </a:p>
          <a:p>
            <a:pPr algn="ctr"/>
            <a:r>
              <a:rPr lang="it-IT" dirty="0" smtClean="0">
                <a:solidFill>
                  <a:schemeClr val="tx1"/>
                </a:solidFill>
                <a:latin typeface="Ink Free" panose="03080402000500000000" pitchFamily="66" charset="0"/>
              </a:rPr>
              <a:t>della </a:t>
            </a:r>
            <a:r>
              <a:rPr lang="it-IT" dirty="0">
                <a:solidFill>
                  <a:schemeClr val="tx1"/>
                </a:solidFill>
                <a:latin typeface="Ink Free" panose="03080402000500000000" pitchFamily="66" charset="0"/>
              </a:rPr>
              <a:t>classe</a:t>
            </a:r>
            <a:r>
              <a:rPr lang="it-IT" b="1" dirty="0">
                <a:solidFill>
                  <a:schemeClr val="tx1"/>
                </a:solidFill>
                <a:latin typeface="Ink Free" panose="03080402000500000000" pitchFamily="66" charset="0"/>
              </a:rPr>
              <a:t> IA</a:t>
            </a:r>
            <a:r>
              <a:rPr lang="it-IT" dirty="0">
                <a:solidFill>
                  <a:schemeClr val="tx1"/>
                </a:solidFill>
                <a:latin typeface="Ink Free" panose="03080402000500000000" pitchFamily="66" charset="0"/>
              </a:rPr>
              <a:t> dell’</a:t>
            </a:r>
            <a:r>
              <a:rPr lang="it-IT" b="1" dirty="0">
                <a:solidFill>
                  <a:schemeClr val="tx1"/>
                </a:solidFill>
                <a:latin typeface="Ink Free" panose="03080402000500000000" pitchFamily="66" charset="0"/>
              </a:rPr>
              <a:t>Istituto </a:t>
            </a:r>
            <a:r>
              <a:rPr lang="it-IT" b="1" dirty="0" smtClean="0">
                <a:solidFill>
                  <a:schemeClr val="tx1"/>
                </a:solidFill>
                <a:latin typeface="Ink Free" panose="03080402000500000000" pitchFamily="66" charset="0"/>
              </a:rPr>
              <a:t>Comprensivo </a:t>
            </a:r>
            <a:r>
              <a:rPr lang="it-IT" b="1" dirty="0">
                <a:solidFill>
                  <a:schemeClr val="tx1"/>
                </a:solidFill>
                <a:latin typeface="Ink Free" panose="03080402000500000000" pitchFamily="66" charset="0"/>
              </a:rPr>
              <a:t>“Gianni RODARI” </a:t>
            </a:r>
            <a:r>
              <a:rPr lang="it-IT" dirty="0">
                <a:solidFill>
                  <a:schemeClr val="tx1"/>
                </a:solidFill>
                <a:latin typeface="Ink Free" panose="03080402000500000000" pitchFamily="66" charset="0"/>
              </a:rPr>
              <a:t>di </a:t>
            </a:r>
            <a:r>
              <a:rPr lang="it-IT" b="1" dirty="0">
                <a:solidFill>
                  <a:schemeClr val="tx1"/>
                </a:solidFill>
                <a:latin typeface="Ink Free" panose="03080402000500000000" pitchFamily="66" charset="0"/>
              </a:rPr>
              <a:t>Palagiano (</a:t>
            </a:r>
            <a:r>
              <a:rPr lang="it-IT" b="1" dirty="0" err="1">
                <a:solidFill>
                  <a:schemeClr val="tx1"/>
                </a:solidFill>
                <a:latin typeface="Ink Free" panose="03080402000500000000" pitchFamily="66" charset="0"/>
              </a:rPr>
              <a:t>Ta</a:t>
            </a:r>
            <a:r>
              <a:rPr lang="it-IT" b="1" dirty="0">
                <a:solidFill>
                  <a:schemeClr val="tx1"/>
                </a:solidFill>
                <a:latin typeface="Ink Free" panose="03080402000500000000" pitchFamily="66" charset="0"/>
              </a:rPr>
              <a:t>)</a:t>
            </a:r>
            <a:r>
              <a:rPr lang="it-IT" dirty="0">
                <a:solidFill>
                  <a:schemeClr val="tx1"/>
                </a:solidFill>
                <a:latin typeface="Ink Free" panose="03080402000500000000" pitchFamily="66" charset="0"/>
              </a:rPr>
              <a:t>.</a:t>
            </a:r>
          </a:p>
          <a:p>
            <a:r>
              <a:rPr lang="it-IT" dirty="0">
                <a:solidFill>
                  <a:schemeClr val="tx1"/>
                </a:solidFill>
                <a:latin typeface="Ink Free" panose="03080402000500000000" pitchFamily="66" charset="0"/>
              </a:rPr>
              <a:t> </a:t>
            </a:r>
          </a:p>
          <a:p>
            <a:r>
              <a:rPr lang="it-IT" dirty="0">
                <a:solidFill>
                  <a:schemeClr val="tx1"/>
                </a:solidFill>
                <a:latin typeface="Ink Free" panose="03080402000500000000" pitchFamily="66" charset="0"/>
              </a:rPr>
              <a:t>Assemblaggio del materiale: Coppola Sophie</a:t>
            </a:r>
          </a:p>
          <a:p>
            <a:r>
              <a:rPr lang="it-IT" dirty="0">
                <a:solidFill>
                  <a:schemeClr val="tx1"/>
                </a:solidFill>
                <a:latin typeface="Ink Free" panose="03080402000500000000" pitchFamily="66" charset="0"/>
              </a:rPr>
              <a:t>Coordinamento e supervisione: prof. Palmo LIUZZI</a:t>
            </a:r>
          </a:p>
          <a:p>
            <a:r>
              <a:rPr lang="it-IT" dirty="0">
                <a:solidFill>
                  <a:schemeClr val="tx1"/>
                </a:solidFill>
                <a:latin typeface="Ink Free" panose="03080402000500000000" pitchFamily="66" charset="0"/>
              </a:rPr>
              <a:t> </a:t>
            </a:r>
          </a:p>
          <a:p>
            <a:r>
              <a:rPr lang="it-IT" dirty="0">
                <a:solidFill>
                  <a:schemeClr val="tx1"/>
                </a:solidFill>
                <a:latin typeface="Ink Free" panose="03080402000500000000" pitchFamily="66" charset="0"/>
              </a:rPr>
              <a:t>Musiche: </a:t>
            </a:r>
          </a:p>
          <a:p>
            <a:r>
              <a:rPr lang="it-IT" dirty="0">
                <a:solidFill>
                  <a:schemeClr val="tx1"/>
                </a:solidFill>
                <a:latin typeface="Ink Free" panose="03080402000500000000" pitchFamily="66" charset="0"/>
              </a:rPr>
              <a:t>Maurizio Longo: “La rana e il bue”, </a:t>
            </a:r>
            <a:r>
              <a:rPr lang="it-IT" dirty="0" err="1">
                <a:solidFill>
                  <a:schemeClr val="tx1"/>
                </a:solidFill>
                <a:latin typeface="Ink Free" panose="03080402000500000000" pitchFamily="66" charset="0"/>
              </a:rPr>
              <a:t>Feniarco</a:t>
            </a:r>
            <a:r>
              <a:rPr lang="it-IT" dirty="0">
                <a:solidFill>
                  <a:schemeClr val="tx1"/>
                </a:solidFill>
                <a:latin typeface="Ink Free" panose="03080402000500000000" pitchFamily="66" charset="0"/>
              </a:rPr>
              <a:t> Edizioni Musicali, 2002</a:t>
            </a:r>
          </a:p>
          <a:p>
            <a:r>
              <a:rPr lang="it-IT" dirty="0" smtClean="0">
                <a:solidFill>
                  <a:schemeClr val="tx1"/>
                </a:solidFill>
                <a:latin typeface="Ink Free" panose="03080402000500000000" pitchFamily="66" charset="0"/>
              </a:rPr>
              <a:t>Enrica </a:t>
            </a:r>
            <a:r>
              <a:rPr lang="it-IT" dirty="0" err="1">
                <a:solidFill>
                  <a:schemeClr val="tx1"/>
                </a:solidFill>
                <a:latin typeface="Ink Free" panose="03080402000500000000" pitchFamily="66" charset="0"/>
              </a:rPr>
              <a:t>Balasso</a:t>
            </a:r>
            <a:r>
              <a:rPr lang="it-IT" dirty="0">
                <a:solidFill>
                  <a:schemeClr val="tx1"/>
                </a:solidFill>
                <a:latin typeface="Ink Free" panose="03080402000500000000" pitchFamily="66" charset="0"/>
              </a:rPr>
              <a:t>: “Il fantasma del castello”, </a:t>
            </a:r>
            <a:r>
              <a:rPr lang="it-IT" dirty="0" err="1">
                <a:solidFill>
                  <a:schemeClr val="tx1"/>
                </a:solidFill>
                <a:latin typeface="Ink Free" panose="03080402000500000000" pitchFamily="66" charset="0"/>
              </a:rPr>
              <a:t>Feniarco</a:t>
            </a:r>
            <a:r>
              <a:rPr lang="it-IT" dirty="0">
                <a:solidFill>
                  <a:schemeClr val="tx1"/>
                </a:solidFill>
                <a:latin typeface="Ink Free" panose="03080402000500000000" pitchFamily="66" charset="0"/>
              </a:rPr>
              <a:t> Edizioni Musicali, 2008 </a:t>
            </a:r>
          </a:p>
          <a:p>
            <a:r>
              <a:rPr lang="it-IT" dirty="0">
                <a:solidFill>
                  <a:schemeClr val="tx1"/>
                </a:solidFill>
                <a:latin typeface="Ink Free" panose="03080402000500000000" pitchFamily="66" charset="0"/>
              </a:rPr>
              <a:t>Mauro </a:t>
            </a:r>
            <a:r>
              <a:rPr lang="it-IT" dirty="0" err="1">
                <a:solidFill>
                  <a:schemeClr val="tx1"/>
                </a:solidFill>
                <a:latin typeface="Ink Free" panose="03080402000500000000" pitchFamily="66" charset="0"/>
              </a:rPr>
              <a:t>Zuccante</a:t>
            </a:r>
            <a:r>
              <a:rPr lang="it-IT" dirty="0">
                <a:solidFill>
                  <a:schemeClr val="tx1"/>
                </a:solidFill>
                <a:latin typeface="Ink Free" panose="03080402000500000000" pitchFamily="66" charset="0"/>
              </a:rPr>
              <a:t>: “La cicala e la formica”, </a:t>
            </a:r>
            <a:r>
              <a:rPr lang="it-IT" dirty="0" err="1">
                <a:solidFill>
                  <a:schemeClr val="tx1"/>
                </a:solidFill>
                <a:latin typeface="Ink Free" panose="03080402000500000000" pitchFamily="66" charset="0"/>
              </a:rPr>
              <a:t>Feniarco</a:t>
            </a:r>
            <a:r>
              <a:rPr lang="it-IT" dirty="0">
                <a:solidFill>
                  <a:schemeClr val="tx1"/>
                </a:solidFill>
                <a:latin typeface="Ink Free" panose="03080402000500000000" pitchFamily="66" charset="0"/>
              </a:rPr>
              <a:t> Edizioni Musicali, 2012</a:t>
            </a:r>
          </a:p>
          <a:p>
            <a:r>
              <a:rPr lang="it-IT" dirty="0">
                <a:solidFill>
                  <a:schemeClr val="tx1"/>
                </a:solidFill>
                <a:latin typeface="Ink Free" panose="03080402000500000000" pitchFamily="66" charset="0"/>
              </a:rPr>
              <a:t>Riccardo </a:t>
            </a:r>
            <a:r>
              <a:rPr lang="it-IT" dirty="0" err="1">
                <a:solidFill>
                  <a:schemeClr val="tx1"/>
                </a:solidFill>
                <a:latin typeface="Ink Free" panose="03080402000500000000" pitchFamily="66" charset="0"/>
              </a:rPr>
              <a:t>Giavina</a:t>
            </a:r>
            <a:r>
              <a:rPr lang="it-IT" dirty="0">
                <a:solidFill>
                  <a:schemeClr val="tx1"/>
                </a:solidFill>
                <a:latin typeface="Ink Free" panose="03080402000500000000" pitchFamily="66" charset="0"/>
              </a:rPr>
              <a:t>: “Proverbi”, </a:t>
            </a:r>
            <a:r>
              <a:rPr lang="it-IT" dirty="0" err="1">
                <a:solidFill>
                  <a:schemeClr val="tx1"/>
                </a:solidFill>
                <a:latin typeface="Ink Free" panose="03080402000500000000" pitchFamily="66" charset="0"/>
              </a:rPr>
              <a:t>Feniarco</a:t>
            </a:r>
            <a:r>
              <a:rPr lang="it-IT" dirty="0">
                <a:solidFill>
                  <a:schemeClr val="tx1"/>
                </a:solidFill>
                <a:latin typeface="Ink Free" panose="03080402000500000000" pitchFamily="66" charset="0"/>
              </a:rPr>
              <a:t> Edizioni Musicali, 2012</a:t>
            </a:r>
          </a:p>
          <a:p>
            <a:r>
              <a:rPr lang="it-IT" dirty="0">
                <a:solidFill>
                  <a:schemeClr val="tx1"/>
                </a:solidFill>
                <a:latin typeface="Ink Free" panose="03080402000500000000" pitchFamily="66" charset="0"/>
              </a:rPr>
              <a:t> </a:t>
            </a:r>
          </a:p>
          <a:p>
            <a:r>
              <a:rPr lang="it-IT" dirty="0">
                <a:solidFill>
                  <a:schemeClr val="tx1"/>
                </a:solidFill>
                <a:latin typeface="Ink Free" panose="03080402000500000000" pitchFamily="66" charset="0"/>
              </a:rPr>
              <a:t>Immagini: da internet.</a:t>
            </a:r>
          </a:p>
          <a:p>
            <a:endParaRPr lang="it-IT" dirty="0"/>
          </a:p>
        </p:txBody>
      </p:sp>
    </p:spTree>
    <p:custDataLst>
      <p:tags r:id="rId1"/>
    </p:custDataLst>
    <p:extLst>
      <p:ext uri="{BB962C8B-B14F-4D97-AF65-F5344CB8AC3E}">
        <p14:creationId xmlns:p14="http://schemas.microsoft.com/office/powerpoint/2010/main" val="3424911572"/>
      </p:ext>
    </p:extLst>
  </p:cSld>
  <p:clrMapOvr>
    <a:masterClrMapping/>
  </p:clrMapOvr>
  <mc:AlternateContent xmlns:mc="http://schemas.openxmlformats.org/markup-compatibility/2006">
    <mc:Choice xmlns:p14="http://schemas.microsoft.com/office/powerpoint/2010/main" Requires="p14">
      <p:transition spd="slow" p14:dur="1400" advTm="35885">
        <p14:doors dir="vert"/>
      </p:transition>
    </mc:Choice>
    <mc:Fallback>
      <p:transition spd="slow" advTm="3588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6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16500" fill="hold"/>
                                        <p:tgtEl>
                                          <p:spTgt spid="3">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6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2" dur="16500" fill="hold"/>
                                        <p:tgtEl>
                                          <p:spTgt spid="3">
                                            <p:txEl>
                                              <p:pRg st="1" end="1"/>
                                            </p:txEl>
                                          </p:spTgt>
                                        </p:tgtEl>
                                        <p:attrNameLst>
                                          <p:attrName>ppt_y</p:attrName>
                                        </p:attrNameLst>
                                      </p:cBhvr>
                                      <p:tavLst>
                                        <p:tav tm="0">
                                          <p:val>
                                            <p:strVal val="#ppt_y+1"/>
                                          </p:val>
                                        </p:tav>
                                        <p:tav tm="100000">
                                          <p:val>
                                            <p:strVal val="#ppt_y-1"/>
                                          </p:val>
                                        </p:tav>
                                      </p:tavLst>
                                    </p:anim>
                                  </p:childTnLst>
                                </p:cTn>
                              </p:par>
                              <p:par>
                                <p:cTn id="13" presetID="28"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6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6500" fill="hold"/>
                                        <p:tgtEl>
                                          <p:spTgt spid="3">
                                            <p:txEl>
                                              <p:pRg st="2" end="2"/>
                                            </p:txEl>
                                          </p:spTgt>
                                        </p:tgtEl>
                                        <p:attrNameLst>
                                          <p:attrName>ppt_y</p:attrName>
                                        </p:attrNameLst>
                                      </p:cBhvr>
                                      <p:tavLst>
                                        <p:tav tm="0">
                                          <p:val>
                                            <p:strVal val="#ppt_y+1"/>
                                          </p:val>
                                        </p:tav>
                                        <p:tav tm="100000">
                                          <p:val>
                                            <p:strVal val="#ppt_y-1"/>
                                          </p:val>
                                        </p:tav>
                                      </p:tavLst>
                                    </p:anim>
                                  </p:childTnLst>
                                </p:cTn>
                              </p:par>
                              <p:par>
                                <p:cTn id="17" presetID="28"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6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6500" fill="hold"/>
                                        <p:tgtEl>
                                          <p:spTgt spid="3">
                                            <p:txEl>
                                              <p:pRg st="3" end="3"/>
                                            </p:txEl>
                                          </p:spTgt>
                                        </p:tgtEl>
                                        <p:attrNameLst>
                                          <p:attrName>ppt_y</p:attrName>
                                        </p:attrNameLst>
                                      </p:cBhvr>
                                      <p:tavLst>
                                        <p:tav tm="0">
                                          <p:val>
                                            <p:strVal val="#ppt_y+1"/>
                                          </p:val>
                                        </p:tav>
                                        <p:tav tm="100000">
                                          <p:val>
                                            <p:strVal val="#ppt_y-1"/>
                                          </p:val>
                                        </p:tav>
                                      </p:tavLst>
                                    </p:anim>
                                  </p:childTnLst>
                                </p:cTn>
                              </p:par>
                              <p:par>
                                <p:cTn id="21" presetID="28"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6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6500" fill="hold"/>
                                        <p:tgtEl>
                                          <p:spTgt spid="3">
                                            <p:txEl>
                                              <p:pRg st="4" end="4"/>
                                            </p:txEl>
                                          </p:spTgt>
                                        </p:tgtEl>
                                        <p:attrNameLst>
                                          <p:attrName>ppt_y</p:attrName>
                                        </p:attrNameLst>
                                      </p:cBhvr>
                                      <p:tavLst>
                                        <p:tav tm="0">
                                          <p:val>
                                            <p:strVal val="#ppt_y+1"/>
                                          </p:val>
                                        </p:tav>
                                        <p:tav tm="100000">
                                          <p:val>
                                            <p:strVal val="#ppt_y-1"/>
                                          </p:val>
                                        </p:tav>
                                      </p:tavLst>
                                    </p:anim>
                                  </p:childTnLst>
                                </p:cTn>
                              </p:par>
                              <p:par>
                                <p:cTn id="25" presetID="28"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16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6500" fill="hold"/>
                                        <p:tgtEl>
                                          <p:spTgt spid="3">
                                            <p:txEl>
                                              <p:pRg st="5" end="5"/>
                                            </p:txEl>
                                          </p:spTgt>
                                        </p:tgtEl>
                                        <p:attrNameLst>
                                          <p:attrName>ppt_y</p:attrName>
                                        </p:attrNameLst>
                                      </p:cBhvr>
                                      <p:tavLst>
                                        <p:tav tm="0">
                                          <p:val>
                                            <p:strVal val="#ppt_y+1"/>
                                          </p:val>
                                        </p:tav>
                                        <p:tav tm="100000">
                                          <p:val>
                                            <p:strVal val="#ppt_y-1"/>
                                          </p:val>
                                        </p:tav>
                                      </p:tavLst>
                                    </p:anim>
                                  </p:childTnLst>
                                </p:cTn>
                              </p:par>
                              <p:par>
                                <p:cTn id="29" presetID="28"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p:cTn id="31" dur="16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2" dur="16500" fill="hold"/>
                                        <p:tgtEl>
                                          <p:spTgt spid="3">
                                            <p:txEl>
                                              <p:pRg st="6" end="6"/>
                                            </p:txEl>
                                          </p:spTgt>
                                        </p:tgtEl>
                                        <p:attrNameLst>
                                          <p:attrName>ppt_y</p:attrName>
                                        </p:attrNameLst>
                                      </p:cBhvr>
                                      <p:tavLst>
                                        <p:tav tm="0">
                                          <p:val>
                                            <p:strVal val="#ppt_y+1"/>
                                          </p:val>
                                        </p:tav>
                                        <p:tav tm="100000">
                                          <p:val>
                                            <p:strVal val="#ppt_y-1"/>
                                          </p:val>
                                        </p:tav>
                                      </p:tavLst>
                                    </p:anim>
                                  </p:childTnLst>
                                </p:cTn>
                              </p:par>
                              <p:par>
                                <p:cTn id="33" presetID="28" presetClass="entr" presetSubtype="0" fill="hold" grpId="0"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16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6500" fill="hold"/>
                                        <p:tgtEl>
                                          <p:spTgt spid="3">
                                            <p:txEl>
                                              <p:pRg st="7" end="7"/>
                                            </p:txEl>
                                          </p:spTgt>
                                        </p:tgtEl>
                                        <p:attrNameLst>
                                          <p:attrName>ppt_y</p:attrName>
                                        </p:attrNameLst>
                                      </p:cBhvr>
                                      <p:tavLst>
                                        <p:tav tm="0">
                                          <p:val>
                                            <p:strVal val="#ppt_y+1"/>
                                          </p:val>
                                        </p:tav>
                                        <p:tav tm="100000">
                                          <p:val>
                                            <p:strVal val="#ppt_y-1"/>
                                          </p:val>
                                        </p:tav>
                                      </p:tavLst>
                                    </p:anim>
                                  </p:childTnLst>
                                </p:cTn>
                              </p:par>
                              <p:par>
                                <p:cTn id="37" presetID="28"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p:cTn id="39" dur="16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6500" fill="hold"/>
                                        <p:tgtEl>
                                          <p:spTgt spid="3">
                                            <p:txEl>
                                              <p:pRg st="8" end="8"/>
                                            </p:txEl>
                                          </p:spTgt>
                                        </p:tgtEl>
                                        <p:attrNameLst>
                                          <p:attrName>ppt_y</p:attrName>
                                        </p:attrNameLst>
                                      </p:cBhvr>
                                      <p:tavLst>
                                        <p:tav tm="0">
                                          <p:val>
                                            <p:strVal val="#ppt_y+1"/>
                                          </p:val>
                                        </p:tav>
                                        <p:tav tm="100000">
                                          <p:val>
                                            <p:strVal val="#ppt_y-1"/>
                                          </p:val>
                                        </p:tav>
                                      </p:tavLst>
                                    </p:anim>
                                  </p:childTnLst>
                                </p:cTn>
                              </p:par>
                              <p:par>
                                <p:cTn id="41" presetID="28" presetClass="entr" presetSubtype="0" fill="hold" grpId="0"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p:cTn id="43" dur="16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6500" fill="hold"/>
                                        <p:tgtEl>
                                          <p:spTgt spid="3">
                                            <p:txEl>
                                              <p:pRg st="9" end="9"/>
                                            </p:txEl>
                                          </p:spTgt>
                                        </p:tgtEl>
                                        <p:attrNameLst>
                                          <p:attrName>ppt_y</p:attrName>
                                        </p:attrNameLst>
                                      </p:cBhvr>
                                      <p:tavLst>
                                        <p:tav tm="0">
                                          <p:val>
                                            <p:strVal val="#ppt_y+1"/>
                                          </p:val>
                                        </p:tav>
                                        <p:tav tm="100000">
                                          <p:val>
                                            <p:strVal val="#ppt_y-1"/>
                                          </p:val>
                                        </p:tav>
                                      </p:tavLst>
                                    </p:anim>
                                  </p:childTnLst>
                                </p:cTn>
                              </p:par>
                              <p:par>
                                <p:cTn id="45" presetID="28"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p:cTn id="47" dur="16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6500" fill="hold"/>
                                        <p:tgtEl>
                                          <p:spTgt spid="3">
                                            <p:txEl>
                                              <p:pRg st="10" end="10"/>
                                            </p:txEl>
                                          </p:spTgt>
                                        </p:tgtEl>
                                        <p:attrNameLst>
                                          <p:attrName>ppt_y</p:attrName>
                                        </p:attrNameLst>
                                      </p:cBhvr>
                                      <p:tavLst>
                                        <p:tav tm="0">
                                          <p:val>
                                            <p:strVal val="#ppt_y+1"/>
                                          </p:val>
                                        </p:tav>
                                        <p:tav tm="100000">
                                          <p:val>
                                            <p:strVal val="#ppt_y-1"/>
                                          </p:val>
                                        </p:tav>
                                      </p:tavLst>
                                    </p:anim>
                                  </p:childTnLst>
                                </p:cTn>
                              </p:par>
                              <p:par>
                                <p:cTn id="49" presetID="28" presetClass="entr" presetSubtype="0" fill="hold" grpId="0"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 calcmode="lin" valueType="num">
                                      <p:cBhvr>
                                        <p:cTn id="51" dur="165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52" dur="16500" fill="hold"/>
                                        <p:tgtEl>
                                          <p:spTgt spid="3">
                                            <p:txEl>
                                              <p:pRg st="13" end="13"/>
                                            </p:txEl>
                                          </p:spTgt>
                                        </p:tgtEl>
                                        <p:attrNameLst>
                                          <p:attrName>ppt_y</p:attrName>
                                        </p:attrNameLst>
                                      </p:cBhvr>
                                      <p:tavLst>
                                        <p:tav tm="0">
                                          <p:val>
                                            <p:strVal val="#ppt_y+1"/>
                                          </p:val>
                                        </p:tav>
                                        <p:tav tm="100000">
                                          <p:val>
                                            <p:strVal val="#ppt_y-1"/>
                                          </p:val>
                                        </p:tav>
                                      </p:tavLst>
                                    </p:anim>
                                  </p:childTnLst>
                                </p:cTn>
                              </p:par>
                              <p:par>
                                <p:cTn id="53" presetID="28" presetClass="entr" presetSubtype="0" fill="hold" grpId="0" nodeType="with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 calcmode="lin" valueType="num">
                                      <p:cBhvr>
                                        <p:cTn id="55" dur="165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56" dur="16500" fill="hold"/>
                                        <p:tgtEl>
                                          <p:spTgt spid="3">
                                            <p:txEl>
                                              <p:pRg st="14" end="14"/>
                                            </p:txEl>
                                          </p:spTgt>
                                        </p:tgtEl>
                                        <p:attrNameLst>
                                          <p:attrName>ppt_y</p:attrName>
                                        </p:attrNameLst>
                                      </p:cBhvr>
                                      <p:tavLst>
                                        <p:tav tm="0">
                                          <p:val>
                                            <p:strVal val="#ppt_y+1"/>
                                          </p:val>
                                        </p:tav>
                                        <p:tav tm="100000">
                                          <p:val>
                                            <p:strVal val="#ppt_y-1"/>
                                          </p:val>
                                        </p:tav>
                                      </p:tavLst>
                                    </p:anim>
                                  </p:childTnLst>
                                </p:cTn>
                              </p:par>
                              <p:par>
                                <p:cTn id="57" presetID="28" presetClass="entr" presetSubtype="0" fill="hold" grpId="0"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 calcmode="lin" valueType="num">
                                      <p:cBhvr>
                                        <p:cTn id="59" dur="165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60" dur="16500" fill="hold"/>
                                        <p:tgtEl>
                                          <p:spTgt spid="3">
                                            <p:txEl>
                                              <p:pRg st="15" end="15"/>
                                            </p:txEl>
                                          </p:spTgt>
                                        </p:tgtEl>
                                        <p:attrNameLst>
                                          <p:attrName>ppt_y</p:attrName>
                                        </p:attrNameLst>
                                      </p:cBhvr>
                                      <p:tavLst>
                                        <p:tav tm="0">
                                          <p:val>
                                            <p:strVal val="#ppt_y+1"/>
                                          </p:val>
                                        </p:tav>
                                        <p:tav tm="100000">
                                          <p:val>
                                            <p:strVal val="#ppt_y-1"/>
                                          </p:val>
                                        </p:tav>
                                      </p:tavLst>
                                    </p:anim>
                                  </p:childTnLst>
                                </p:cTn>
                              </p:par>
                              <p:par>
                                <p:cTn id="61" presetID="28" presetClass="entr" presetSubtype="0" fill="hold" grpId="0" nodeType="with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anim calcmode="lin" valueType="num">
                                      <p:cBhvr>
                                        <p:cTn id="63" dur="165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64" dur="16500" fill="hold"/>
                                        <p:tgtEl>
                                          <p:spTgt spid="3">
                                            <p:txEl>
                                              <p:pRg st="16" end="16"/>
                                            </p:txEl>
                                          </p:spTgt>
                                        </p:tgtEl>
                                        <p:attrNameLst>
                                          <p:attrName>ppt_y</p:attrName>
                                        </p:attrNameLst>
                                      </p:cBhvr>
                                      <p:tavLst>
                                        <p:tav tm="0">
                                          <p:val>
                                            <p:strVal val="#ppt_y+1"/>
                                          </p:val>
                                        </p:tav>
                                        <p:tav tm="100000">
                                          <p:val>
                                            <p:strVal val="#ppt_y-1"/>
                                          </p:val>
                                        </p:tav>
                                      </p:tavLst>
                                    </p:anim>
                                  </p:childTnLst>
                                </p:cTn>
                              </p:par>
                              <p:par>
                                <p:cTn id="65" presetID="28" presetClass="entr" presetSubtype="0" fill="hold" grpId="0"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anim calcmode="lin" valueType="num">
                                      <p:cBhvr>
                                        <p:cTn id="67" dur="165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68" dur="16500" fill="hold"/>
                                        <p:tgtEl>
                                          <p:spTgt spid="3">
                                            <p:txEl>
                                              <p:pRg st="17" end="17"/>
                                            </p:txEl>
                                          </p:spTgt>
                                        </p:tgtEl>
                                        <p:attrNameLst>
                                          <p:attrName>ppt_y</p:attrName>
                                        </p:attrNameLst>
                                      </p:cBhvr>
                                      <p:tavLst>
                                        <p:tav tm="0">
                                          <p:val>
                                            <p:strVal val="#ppt_y+1"/>
                                          </p:val>
                                        </p:tav>
                                        <p:tav tm="100000">
                                          <p:val>
                                            <p:strVal val="#ppt_y-1"/>
                                          </p:val>
                                        </p:tav>
                                      </p:tavLst>
                                    </p:anim>
                                  </p:childTnLst>
                                </p:cTn>
                              </p:par>
                              <p:par>
                                <p:cTn id="69" presetID="28" presetClass="entr" presetSubtype="0" fill="hold" grpId="0" nodeType="withEffect">
                                  <p:stCondLst>
                                    <p:cond delay="0"/>
                                  </p:stCondLst>
                                  <p:childTnLst>
                                    <p:set>
                                      <p:cBhvr>
                                        <p:cTn id="70" dur="1" fill="hold">
                                          <p:stCondLst>
                                            <p:cond delay="0"/>
                                          </p:stCondLst>
                                        </p:cTn>
                                        <p:tgtEl>
                                          <p:spTgt spid="3">
                                            <p:txEl>
                                              <p:pRg st="18" end="18"/>
                                            </p:txEl>
                                          </p:spTgt>
                                        </p:tgtEl>
                                        <p:attrNameLst>
                                          <p:attrName>style.visibility</p:attrName>
                                        </p:attrNameLst>
                                      </p:cBhvr>
                                      <p:to>
                                        <p:strVal val="visible"/>
                                      </p:to>
                                    </p:set>
                                    <p:anim calcmode="lin" valueType="num">
                                      <p:cBhvr>
                                        <p:cTn id="71" dur="165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72" dur="16500" fill="hold"/>
                                        <p:tgtEl>
                                          <p:spTgt spid="3">
                                            <p:txEl>
                                              <p:pRg st="18" end="18"/>
                                            </p:txEl>
                                          </p:spTgt>
                                        </p:tgtEl>
                                        <p:attrNameLst>
                                          <p:attrName>ppt_y</p:attrName>
                                        </p:attrNameLst>
                                      </p:cBhvr>
                                      <p:tavLst>
                                        <p:tav tm="0">
                                          <p:val>
                                            <p:strVal val="#ppt_y+1"/>
                                          </p:val>
                                        </p:tav>
                                        <p:tav tm="100000">
                                          <p:val>
                                            <p:strVal val="#ppt_y-1"/>
                                          </p:val>
                                        </p:tav>
                                      </p:tavLst>
                                    </p:anim>
                                  </p:childTnLst>
                                </p:cTn>
                              </p:par>
                              <p:par>
                                <p:cTn id="73" presetID="28" presetClass="entr" presetSubtype="0" fill="hold" grpId="0" nodeType="withEffect">
                                  <p:stCondLst>
                                    <p:cond delay="0"/>
                                  </p:stCondLst>
                                  <p:childTnLst>
                                    <p:set>
                                      <p:cBhvr>
                                        <p:cTn id="74" dur="1" fill="hold">
                                          <p:stCondLst>
                                            <p:cond delay="0"/>
                                          </p:stCondLst>
                                        </p:cTn>
                                        <p:tgtEl>
                                          <p:spTgt spid="3">
                                            <p:txEl>
                                              <p:pRg st="19" end="19"/>
                                            </p:txEl>
                                          </p:spTgt>
                                        </p:tgtEl>
                                        <p:attrNameLst>
                                          <p:attrName>style.visibility</p:attrName>
                                        </p:attrNameLst>
                                      </p:cBhvr>
                                      <p:to>
                                        <p:strVal val="visible"/>
                                      </p:to>
                                    </p:set>
                                    <p:anim calcmode="lin" valueType="num">
                                      <p:cBhvr>
                                        <p:cTn id="75" dur="165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76" dur="16500" fill="hold"/>
                                        <p:tgtEl>
                                          <p:spTgt spid="3">
                                            <p:txEl>
                                              <p:pRg st="19" end="19"/>
                                            </p:txEl>
                                          </p:spTgt>
                                        </p:tgtEl>
                                        <p:attrNameLst>
                                          <p:attrName>ppt_y</p:attrName>
                                        </p:attrNameLst>
                                      </p:cBhvr>
                                      <p:tavLst>
                                        <p:tav tm="0">
                                          <p:val>
                                            <p:strVal val="#ppt_y+1"/>
                                          </p:val>
                                        </p:tav>
                                        <p:tav tm="100000">
                                          <p:val>
                                            <p:strVal val="#ppt_y-1"/>
                                          </p:val>
                                        </p:tav>
                                      </p:tavLst>
                                    </p:anim>
                                  </p:childTnLst>
                                </p:cTn>
                              </p:par>
                              <p:par>
                                <p:cTn id="77" presetID="28" presetClass="entr" presetSubtype="0" fill="hold" grpId="0" nodeType="withEffect">
                                  <p:stCondLst>
                                    <p:cond delay="0"/>
                                  </p:stCondLst>
                                  <p:childTnLst>
                                    <p:set>
                                      <p:cBhvr>
                                        <p:cTn id="78" dur="1" fill="hold">
                                          <p:stCondLst>
                                            <p:cond delay="0"/>
                                          </p:stCondLst>
                                        </p:cTn>
                                        <p:tgtEl>
                                          <p:spTgt spid="3">
                                            <p:txEl>
                                              <p:pRg st="20" end="20"/>
                                            </p:txEl>
                                          </p:spTgt>
                                        </p:tgtEl>
                                        <p:attrNameLst>
                                          <p:attrName>style.visibility</p:attrName>
                                        </p:attrNameLst>
                                      </p:cBhvr>
                                      <p:to>
                                        <p:strVal val="visible"/>
                                      </p:to>
                                    </p:set>
                                    <p:anim calcmode="lin" valueType="num">
                                      <p:cBhvr>
                                        <p:cTn id="79" dur="165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80" dur="16500" fill="hold"/>
                                        <p:tgtEl>
                                          <p:spTgt spid="3">
                                            <p:txEl>
                                              <p:pRg st="20" end="20"/>
                                            </p:txEl>
                                          </p:spTgt>
                                        </p:tgtEl>
                                        <p:attrNameLst>
                                          <p:attrName>ppt_y</p:attrName>
                                        </p:attrNameLst>
                                      </p:cBhvr>
                                      <p:tavLst>
                                        <p:tav tm="0">
                                          <p:val>
                                            <p:strVal val="#ppt_y+1"/>
                                          </p:val>
                                        </p:tav>
                                        <p:tav tm="100000">
                                          <p:val>
                                            <p:strVal val="#ppt_y-1"/>
                                          </p:val>
                                        </p:tav>
                                      </p:tavLst>
                                    </p:anim>
                                  </p:childTnLst>
                                </p:cTn>
                              </p:par>
                              <p:par>
                                <p:cTn id="81" presetID="28" presetClass="entr" presetSubtype="0" fill="hold" grpId="0" nodeType="withEffect">
                                  <p:stCondLst>
                                    <p:cond delay="0"/>
                                  </p:stCondLst>
                                  <p:childTnLst>
                                    <p:set>
                                      <p:cBhvr>
                                        <p:cTn id="82" dur="1" fill="hold">
                                          <p:stCondLst>
                                            <p:cond delay="0"/>
                                          </p:stCondLst>
                                        </p:cTn>
                                        <p:tgtEl>
                                          <p:spTgt spid="3">
                                            <p:txEl>
                                              <p:pRg st="21" end="21"/>
                                            </p:txEl>
                                          </p:spTgt>
                                        </p:tgtEl>
                                        <p:attrNameLst>
                                          <p:attrName>style.visibility</p:attrName>
                                        </p:attrNameLst>
                                      </p:cBhvr>
                                      <p:to>
                                        <p:strVal val="visible"/>
                                      </p:to>
                                    </p:set>
                                    <p:anim calcmode="lin" valueType="num">
                                      <p:cBhvr>
                                        <p:cTn id="83" dur="16500" fill="hold"/>
                                        <p:tgtEl>
                                          <p:spTgt spid="3">
                                            <p:txEl>
                                              <p:pRg st="21" end="21"/>
                                            </p:txEl>
                                          </p:spTgt>
                                        </p:tgtEl>
                                        <p:attrNameLst>
                                          <p:attrName>ppt_x</p:attrName>
                                        </p:attrNameLst>
                                      </p:cBhvr>
                                      <p:tavLst>
                                        <p:tav tm="0">
                                          <p:val>
                                            <p:strVal val="#ppt_x"/>
                                          </p:val>
                                        </p:tav>
                                        <p:tav tm="100000">
                                          <p:val>
                                            <p:strVal val="#ppt_x"/>
                                          </p:val>
                                        </p:tav>
                                      </p:tavLst>
                                    </p:anim>
                                    <p:anim calcmode="lin" valueType="num">
                                      <p:cBhvr>
                                        <p:cTn id="84" dur="16500" fill="hold"/>
                                        <p:tgtEl>
                                          <p:spTgt spid="3">
                                            <p:txEl>
                                              <p:pRg st="21" end="21"/>
                                            </p:txEl>
                                          </p:spTgt>
                                        </p:tgtEl>
                                        <p:attrNameLst>
                                          <p:attrName>ppt_y</p:attrName>
                                        </p:attrNameLst>
                                      </p:cBhvr>
                                      <p:tavLst>
                                        <p:tav tm="0">
                                          <p:val>
                                            <p:strVal val="#ppt_y+1"/>
                                          </p:val>
                                        </p:tav>
                                        <p:tav tm="100000">
                                          <p:val>
                                            <p:strVal val="#ppt_y-1"/>
                                          </p:val>
                                        </p:tav>
                                      </p:tavLst>
                                    </p:anim>
                                  </p:childTnLst>
                                </p:cTn>
                              </p:par>
                              <p:par>
                                <p:cTn id="85" presetID="28" presetClass="entr" presetSubtype="0" fill="hold" grpId="0" nodeType="withEffect">
                                  <p:stCondLst>
                                    <p:cond delay="0"/>
                                  </p:stCondLst>
                                  <p:childTnLst>
                                    <p:set>
                                      <p:cBhvr>
                                        <p:cTn id="86" dur="1" fill="hold">
                                          <p:stCondLst>
                                            <p:cond delay="0"/>
                                          </p:stCondLst>
                                        </p:cTn>
                                        <p:tgtEl>
                                          <p:spTgt spid="3">
                                            <p:txEl>
                                              <p:pRg st="22" end="22"/>
                                            </p:txEl>
                                          </p:spTgt>
                                        </p:tgtEl>
                                        <p:attrNameLst>
                                          <p:attrName>style.visibility</p:attrName>
                                        </p:attrNameLst>
                                      </p:cBhvr>
                                      <p:to>
                                        <p:strVal val="visible"/>
                                      </p:to>
                                    </p:set>
                                    <p:anim calcmode="lin" valueType="num">
                                      <p:cBhvr>
                                        <p:cTn id="87" dur="16500" fill="hold"/>
                                        <p:tgtEl>
                                          <p:spTgt spid="3">
                                            <p:txEl>
                                              <p:pRg st="22" end="22"/>
                                            </p:txEl>
                                          </p:spTgt>
                                        </p:tgtEl>
                                        <p:attrNameLst>
                                          <p:attrName>ppt_x</p:attrName>
                                        </p:attrNameLst>
                                      </p:cBhvr>
                                      <p:tavLst>
                                        <p:tav tm="0">
                                          <p:val>
                                            <p:strVal val="#ppt_x"/>
                                          </p:val>
                                        </p:tav>
                                        <p:tav tm="100000">
                                          <p:val>
                                            <p:strVal val="#ppt_x"/>
                                          </p:val>
                                        </p:tav>
                                      </p:tavLst>
                                    </p:anim>
                                    <p:anim calcmode="lin" valueType="num">
                                      <p:cBhvr>
                                        <p:cTn id="88" dur="16500" fill="hold"/>
                                        <p:tgtEl>
                                          <p:spTgt spid="3">
                                            <p:txEl>
                                              <p:pRg st="22" end="22"/>
                                            </p:txEl>
                                          </p:spTgt>
                                        </p:tgtEl>
                                        <p:attrNameLst>
                                          <p:attrName>ppt_y</p:attrName>
                                        </p:attrNameLst>
                                      </p:cBhvr>
                                      <p:tavLst>
                                        <p:tav tm="0">
                                          <p:val>
                                            <p:strVal val="#ppt_y+1"/>
                                          </p:val>
                                        </p:tav>
                                        <p:tav tm="100000">
                                          <p:val>
                                            <p:strVal val="#ppt_y-1"/>
                                          </p:val>
                                        </p:tav>
                                      </p:tavLst>
                                    </p:anim>
                                  </p:childTnLst>
                                </p:cTn>
                              </p:par>
                              <p:par>
                                <p:cTn id="89" presetID="28" presetClass="entr" presetSubtype="0" fill="hold" grpId="0" nodeType="withEffect">
                                  <p:stCondLst>
                                    <p:cond delay="0"/>
                                  </p:stCondLst>
                                  <p:childTnLst>
                                    <p:set>
                                      <p:cBhvr>
                                        <p:cTn id="90" dur="1" fill="hold">
                                          <p:stCondLst>
                                            <p:cond delay="0"/>
                                          </p:stCondLst>
                                        </p:cTn>
                                        <p:tgtEl>
                                          <p:spTgt spid="3">
                                            <p:txEl>
                                              <p:pRg st="23" end="23"/>
                                            </p:txEl>
                                          </p:spTgt>
                                        </p:tgtEl>
                                        <p:attrNameLst>
                                          <p:attrName>style.visibility</p:attrName>
                                        </p:attrNameLst>
                                      </p:cBhvr>
                                      <p:to>
                                        <p:strVal val="visible"/>
                                      </p:to>
                                    </p:set>
                                    <p:anim calcmode="lin" valueType="num">
                                      <p:cBhvr>
                                        <p:cTn id="91" dur="16500" fill="hold"/>
                                        <p:tgtEl>
                                          <p:spTgt spid="3">
                                            <p:txEl>
                                              <p:pRg st="23" end="23"/>
                                            </p:txEl>
                                          </p:spTgt>
                                        </p:tgtEl>
                                        <p:attrNameLst>
                                          <p:attrName>ppt_x</p:attrName>
                                        </p:attrNameLst>
                                      </p:cBhvr>
                                      <p:tavLst>
                                        <p:tav tm="0">
                                          <p:val>
                                            <p:strVal val="#ppt_x"/>
                                          </p:val>
                                        </p:tav>
                                        <p:tav tm="100000">
                                          <p:val>
                                            <p:strVal val="#ppt_x"/>
                                          </p:val>
                                        </p:tav>
                                      </p:tavLst>
                                    </p:anim>
                                    <p:anim calcmode="lin" valueType="num">
                                      <p:cBhvr>
                                        <p:cTn id="92" dur="16500" fill="hold"/>
                                        <p:tgtEl>
                                          <p:spTgt spid="3">
                                            <p:txEl>
                                              <p:pRg st="23" end="23"/>
                                            </p:txEl>
                                          </p:spTgt>
                                        </p:tgtEl>
                                        <p:attrNameLst>
                                          <p:attrName>ppt_y</p:attrName>
                                        </p:attrNameLst>
                                      </p:cBhvr>
                                      <p:tavLst>
                                        <p:tav tm="0">
                                          <p:val>
                                            <p:strVal val="#ppt_y+1"/>
                                          </p:val>
                                        </p:tav>
                                        <p:tav tm="100000">
                                          <p:val>
                                            <p:strVal val="#ppt_y-1"/>
                                          </p:val>
                                        </p:tav>
                                      </p:tavLst>
                                    </p:anim>
                                  </p:childTnLst>
                                </p:cTn>
                              </p:par>
                              <p:par>
                                <p:cTn id="93" presetID="28" presetClass="entr" presetSubtype="0" fill="hold" grpId="0" nodeType="withEffect">
                                  <p:stCondLst>
                                    <p:cond delay="0"/>
                                  </p:stCondLst>
                                  <p:childTnLst>
                                    <p:set>
                                      <p:cBhvr>
                                        <p:cTn id="94" dur="1" fill="hold">
                                          <p:stCondLst>
                                            <p:cond delay="0"/>
                                          </p:stCondLst>
                                        </p:cTn>
                                        <p:tgtEl>
                                          <p:spTgt spid="3">
                                            <p:txEl>
                                              <p:pRg st="24" end="24"/>
                                            </p:txEl>
                                          </p:spTgt>
                                        </p:tgtEl>
                                        <p:attrNameLst>
                                          <p:attrName>style.visibility</p:attrName>
                                        </p:attrNameLst>
                                      </p:cBhvr>
                                      <p:to>
                                        <p:strVal val="visible"/>
                                      </p:to>
                                    </p:set>
                                    <p:anim calcmode="lin" valueType="num">
                                      <p:cBhvr>
                                        <p:cTn id="95" dur="16500" fill="hold"/>
                                        <p:tgtEl>
                                          <p:spTgt spid="3">
                                            <p:txEl>
                                              <p:pRg st="24" end="24"/>
                                            </p:txEl>
                                          </p:spTgt>
                                        </p:tgtEl>
                                        <p:attrNameLst>
                                          <p:attrName>ppt_x</p:attrName>
                                        </p:attrNameLst>
                                      </p:cBhvr>
                                      <p:tavLst>
                                        <p:tav tm="0">
                                          <p:val>
                                            <p:strVal val="#ppt_x"/>
                                          </p:val>
                                        </p:tav>
                                        <p:tav tm="100000">
                                          <p:val>
                                            <p:strVal val="#ppt_x"/>
                                          </p:val>
                                        </p:tav>
                                      </p:tavLst>
                                    </p:anim>
                                    <p:anim calcmode="lin" valueType="num">
                                      <p:cBhvr>
                                        <p:cTn id="96" dur="16500" fill="hold"/>
                                        <p:tgtEl>
                                          <p:spTgt spid="3">
                                            <p:txEl>
                                              <p:pRg st="24" end="24"/>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nSpc>
                <a:spcPct val="150000"/>
              </a:lnSpc>
              <a:buNone/>
            </a:pPr>
            <a:r>
              <a:rPr lang="it-IT" sz="2400" dirty="0">
                <a:latin typeface="Ink Free" panose="03080402000500000000" pitchFamily="66" charset="0"/>
              </a:rPr>
              <a:t>Questo sarà per noi un anno scolastico che non dimenticheremo. Frequentavamo la scuola media ancora da pochi mesi, quando siamo stati coinvolti in una brusca interruzione di ogni attività didattica e abbiamo imparato il significato di parole come “</a:t>
            </a:r>
            <a:r>
              <a:rPr lang="it-IT" sz="2400" dirty="0" smtClean="0">
                <a:latin typeface="Ink Free" panose="03080402000500000000" pitchFamily="66" charset="0"/>
              </a:rPr>
              <a:t>pandemia</a:t>
            </a:r>
            <a:r>
              <a:rPr lang="it-IT" sz="2400" dirty="0">
                <a:latin typeface="Ink Free" panose="03080402000500000000" pitchFamily="66" charset="0"/>
              </a:rPr>
              <a:t>”, “lockdown” e didattica “a distanza</a:t>
            </a:r>
            <a:r>
              <a:rPr lang="it-IT" sz="2400" dirty="0" smtClean="0">
                <a:latin typeface="Ink Free" panose="03080402000500000000" pitchFamily="66" charset="0"/>
              </a:rPr>
              <a:t>”.</a:t>
            </a:r>
            <a:r>
              <a:rPr lang="it-IT" sz="2400" dirty="0">
                <a:latin typeface="Ink Free" panose="03080402000500000000" pitchFamily="66" charset="0"/>
              </a:rPr>
              <a:t> </a:t>
            </a:r>
          </a:p>
        </p:txBody>
      </p:sp>
    </p:spTree>
    <p:custDataLst>
      <p:tags r:id="rId1"/>
    </p:custDataLst>
    <p:extLst>
      <p:ext uri="{BB962C8B-B14F-4D97-AF65-F5344CB8AC3E}">
        <p14:creationId xmlns:p14="http://schemas.microsoft.com/office/powerpoint/2010/main" val="1351223789"/>
      </p:ext>
    </p:extLst>
  </p:cSld>
  <p:clrMapOvr>
    <a:masterClrMapping/>
  </p:clrMapOvr>
  <p:transition spd="slow" advTm="12554">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marL="0" indent="0">
              <a:lnSpc>
                <a:spcPct val="150000"/>
              </a:lnSpc>
              <a:buNone/>
            </a:pPr>
            <a:r>
              <a:rPr lang="it-IT" sz="2400" dirty="0">
                <a:latin typeface="Ink Free" panose="03080402000500000000" pitchFamily="66" charset="0"/>
              </a:rPr>
              <a:t>Vi raccontiamo l’inizio di questa situazione, quando tutti i nostri prof ci sono stati vicini perché non ci scoraggiassimo, e quando abbiamo visto come può agire la Musica e quanto bene può farci anche una filastrocca di soli due minuti.</a:t>
            </a:r>
          </a:p>
          <a:p>
            <a:pPr marL="0" indent="0">
              <a:lnSpc>
                <a:spcPct val="150000"/>
              </a:lnSpc>
              <a:buNone/>
            </a:pPr>
            <a:r>
              <a:rPr lang="it-IT" sz="2400" dirty="0" smtClean="0">
                <a:latin typeface="Ink Free" panose="03080402000500000000" pitchFamily="66" charset="0"/>
              </a:rPr>
              <a:t>-Gli </a:t>
            </a:r>
            <a:r>
              <a:rPr lang="it-IT" sz="2400" dirty="0">
                <a:latin typeface="Ink Free" panose="03080402000500000000" pitchFamily="66" charset="0"/>
              </a:rPr>
              <a:t>autori.</a:t>
            </a:r>
          </a:p>
        </p:txBody>
      </p:sp>
    </p:spTree>
    <p:custDataLst>
      <p:tags r:id="rId1"/>
    </p:custDataLst>
    <p:extLst>
      <p:ext uri="{BB962C8B-B14F-4D97-AF65-F5344CB8AC3E}">
        <p14:creationId xmlns:p14="http://schemas.microsoft.com/office/powerpoint/2010/main" val="1595312292"/>
      </p:ext>
    </p:extLst>
  </p:cSld>
  <p:clrMapOvr>
    <a:masterClrMapping/>
  </p:clrMapOvr>
  <p:transition spd="slow" advTm="13089">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smtClean="0">
                <a:latin typeface="Ink Free" panose="03080402000500000000" pitchFamily="66" charset="0"/>
              </a:rPr>
              <a:t>I 4 brani </a:t>
            </a:r>
            <a:endParaRPr lang="it-IT" dirty="0">
              <a:latin typeface="Ink Free" panose="03080402000500000000" pitchFamily="66" charset="0"/>
            </a:endParaRPr>
          </a:p>
        </p:txBody>
      </p:sp>
      <p:sp>
        <p:nvSpPr>
          <p:cNvPr id="3" name="Segnaposto contenuto 2"/>
          <p:cNvSpPr>
            <a:spLocks noGrp="1"/>
          </p:cNvSpPr>
          <p:nvPr>
            <p:ph idx="1"/>
          </p:nvPr>
        </p:nvSpPr>
        <p:spPr/>
        <p:txBody>
          <a:bodyPr>
            <a:normAutofit/>
          </a:bodyPr>
          <a:lstStyle/>
          <a:p>
            <a:pPr marL="0" indent="0">
              <a:lnSpc>
                <a:spcPct val="160000"/>
              </a:lnSpc>
              <a:buNone/>
            </a:pPr>
            <a:r>
              <a:rPr lang="it-IT" sz="2000" dirty="0">
                <a:latin typeface="Ink Free" panose="03080402000500000000" pitchFamily="66" charset="0"/>
              </a:rPr>
              <a:t>Abbiamo conosciuto quindi 4 brani di compositori italiani tutti molto diversi tra loro, ma che hanno tutti una cosa in comune: sono composizioni per coro di voci bianche e pianoforte, ben cantati da cori composti da ragazzi che hanno più o meno la nostra stessa età. I brani sono “La rana e il bue” di M. Longo, “La cicala e la formica” di M. </a:t>
            </a:r>
            <a:r>
              <a:rPr lang="it-IT" sz="2000" dirty="0" err="1">
                <a:latin typeface="Ink Free" panose="03080402000500000000" pitchFamily="66" charset="0"/>
              </a:rPr>
              <a:t>Zuccante</a:t>
            </a:r>
            <a:r>
              <a:rPr lang="it-IT" sz="2000" dirty="0">
                <a:latin typeface="Ink Free" panose="03080402000500000000" pitchFamily="66" charset="0"/>
              </a:rPr>
              <a:t>, “Il fantasma del castello” di E. </a:t>
            </a:r>
            <a:r>
              <a:rPr lang="it-IT" sz="2000" dirty="0" err="1">
                <a:latin typeface="Ink Free" panose="03080402000500000000" pitchFamily="66" charset="0"/>
              </a:rPr>
              <a:t>Balasso</a:t>
            </a:r>
            <a:r>
              <a:rPr lang="it-IT" sz="2000" dirty="0">
                <a:latin typeface="Ink Free" panose="03080402000500000000" pitchFamily="66" charset="0"/>
              </a:rPr>
              <a:t> e “Proverbi” di R. </a:t>
            </a:r>
            <a:r>
              <a:rPr lang="it-IT" sz="2000" dirty="0" err="1">
                <a:latin typeface="Ink Free" panose="03080402000500000000" pitchFamily="66" charset="0"/>
              </a:rPr>
              <a:t>Giavina</a:t>
            </a:r>
            <a:r>
              <a:rPr lang="it-IT" sz="2000" dirty="0">
                <a:latin typeface="Ink Free" panose="03080402000500000000" pitchFamily="66" charset="0"/>
              </a:rPr>
              <a:t>.</a:t>
            </a:r>
          </a:p>
          <a:p>
            <a:pPr marL="0" indent="0">
              <a:buNone/>
            </a:pPr>
            <a:endParaRPr lang="it-IT" dirty="0">
              <a:latin typeface="Ink Free" panose="03080402000500000000" pitchFamily="66" charset="0"/>
            </a:endParaRPr>
          </a:p>
        </p:txBody>
      </p:sp>
    </p:spTree>
    <p:custDataLst>
      <p:tags r:id="rId1"/>
    </p:custDataLst>
    <p:extLst>
      <p:ext uri="{BB962C8B-B14F-4D97-AF65-F5344CB8AC3E}">
        <p14:creationId xmlns:p14="http://schemas.microsoft.com/office/powerpoint/2010/main" val="4012806745"/>
      </p:ext>
    </p:extLst>
  </p:cSld>
  <p:clrMapOvr>
    <a:masterClrMapping/>
  </p:clrMapOvr>
  <mc:AlternateContent xmlns:mc="http://schemas.openxmlformats.org/markup-compatibility/2006">
    <mc:Choice xmlns:p14="http://schemas.microsoft.com/office/powerpoint/2010/main" Requires="p14">
      <p:transition spd="slow" p14:dur="1200" advTm="23483">
        <p:dissolve/>
      </p:transition>
    </mc:Choice>
    <mc:Fallback>
      <p:transition spd="slow" advTm="23483">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4)">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43408"/>
            <a:ext cx="8229600" cy="1143000"/>
          </a:xfrm>
        </p:spPr>
        <p:txBody>
          <a:bodyPr>
            <a:normAutofit/>
          </a:bodyPr>
          <a:lstStyle/>
          <a:p>
            <a:pPr algn="l"/>
            <a:r>
              <a:rPr lang="it-IT" dirty="0" smtClean="0">
                <a:latin typeface="Ink Free" panose="03080402000500000000" pitchFamily="66" charset="0"/>
              </a:rPr>
              <a:t>La rana e il bue.</a:t>
            </a:r>
            <a:endParaRPr lang="it-IT" dirty="0">
              <a:latin typeface="Ink Free" panose="03080402000500000000" pitchFamily="66" charset="0"/>
            </a:endParaRPr>
          </a:p>
        </p:txBody>
      </p:sp>
      <p:sp>
        <p:nvSpPr>
          <p:cNvPr id="3" name="Segnaposto contenuto 2"/>
          <p:cNvSpPr>
            <a:spLocks noGrp="1"/>
          </p:cNvSpPr>
          <p:nvPr>
            <p:ph idx="1"/>
          </p:nvPr>
        </p:nvSpPr>
        <p:spPr>
          <a:xfrm>
            <a:off x="530243" y="810578"/>
            <a:ext cx="4248472" cy="6768751"/>
          </a:xfrm>
        </p:spPr>
        <p:txBody>
          <a:bodyPr>
            <a:noAutofit/>
          </a:bodyPr>
          <a:lstStyle/>
          <a:p>
            <a:pPr marL="0" indent="0">
              <a:lnSpc>
                <a:spcPct val="120000"/>
              </a:lnSpc>
              <a:buNone/>
            </a:pPr>
            <a:r>
              <a:rPr lang="it-IT" sz="2000" dirty="0">
                <a:latin typeface="Ink Free" panose="03080402000500000000" pitchFamily="66" charset="0"/>
              </a:rPr>
              <a:t>“</a:t>
            </a:r>
            <a:r>
              <a:rPr lang="it-IT" sz="2000" dirty="0">
                <a:latin typeface="Ink Free" panose="03080402000500000000" pitchFamily="66" charset="0"/>
                <a:ea typeface="Microsoft Himalaya" pitchFamily="2" charset="0"/>
                <a:cs typeface="Microsoft Himalaya" pitchFamily="2" charset="0"/>
              </a:rPr>
              <a:t>La rana e il bue” deriva da una fiaba dello scrittore latino Fedro. Il testo si ispira e resta fedele all’ originale, anche se è stato adattato per farne un piccolo brano simpatico. Ascoltandolo abbiamo pensato all’importanza di questo mondo dove gli animali si comportano e parlano come gli uomini, come nel fumetto di Topolino, che esce in tutto il mondo e vende milioni di copie. </a:t>
            </a:r>
            <a:endParaRPr lang="it-IT" sz="3600" dirty="0">
              <a:latin typeface="Ink Free" panose="03080402000500000000" pitchFamily="66" charset="0"/>
              <a:ea typeface="Microsoft Himalaya" pitchFamily="2" charset="0"/>
              <a:cs typeface="Microsoft Himalaya" pitchFamily="2" charset="0"/>
            </a:endParaRPr>
          </a:p>
        </p:txBody>
      </p:sp>
      <p:sp>
        <p:nvSpPr>
          <p:cNvPr id="4" name="Rettangolo 3"/>
          <p:cNvSpPr/>
          <p:nvPr/>
        </p:nvSpPr>
        <p:spPr>
          <a:xfrm>
            <a:off x="539552" y="4745756"/>
            <a:ext cx="8208912" cy="1923604"/>
          </a:xfrm>
          <a:prstGeom prst="rect">
            <a:avLst/>
          </a:prstGeom>
        </p:spPr>
        <p:txBody>
          <a:bodyPr wrap="square">
            <a:spAutoFit/>
          </a:bodyPr>
          <a:lstStyle/>
          <a:p>
            <a:pPr>
              <a:lnSpc>
                <a:spcPct val="120000"/>
              </a:lnSpc>
            </a:pPr>
            <a:r>
              <a:rPr lang="it-IT" sz="2000" dirty="0">
                <a:latin typeface="Ink Free" panose="03080402000500000000" pitchFamily="66" charset="0"/>
                <a:ea typeface="Microsoft Himalaya" pitchFamily="2" charset="0"/>
                <a:cs typeface="Microsoft Himalaya" pitchFamily="2" charset="0"/>
              </a:rPr>
              <a:t>E cos’è un albo di Topolino, se non una raccolta di belle favole? Testo e musica sono di Maurizio Longo, compositore e direttore di coro di Aosta che ha studiato presso il Conservatorio di Torino. Da tanti anni opera nel mondo musicale in Italia e all’estero, ed essendo anche </a:t>
            </a:r>
            <a:r>
              <a:rPr lang="it-IT" sz="2000" dirty="0" smtClean="0">
                <a:latin typeface="Ink Free" panose="03080402000500000000" pitchFamily="66" charset="0"/>
                <a:ea typeface="Microsoft Himalaya" pitchFamily="2" charset="0"/>
                <a:cs typeface="Microsoft Himalaya" pitchFamily="2" charset="0"/>
              </a:rPr>
              <a:t>laureato in </a:t>
            </a:r>
            <a:r>
              <a:rPr lang="it-IT" sz="2000" dirty="0">
                <a:latin typeface="Ink Free" panose="03080402000500000000" pitchFamily="66" charset="0"/>
                <a:ea typeface="Microsoft Himalaya" pitchFamily="2" charset="0"/>
                <a:cs typeface="Microsoft Himalaya" pitchFamily="2" charset="0"/>
              </a:rPr>
              <a:t>Lettere, attualmente insegna in un liceo di Aosta.</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957" y="1001837"/>
            <a:ext cx="4415555" cy="3003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Longo - La rana e il bue.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3664" y="260648"/>
            <a:ext cx="609600" cy="609600"/>
          </a:xfrm>
          <a:prstGeom prst="rect">
            <a:avLst/>
          </a:prstGeom>
        </p:spPr>
      </p:pic>
    </p:spTree>
    <p:custDataLst>
      <p:tags r:id="rId1"/>
    </p:custDataLst>
    <p:extLst>
      <p:ext uri="{BB962C8B-B14F-4D97-AF65-F5344CB8AC3E}">
        <p14:creationId xmlns:p14="http://schemas.microsoft.com/office/powerpoint/2010/main" val="4124569439"/>
      </p:ext>
    </p:extLst>
  </p:cSld>
  <p:clrMapOvr>
    <a:masterClrMapping/>
  </p:clrMapOvr>
  <mc:AlternateContent xmlns:mc="http://schemas.openxmlformats.org/markup-compatibility/2006">
    <mc:Choice xmlns:p14="http://schemas.microsoft.com/office/powerpoint/2010/main" Requires="p14">
      <p:transition spd="slow" p14:dur="2500" advTm="46884">
        <p:checker/>
      </p:transition>
    </mc:Choice>
    <mc:Fallback>
      <p:transition spd="slow" advTm="46884">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61303" fill="hold"/>
                                        <p:tgtEl>
                                          <p:spTgt spid="10"/>
                                        </p:tgtEl>
                                      </p:cBhvr>
                                    </p:cmd>
                                  </p:childTnLst>
                                </p:cTn>
                              </p:par>
                            </p:childTnLst>
                          </p:cTn>
                        </p:par>
                      </p:childTnLst>
                    </p:cTn>
                  </p:par>
                </p:childTnLst>
              </p:cTn>
              <p:nextCondLst>
                <p:cond evt="onClick" delay="0">
                  <p:tgtEl>
                    <p:spTgt spid="10"/>
                  </p:tgtEl>
                </p:cond>
              </p:nextCondLst>
            </p:seq>
            <p:audio>
              <p:cMediaNode vol="80000">
                <p:cTn id="31" fill="hold" display="0">
                  <p:stCondLst>
                    <p:cond delay="indefinite"/>
                  </p:stCondLst>
                  <p:endCondLst>
                    <p:cond evt="onStopAudio" delay="0">
                      <p:tgtEl>
                        <p:sldTgt/>
                      </p:tgtEl>
                    </p:cond>
                  </p:endCondLst>
                </p:cTn>
                <p:tgtEl>
                  <p:spTgt spid="10"/>
                </p:tgtEl>
              </p:cMediaNode>
            </p:audio>
          </p:childTnLst>
        </p:cTn>
      </p:par>
    </p:tnLst>
    <p:bldLst>
      <p:bldP spid="2" grpId="0"/>
      <p:bldP spid="3" grpId="0" build="p"/>
      <p:bldP spid="4" grpId="0"/>
    </p:bldLst>
  </p:timing>
  <p:extLst>
    <p:ext uri="{E180D4A7-C9FB-4DFB-919C-405C955672EB}">
      <p14:showEvtLst xmlns:p14="http://schemas.microsoft.com/office/powerpoint/2010/main">
        <p14:playEvt time="1135" objId="10"/>
        <p14:stopEvt time="46884" objId="1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9576" y="189064"/>
            <a:ext cx="8229600" cy="1143000"/>
          </a:xfrm>
        </p:spPr>
        <p:txBody>
          <a:bodyPr>
            <a:normAutofit/>
          </a:bodyPr>
          <a:lstStyle/>
          <a:p>
            <a:pPr algn="l"/>
            <a:r>
              <a:rPr lang="it-IT" dirty="0" smtClean="0">
                <a:latin typeface="Ink Free" panose="03080402000500000000" pitchFamily="66" charset="0"/>
              </a:rPr>
              <a:t>La cicala e la formica</a:t>
            </a:r>
            <a:endParaRPr lang="it-IT" dirty="0">
              <a:latin typeface="Ink Free" panose="03080402000500000000" pitchFamily="66" charset="0"/>
            </a:endParaRPr>
          </a:p>
        </p:txBody>
      </p:sp>
      <p:sp>
        <p:nvSpPr>
          <p:cNvPr id="3" name="Segnaposto contenuto 2"/>
          <p:cNvSpPr>
            <a:spLocks noGrp="1"/>
          </p:cNvSpPr>
          <p:nvPr>
            <p:ph idx="1"/>
          </p:nvPr>
        </p:nvSpPr>
        <p:spPr>
          <a:xfrm>
            <a:off x="457200" y="1196752"/>
            <a:ext cx="3043435" cy="4929411"/>
          </a:xfrm>
        </p:spPr>
        <p:txBody>
          <a:bodyPr>
            <a:normAutofit/>
          </a:bodyPr>
          <a:lstStyle/>
          <a:p>
            <a:pPr marL="0" indent="0">
              <a:lnSpc>
                <a:spcPct val="150000"/>
              </a:lnSpc>
              <a:buNone/>
            </a:pPr>
            <a:r>
              <a:rPr lang="it-IT" sz="2400" dirty="0">
                <a:latin typeface="Ink Free" panose="03080402000500000000" pitchFamily="66" charset="0"/>
              </a:rPr>
              <a:t>Anche “La cicala e la formica” è una favola molto famosa, scritta da un autore francese del Settecento: Jean De La Fontaine. </a:t>
            </a:r>
          </a:p>
        </p:txBody>
      </p:sp>
      <p:sp>
        <p:nvSpPr>
          <p:cNvPr id="4" name="Rettangolo 3"/>
          <p:cNvSpPr/>
          <p:nvPr/>
        </p:nvSpPr>
        <p:spPr>
          <a:xfrm>
            <a:off x="323528" y="4513913"/>
            <a:ext cx="8712968" cy="1754326"/>
          </a:xfrm>
          <a:prstGeom prst="rect">
            <a:avLst/>
          </a:prstGeom>
        </p:spPr>
        <p:txBody>
          <a:bodyPr wrap="square">
            <a:spAutoFit/>
          </a:bodyPr>
          <a:lstStyle/>
          <a:p>
            <a:pPr>
              <a:lnSpc>
                <a:spcPct val="150000"/>
              </a:lnSpc>
            </a:pPr>
            <a:r>
              <a:rPr lang="it-IT" sz="2400" dirty="0">
                <a:latin typeface="Ink Free" panose="03080402000500000000" pitchFamily="66" charset="0"/>
              </a:rPr>
              <a:t>Di questa favola sono state fatte, nel corso dei decenni, tante versioni, a testimonianza del fatto che la </a:t>
            </a:r>
            <a:r>
              <a:rPr lang="it-IT" sz="2400" b="1" i="1" dirty="0">
                <a:latin typeface="Ink Free" panose="03080402000500000000" pitchFamily="66" charset="0"/>
              </a:rPr>
              <a:t>morale </a:t>
            </a:r>
            <a:r>
              <a:rPr lang="it-IT" sz="2400" i="1" dirty="0">
                <a:latin typeface="Ink Free" panose="03080402000500000000" pitchFamily="66" charset="0"/>
              </a:rPr>
              <a:t> </a:t>
            </a:r>
            <a:r>
              <a:rPr lang="it-IT" sz="2400" dirty="0">
                <a:latin typeface="Ink Free" panose="03080402000500000000" pitchFamily="66" charset="0"/>
              </a:rPr>
              <a:t>che essa contiene riesce sempre a rinnovarsi e ad essere attuale</a:t>
            </a:r>
            <a:r>
              <a:rPr lang="it-IT" dirty="0">
                <a:latin typeface="Ink Free" panose="03080402000500000000" pitchFamily="66" charset="0"/>
              </a:rPr>
              <a:t>.</a:t>
            </a:r>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774" y="1412776"/>
            <a:ext cx="5600730" cy="2592288"/>
          </a:xfrm>
          <a:prstGeom prst="rect">
            <a:avLst/>
          </a:prstGeom>
        </p:spPr>
      </p:pic>
    </p:spTree>
    <p:custDataLst>
      <p:tags r:id="rId1"/>
    </p:custDataLst>
    <p:extLst>
      <p:ext uri="{BB962C8B-B14F-4D97-AF65-F5344CB8AC3E}">
        <p14:creationId xmlns:p14="http://schemas.microsoft.com/office/powerpoint/2010/main" val="2119721265"/>
      </p:ext>
    </p:extLst>
  </p:cSld>
  <p:clrMapOvr>
    <a:masterClrMapping/>
  </p:clrMapOvr>
  <mc:AlternateContent xmlns:mc="http://schemas.openxmlformats.org/markup-compatibility/2006">
    <mc:Choice xmlns:p14="http://schemas.microsoft.com/office/powerpoint/2010/main" Requires="p14">
      <p:transition spd="slow" p14:dur="1600" advTm="16187">
        <p:blinds dir="vert"/>
      </p:transition>
    </mc:Choice>
    <mc:Fallback>
      <p:transition spd="slow" advTm="16187">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out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27384"/>
            <a:ext cx="8229600" cy="1143000"/>
          </a:xfrm>
        </p:spPr>
        <p:txBody>
          <a:bodyPr>
            <a:normAutofit/>
          </a:bodyPr>
          <a:lstStyle/>
          <a:p>
            <a:pPr algn="l"/>
            <a:r>
              <a:rPr lang="it-IT" dirty="0" smtClean="0">
                <a:latin typeface="Ink Free" panose="03080402000500000000" pitchFamily="66" charset="0"/>
              </a:rPr>
              <a:t>La struttura del brano</a:t>
            </a:r>
            <a:endParaRPr lang="it-IT" dirty="0">
              <a:latin typeface="Ink Free" panose="03080402000500000000" pitchFamily="66" charset="0"/>
            </a:endParaRPr>
          </a:p>
        </p:txBody>
      </p:sp>
      <p:sp>
        <p:nvSpPr>
          <p:cNvPr id="3" name="Segnaposto contenuto 2"/>
          <p:cNvSpPr>
            <a:spLocks noGrp="1"/>
          </p:cNvSpPr>
          <p:nvPr>
            <p:ph idx="1"/>
          </p:nvPr>
        </p:nvSpPr>
        <p:spPr>
          <a:xfrm>
            <a:off x="179512" y="1523925"/>
            <a:ext cx="3682752" cy="2553147"/>
          </a:xfrm>
        </p:spPr>
        <p:txBody>
          <a:bodyPr>
            <a:normAutofit/>
          </a:bodyPr>
          <a:lstStyle/>
          <a:p>
            <a:pPr marL="0" indent="0">
              <a:lnSpc>
                <a:spcPct val="150000"/>
              </a:lnSpc>
              <a:buNone/>
            </a:pPr>
            <a:r>
              <a:rPr lang="it-IT" sz="2000" dirty="0">
                <a:latin typeface="Ink Free" panose="03080402000500000000" pitchFamily="66" charset="0"/>
              </a:rPr>
              <a:t>Anche in questo caso è il testo della favola è stato adattato per poterne fare un pezzo musicale facile da ascoltare e imparare. </a:t>
            </a:r>
          </a:p>
        </p:txBody>
      </p:sp>
      <p:pic>
        <p:nvPicPr>
          <p:cNvPr id="4" name="Immagin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9822" y="1052736"/>
            <a:ext cx="4890690" cy="3342903"/>
          </a:xfrm>
          <a:prstGeom prst="rect">
            <a:avLst/>
          </a:prstGeom>
        </p:spPr>
      </p:pic>
      <p:sp>
        <p:nvSpPr>
          <p:cNvPr id="5" name="Rettangolo 4"/>
          <p:cNvSpPr/>
          <p:nvPr/>
        </p:nvSpPr>
        <p:spPr>
          <a:xfrm>
            <a:off x="107504" y="3861048"/>
            <a:ext cx="8568952" cy="1438855"/>
          </a:xfrm>
          <a:prstGeom prst="rect">
            <a:avLst/>
          </a:prstGeom>
        </p:spPr>
        <p:txBody>
          <a:bodyPr wrap="square">
            <a:spAutoFit/>
          </a:bodyPr>
          <a:lstStyle/>
          <a:p>
            <a:pPr>
              <a:lnSpc>
                <a:spcPct val="150000"/>
              </a:lnSpc>
            </a:pPr>
            <a:r>
              <a:rPr lang="it-IT" sz="2000" dirty="0">
                <a:latin typeface="Ink Free" panose="03080402000500000000" pitchFamily="66" charset="0"/>
              </a:rPr>
              <a:t>Ad esempio, in questo pezzo, le </a:t>
            </a:r>
            <a:r>
              <a:rPr lang="it-IT" sz="2000" dirty="0" smtClean="0">
                <a:latin typeface="Ink Free" panose="03080402000500000000" pitchFamily="66" charset="0"/>
              </a:rPr>
              <a:t>varie</a:t>
            </a:r>
          </a:p>
          <a:p>
            <a:pPr>
              <a:lnSpc>
                <a:spcPct val="150000"/>
              </a:lnSpc>
            </a:pPr>
            <a:r>
              <a:rPr lang="it-IT" sz="2000" dirty="0" smtClean="0">
                <a:latin typeface="Ink Free" panose="03080402000500000000" pitchFamily="66" charset="0"/>
              </a:rPr>
              <a:t>strofe </a:t>
            </a:r>
            <a:r>
              <a:rPr lang="it-IT" sz="2000" dirty="0">
                <a:latin typeface="Ink Free" panose="03080402000500000000" pitchFamily="66" charset="0"/>
              </a:rPr>
              <a:t>hanno quasi tutte i versi scritti in rima, anche con parole, diciamo così, giovanili, come la “piagnolosa” che si trova nella seconda strofa. </a:t>
            </a:r>
          </a:p>
        </p:txBody>
      </p:sp>
      <p:pic>
        <p:nvPicPr>
          <p:cNvPr id="11" name="Zuccante+-+La+cicala+e+la+formica.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71656" y="188640"/>
            <a:ext cx="609600" cy="609600"/>
          </a:xfrm>
          <a:prstGeom prst="rect">
            <a:avLst/>
          </a:prstGeom>
        </p:spPr>
      </p:pic>
    </p:spTree>
    <p:custDataLst>
      <p:tags r:id="rId1"/>
    </p:custDataLst>
    <p:extLst>
      <p:ext uri="{BB962C8B-B14F-4D97-AF65-F5344CB8AC3E}">
        <p14:creationId xmlns:p14="http://schemas.microsoft.com/office/powerpoint/2010/main" val="2093218549"/>
      </p:ext>
    </p:extLst>
  </p:cSld>
  <p:clrMapOvr>
    <a:masterClrMapping/>
  </p:clrMapOvr>
  <p:transition spd="slow" advTm="28612">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6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1"/>
                </p:tgtEl>
              </p:cMediaNode>
            </p:audio>
          </p:childTnLst>
        </p:cTn>
      </p:par>
    </p:tnLst>
    <p:bldLst>
      <p:bldP spid="2" grpId="0"/>
      <p:bldP spid="3" grpId="0" build="p"/>
      <p:bldP spid="5" grpId="0"/>
    </p:bldLst>
  </p:timing>
  <p:extLst>
    <p:ext uri="{E180D4A7-C9FB-4DFB-919C-405C955672EB}">
      <p14:showEvtLst xmlns:p14="http://schemas.microsoft.com/office/powerpoint/2010/main">
        <p14:playEvt time="2281" objId="11"/>
        <p14:seekEvt time="3635" objId="11" seek="0"/>
        <p14:stopEvt time="28612" objId="11"/>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err="1" smtClean="0">
                <a:latin typeface="Ink Free" panose="03080402000500000000" pitchFamily="66" charset="0"/>
              </a:rPr>
              <a:t>Zuccante</a:t>
            </a:r>
            <a:endParaRPr lang="it-IT" dirty="0">
              <a:latin typeface="Ink Free" panose="03080402000500000000" pitchFamily="66" charset="0"/>
            </a:endParaRPr>
          </a:p>
        </p:txBody>
      </p:sp>
      <p:sp>
        <p:nvSpPr>
          <p:cNvPr id="3" name="Segnaposto contenuto 2"/>
          <p:cNvSpPr>
            <a:spLocks noGrp="1"/>
          </p:cNvSpPr>
          <p:nvPr>
            <p:ph idx="1"/>
          </p:nvPr>
        </p:nvSpPr>
        <p:spPr/>
        <p:txBody>
          <a:bodyPr>
            <a:normAutofit/>
          </a:bodyPr>
          <a:lstStyle/>
          <a:p>
            <a:pPr marL="0" indent="0">
              <a:lnSpc>
                <a:spcPct val="150000"/>
              </a:lnSpc>
              <a:buNone/>
            </a:pPr>
            <a:r>
              <a:rPr lang="it-IT" sz="2000" dirty="0">
                <a:latin typeface="Ink Free" panose="03080402000500000000" pitchFamily="66" charset="0"/>
              </a:rPr>
              <a:t>La versione musicale che abbiamo ascoltato è quella di Mauro </a:t>
            </a:r>
            <a:r>
              <a:rPr lang="it-IT" sz="2000" dirty="0" err="1">
                <a:latin typeface="Ink Free" panose="03080402000500000000" pitchFamily="66" charset="0"/>
              </a:rPr>
              <a:t>Zuccante</a:t>
            </a:r>
            <a:r>
              <a:rPr lang="it-IT" sz="2000" dirty="0">
                <a:latin typeface="Ink Free" panose="03080402000500000000" pitchFamily="66" charset="0"/>
              </a:rPr>
              <a:t>, un compositore e direttore di coro di Verona che da tanti anni si dedica anche alla composizione di musica per ragazzi, ed ha composto numerosi brani eseguiti sia in Italia che all’estero</a:t>
            </a:r>
          </a:p>
        </p:txBody>
      </p:sp>
    </p:spTree>
    <p:custDataLst>
      <p:tags r:id="rId1"/>
    </p:custDataLst>
    <p:extLst>
      <p:ext uri="{BB962C8B-B14F-4D97-AF65-F5344CB8AC3E}">
        <p14:creationId xmlns:p14="http://schemas.microsoft.com/office/powerpoint/2010/main" val="410121191"/>
      </p:ext>
    </p:extLst>
  </p:cSld>
  <p:clrMapOvr>
    <a:masterClrMapping/>
  </p:clrMapOvr>
  <mc:AlternateContent xmlns:mc="http://schemas.openxmlformats.org/markup-compatibility/2006">
    <mc:Choice xmlns:p14="http://schemas.microsoft.com/office/powerpoint/2010/main" Requires="p14">
      <p:transition spd="slow" p14:dur="1400" advTm="17729">
        <p14:ripple/>
      </p:transition>
    </mc:Choice>
    <mc:Fallback>
      <p:transition spd="slow" advTm="177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l"/>
            <a:r>
              <a:rPr lang="it-IT" dirty="0" smtClean="0">
                <a:latin typeface="Ink Free" panose="03080402000500000000" pitchFamily="66" charset="0"/>
              </a:rPr>
              <a:t>I racconti popolari</a:t>
            </a:r>
            <a:endParaRPr lang="it-IT" dirty="0">
              <a:latin typeface="Ink Free" panose="03080402000500000000" pitchFamily="66" charset="0"/>
            </a:endParaRPr>
          </a:p>
        </p:txBody>
      </p:sp>
      <p:sp>
        <p:nvSpPr>
          <p:cNvPr id="3" name="Segnaposto contenuto 2"/>
          <p:cNvSpPr>
            <a:spLocks noGrp="1"/>
          </p:cNvSpPr>
          <p:nvPr>
            <p:ph idx="1"/>
          </p:nvPr>
        </p:nvSpPr>
        <p:spPr/>
        <p:txBody>
          <a:bodyPr>
            <a:normAutofit/>
          </a:bodyPr>
          <a:lstStyle/>
          <a:p>
            <a:pPr marL="0" indent="0">
              <a:lnSpc>
                <a:spcPct val="150000"/>
              </a:lnSpc>
              <a:buNone/>
            </a:pPr>
            <a:r>
              <a:rPr lang="it-IT" sz="2000" dirty="0">
                <a:latin typeface="Ink Free" panose="03080402000500000000" pitchFamily="66" charset="0"/>
              </a:rPr>
              <a:t>Spostiamo adesso l’attenzione, anche se non di molto, e passiamo dalle favole ai racconti popolari. Nel popolo, non tutte le persone sono andate a scuola, perciò c’è bisogno di discorsi facili e chiari, che possano essere capiti da tutti. I racconti popolari, per questo motivo, possono essere anche molto semplici: si tratta molte volte di storie tramandate per decine di anni, inventate dalla fantasia popolare per spiegare, raccontare e, qualche volta, anche sorridere</a:t>
            </a:r>
            <a:r>
              <a:rPr lang="it-IT" sz="2000" dirty="0" smtClean="0">
                <a:latin typeface="Ink Free" panose="03080402000500000000" pitchFamily="66" charset="0"/>
              </a:rPr>
              <a:t>.</a:t>
            </a:r>
            <a:endParaRPr lang="it-IT" sz="2000" dirty="0">
              <a:latin typeface="Ink Free" panose="03080402000500000000" pitchFamily="66" charset="0"/>
            </a:endParaRPr>
          </a:p>
        </p:txBody>
      </p:sp>
    </p:spTree>
    <p:custDataLst>
      <p:tags r:id="rId1"/>
    </p:custDataLst>
    <p:extLst>
      <p:ext uri="{BB962C8B-B14F-4D97-AF65-F5344CB8AC3E}">
        <p14:creationId xmlns:p14="http://schemas.microsoft.com/office/powerpoint/2010/main" val="151416715"/>
      </p:ext>
    </p:extLst>
  </p:cSld>
  <p:clrMapOvr>
    <a:masterClrMapping/>
  </p:clrMapOvr>
  <mc:AlternateContent xmlns:mc="http://schemas.openxmlformats.org/markup-compatibility/2006">
    <mc:Choice xmlns:p14="http://schemas.microsoft.com/office/powerpoint/2010/main" Requires="p14">
      <p:transition spd="slow" p14:dur="4400" advTm="24558">
        <p14:honeycomb/>
      </p:transition>
    </mc:Choice>
    <mc:Fallback>
      <p:transition spd="slow" advTm="245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10.xml><?xml version="1.0" encoding="utf-8"?>
<p:tagLst xmlns:a="http://schemas.openxmlformats.org/drawingml/2006/main" xmlns:r="http://schemas.openxmlformats.org/officeDocument/2006/relationships" xmlns:p="http://schemas.openxmlformats.org/presentationml/2006/main">
  <p:tag name="TIMING" val="|0.6|2.5"/>
</p:tagLst>
</file>

<file path=ppt/tags/tag11.xml><?xml version="1.0" encoding="utf-8"?>
<p:tagLst xmlns:a="http://schemas.openxmlformats.org/drawingml/2006/main" xmlns:r="http://schemas.openxmlformats.org/officeDocument/2006/relationships" xmlns:p="http://schemas.openxmlformats.org/presentationml/2006/main">
  <p:tag name="TIMING" val="|4|2.4"/>
</p:tagLst>
</file>

<file path=ppt/tags/tag12.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0.5|10.2"/>
</p:tagLst>
</file>

<file path=ppt/tags/tag3.xml><?xml version="1.0" encoding="utf-8"?>
<p:tagLst xmlns:a="http://schemas.openxmlformats.org/drawingml/2006/main" xmlns:r="http://schemas.openxmlformats.org/officeDocument/2006/relationships" xmlns:p="http://schemas.openxmlformats.org/presentationml/2006/main">
  <p:tag name="TIMING" val="|1.1|2.1"/>
</p:tagLst>
</file>

<file path=ppt/tags/tag4.xml><?xml version="1.0" encoding="utf-8"?>
<p:tagLst xmlns:a="http://schemas.openxmlformats.org/drawingml/2006/main" xmlns:r="http://schemas.openxmlformats.org/officeDocument/2006/relationships" xmlns:p="http://schemas.openxmlformats.org/presentationml/2006/main">
  <p:tag name="TIMING" val="|2|2.3|2.6|19.9"/>
</p:tagLst>
</file>

<file path=ppt/tags/tag5.xml><?xml version="1.0" encoding="utf-8"?>
<p:tagLst xmlns:a="http://schemas.openxmlformats.org/drawingml/2006/main" xmlns:r="http://schemas.openxmlformats.org/officeDocument/2006/relationships" xmlns:p="http://schemas.openxmlformats.org/presentationml/2006/main">
  <p:tag name="TIMING" val="|0.9|1.8|4.7"/>
</p:tagLst>
</file>

<file path=ppt/tags/tag6.xml><?xml version="1.0" encoding="utf-8"?>
<p:tagLst xmlns:a="http://schemas.openxmlformats.org/drawingml/2006/main" xmlns:r="http://schemas.openxmlformats.org/officeDocument/2006/relationships" xmlns:p="http://schemas.openxmlformats.org/presentationml/2006/main">
  <p:tag name="TIMING" val="|3.6|2.1|2.6|4.3|11.4"/>
</p:tagLst>
</file>

<file path=ppt/tags/tag7.xml><?xml version="1.0" encoding="utf-8"?>
<p:tagLst xmlns:a="http://schemas.openxmlformats.org/drawingml/2006/main" xmlns:r="http://schemas.openxmlformats.org/officeDocument/2006/relationships" xmlns:p="http://schemas.openxmlformats.org/presentationml/2006/main">
  <p:tag name="TIMING" val="|1.2|1.9"/>
</p:tagLst>
</file>

<file path=ppt/tags/tag8.xml><?xml version="1.0" encoding="utf-8"?>
<p:tagLst xmlns:a="http://schemas.openxmlformats.org/drawingml/2006/main" xmlns:r="http://schemas.openxmlformats.org/officeDocument/2006/relationships" xmlns:p="http://schemas.openxmlformats.org/presentationml/2006/main">
  <p:tag name="TIMING" val="|0.6|1.4"/>
</p:tagLst>
</file>

<file path=ppt/tags/tag9.xml><?xml version="1.0" encoding="utf-8"?>
<p:tagLst xmlns:a="http://schemas.openxmlformats.org/drawingml/2006/main" xmlns:r="http://schemas.openxmlformats.org/officeDocument/2006/relationships" xmlns:p="http://schemas.openxmlformats.org/presentationml/2006/main">
  <p:tag name="TIMING" val="|3.8|3.7|13.5|6.4|12.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nozio">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485</TotalTime>
  <Words>963</Words>
  <Application>Microsoft Office PowerPoint</Application>
  <PresentationFormat>Presentazione su schermo (4:3)</PresentationFormat>
  <Paragraphs>52</Paragraphs>
  <Slides>13</Slides>
  <Notes>0</Notes>
  <HiddenSlides>0</HiddenSlides>
  <MMClips>4</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Equinozio</vt:lpstr>
      <vt:lpstr>    Fiabe, racconti e proverbi   per voci bianche e pianoforte:   il “musicovid ” della IA</vt:lpstr>
      <vt:lpstr>Presentazione standard di PowerPoint</vt:lpstr>
      <vt:lpstr>Presentazione standard di PowerPoint</vt:lpstr>
      <vt:lpstr>I 4 brani </vt:lpstr>
      <vt:lpstr>La rana e il bue.</vt:lpstr>
      <vt:lpstr>La cicala e la formica</vt:lpstr>
      <vt:lpstr>La struttura del brano</vt:lpstr>
      <vt:lpstr>Zuccante</vt:lpstr>
      <vt:lpstr>I racconti popolari</vt:lpstr>
      <vt:lpstr>Il fantasma del castello</vt:lpstr>
      <vt:lpstr>I proverbi</vt:lpstr>
      <vt:lpstr>«Proverbi»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Sophie</dc:creator>
  <cp:lastModifiedBy>Sophie</cp:lastModifiedBy>
  <cp:revision>31</cp:revision>
  <dcterms:created xsi:type="dcterms:W3CDTF">2020-06-09T07:23:08Z</dcterms:created>
  <dcterms:modified xsi:type="dcterms:W3CDTF">2020-06-11T14:59:02Z</dcterms:modified>
</cp:coreProperties>
</file>