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57" r:id="rId4"/>
    <p:sldId id="258" r:id="rId5"/>
    <p:sldId id="259" r:id="rId6"/>
    <p:sldId id="260" r:id="rId7"/>
    <p:sldId id="261" r:id="rId8"/>
    <p:sldId id="263" r:id="rId9"/>
    <p:sldId id="264" r:id="rId10"/>
    <p:sldId id="265" r:id="rId11"/>
    <p:sldId id="262"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E643B3-6FD7-48C6-841A-B7D56A1390CB}"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it-IT"/>
        </a:p>
      </dgm:t>
    </dgm:pt>
    <dgm:pt modelId="{970F9759-FC93-49E3-B603-9623E44AF07B}">
      <dgm:prSet phldrT="[Testo]"/>
      <dgm:spPr/>
      <dgm:t>
        <a:bodyPr/>
        <a:lstStyle/>
        <a:p>
          <a:r>
            <a:rPr lang="it-IT" b="1" dirty="0" smtClean="0">
              <a:solidFill>
                <a:schemeClr val="tx1"/>
              </a:solidFill>
            </a:rPr>
            <a:t>VESUVIO</a:t>
          </a:r>
          <a:endParaRPr lang="it-IT" b="1" dirty="0">
            <a:solidFill>
              <a:schemeClr val="tx1"/>
            </a:solidFill>
          </a:endParaRPr>
        </a:p>
      </dgm:t>
    </dgm:pt>
    <dgm:pt modelId="{B1EDE291-B6F4-407F-A0FF-D4EDE42BDBA2}" type="parTrans" cxnId="{2EAE3F04-8BB0-4BCD-9055-C2E0B19B9EDF}">
      <dgm:prSet/>
      <dgm:spPr/>
      <dgm:t>
        <a:bodyPr/>
        <a:lstStyle/>
        <a:p>
          <a:endParaRPr lang="it-IT"/>
        </a:p>
      </dgm:t>
    </dgm:pt>
    <dgm:pt modelId="{7E8334EA-EA70-45A6-B15C-01F55C3C607D}" type="sibTrans" cxnId="{2EAE3F04-8BB0-4BCD-9055-C2E0B19B9EDF}">
      <dgm:prSet/>
      <dgm:spPr/>
      <dgm:t>
        <a:bodyPr/>
        <a:lstStyle/>
        <a:p>
          <a:endParaRPr lang="it-IT"/>
        </a:p>
      </dgm:t>
    </dgm:pt>
    <dgm:pt modelId="{4C983A39-4542-4764-BBF6-C488EF16545C}">
      <dgm:prSet phldrT="[Testo]" custT="1"/>
      <dgm:spPr/>
      <dgm:t>
        <a:bodyPr/>
        <a:lstStyle/>
        <a:p>
          <a:r>
            <a:rPr lang="it-IT" sz="1400" b="1" dirty="0" smtClean="0"/>
            <a:t>E’ SITUATO IN CAMPANIA, IN PROVINCIA DI NAPOLI</a:t>
          </a:r>
          <a:endParaRPr lang="it-IT" sz="1400" b="1" dirty="0"/>
        </a:p>
      </dgm:t>
    </dgm:pt>
    <dgm:pt modelId="{80B739CC-B7FD-4A18-8CB2-2D709D1ACC5B}" type="parTrans" cxnId="{06C3FF96-43DF-43E2-B14F-4FB4C77D1C71}">
      <dgm:prSet/>
      <dgm:spPr/>
      <dgm:t>
        <a:bodyPr/>
        <a:lstStyle/>
        <a:p>
          <a:endParaRPr lang="it-IT"/>
        </a:p>
      </dgm:t>
    </dgm:pt>
    <dgm:pt modelId="{E0E3851A-3C87-4CE8-BD9E-06A4CD894F75}" type="sibTrans" cxnId="{06C3FF96-43DF-43E2-B14F-4FB4C77D1C71}">
      <dgm:prSet/>
      <dgm:spPr/>
      <dgm:t>
        <a:bodyPr/>
        <a:lstStyle/>
        <a:p>
          <a:endParaRPr lang="it-IT"/>
        </a:p>
      </dgm:t>
    </dgm:pt>
    <dgm:pt modelId="{E6E9AB76-2583-4E25-ADEA-BB332BFC2D62}">
      <dgm:prSet phldrT="[Testo]" custT="1"/>
      <dgm:spPr/>
      <dgm:t>
        <a:bodyPr/>
        <a:lstStyle/>
        <a:p>
          <a:r>
            <a:rPr lang="it-IT" sz="1400" b="1" dirty="0" smtClean="0"/>
            <a:t>E’ UN VULCANO ATTIVO</a:t>
          </a:r>
          <a:endParaRPr lang="it-IT" sz="1400" b="1" dirty="0"/>
        </a:p>
      </dgm:t>
    </dgm:pt>
    <dgm:pt modelId="{91BB0BFE-2F14-4DFA-B79B-8A51ADD690C5}" type="parTrans" cxnId="{C9757D30-08D9-4B46-AD79-45C455C97FE1}">
      <dgm:prSet/>
      <dgm:spPr/>
      <dgm:t>
        <a:bodyPr/>
        <a:lstStyle/>
        <a:p>
          <a:endParaRPr lang="it-IT"/>
        </a:p>
      </dgm:t>
    </dgm:pt>
    <dgm:pt modelId="{525CD61F-41F0-491C-B5B1-803B5BD9EB16}" type="sibTrans" cxnId="{C9757D30-08D9-4B46-AD79-45C455C97FE1}">
      <dgm:prSet/>
      <dgm:spPr/>
      <dgm:t>
        <a:bodyPr/>
        <a:lstStyle/>
        <a:p>
          <a:endParaRPr lang="it-IT"/>
        </a:p>
      </dgm:t>
    </dgm:pt>
    <dgm:pt modelId="{87E070FA-4422-4760-9EA4-C6508DBA18CB}">
      <dgm:prSet phldrT="[Testo]" custT="1"/>
      <dgm:spPr/>
      <dgm:t>
        <a:bodyPr/>
        <a:lstStyle/>
        <a:p>
          <a:r>
            <a:rPr lang="it-IT" sz="1200" b="1" smtClean="0"/>
            <a:t>E’ PERICOLOSO </a:t>
          </a:r>
          <a:r>
            <a:rPr lang="it-IT" sz="1200" b="1" dirty="0" smtClean="0"/>
            <a:t>IN CASO DI ERUZIONE PER CIRCA 70000 ABITANTI DELLE ZONE CIRCOSTANTI</a:t>
          </a:r>
          <a:endParaRPr lang="it-IT" sz="1200" b="1" dirty="0"/>
        </a:p>
      </dgm:t>
    </dgm:pt>
    <dgm:pt modelId="{44A98397-9E83-4E4E-A7BE-F48432818B28}" type="parTrans" cxnId="{ED8C17FE-BBA7-490C-BFEC-A28E66A3F3AA}">
      <dgm:prSet/>
      <dgm:spPr/>
      <dgm:t>
        <a:bodyPr/>
        <a:lstStyle/>
        <a:p>
          <a:endParaRPr lang="it-IT"/>
        </a:p>
      </dgm:t>
    </dgm:pt>
    <dgm:pt modelId="{C6317181-6443-490C-A6F0-769520C4DAEE}" type="sibTrans" cxnId="{ED8C17FE-BBA7-490C-BFEC-A28E66A3F3AA}">
      <dgm:prSet/>
      <dgm:spPr/>
      <dgm:t>
        <a:bodyPr/>
        <a:lstStyle/>
        <a:p>
          <a:endParaRPr lang="it-IT"/>
        </a:p>
      </dgm:t>
    </dgm:pt>
    <dgm:pt modelId="{39CF0CA6-DE1E-483A-A89A-BE05F4C0A17A}">
      <dgm:prSet phldrT="[Testo]" custT="1"/>
      <dgm:spPr/>
      <dgm:t>
        <a:bodyPr/>
        <a:lstStyle/>
        <a:p>
          <a:r>
            <a:rPr lang="it-IT" sz="1400" b="1" dirty="0" smtClean="0"/>
            <a:t>E’ ALTO 1281 M, HA UNA CALDERA DI 4 KM DI DIAMETRO</a:t>
          </a:r>
          <a:endParaRPr lang="it-IT" sz="1400" b="1" dirty="0"/>
        </a:p>
      </dgm:t>
    </dgm:pt>
    <dgm:pt modelId="{3D83D1EE-E2C9-4587-B71E-24EEFAED8091}" type="parTrans" cxnId="{C1C34267-DF48-45BA-B8CD-F0B8D5795C14}">
      <dgm:prSet/>
      <dgm:spPr/>
      <dgm:t>
        <a:bodyPr/>
        <a:lstStyle/>
        <a:p>
          <a:endParaRPr lang="it-IT"/>
        </a:p>
      </dgm:t>
    </dgm:pt>
    <dgm:pt modelId="{0D405087-B6C7-4BE2-980F-5A13D22DDAD4}" type="sibTrans" cxnId="{C1C34267-DF48-45BA-B8CD-F0B8D5795C14}">
      <dgm:prSet/>
      <dgm:spPr/>
      <dgm:t>
        <a:bodyPr/>
        <a:lstStyle/>
        <a:p>
          <a:endParaRPr lang="it-IT"/>
        </a:p>
      </dgm:t>
    </dgm:pt>
    <dgm:pt modelId="{4F2693F7-1287-4AD8-90B3-48D4ED96DE37}">
      <dgm:prSet/>
      <dgm:spPr/>
      <dgm:t>
        <a:bodyPr/>
        <a:lstStyle/>
        <a:p>
          <a:r>
            <a:rPr lang="it-IT" b="1" dirty="0" smtClean="0">
              <a:solidFill>
                <a:schemeClr val="tx1"/>
              </a:solidFill>
              <a:latin typeface="Bahnschrift Condensed" panose="020B0502040204020203" pitchFamily="34" charset="0"/>
            </a:rPr>
            <a:t>E’ VULCANO A RECINTO : IL NOME CI SI RIFERISCE COMUNEMENTE AL CONO INTERNO,</a:t>
          </a:r>
          <a:endParaRPr lang="it-IT" dirty="0">
            <a:solidFill>
              <a:schemeClr val="tx1"/>
            </a:solidFill>
          </a:endParaRPr>
        </a:p>
      </dgm:t>
    </dgm:pt>
    <dgm:pt modelId="{AF34B940-B11E-461B-993D-7B9A8411D825}" type="parTrans" cxnId="{4746DD44-6EEF-41DB-8B5B-ABD1741F2BE7}">
      <dgm:prSet/>
      <dgm:spPr/>
      <dgm:t>
        <a:bodyPr/>
        <a:lstStyle/>
        <a:p>
          <a:endParaRPr lang="it-IT"/>
        </a:p>
      </dgm:t>
    </dgm:pt>
    <dgm:pt modelId="{E17BCF64-5821-4323-8D09-F6A2C5AE2AB3}" type="sibTrans" cxnId="{4746DD44-6EEF-41DB-8B5B-ABD1741F2BE7}">
      <dgm:prSet/>
      <dgm:spPr/>
      <dgm:t>
        <a:bodyPr/>
        <a:lstStyle/>
        <a:p>
          <a:endParaRPr lang="it-IT"/>
        </a:p>
      </dgm:t>
    </dgm:pt>
    <dgm:pt modelId="{149F6C4F-0748-4FBE-A71F-F1F208778D5D}" type="pres">
      <dgm:prSet presAssocID="{5DE643B3-6FD7-48C6-841A-B7D56A1390CB}" presName="Name0" presStyleCnt="0">
        <dgm:presLayoutVars>
          <dgm:chMax val="1"/>
          <dgm:dir/>
          <dgm:animLvl val="ctr"/>
          <dgm:resizeHandles val="exact"/>
        </dgm:presLayoutVars>
      </dgm:prSet>
      <dgm:spPr/>
      <dgm:t>
        <a:bodyPr/>
        <a:lstStyle/>
        <a:p>
          <a:endParaRPr lang="it-IT"/>
        </a:p>
      </dgm:t>
    </dgm:pt>
    <dgm:pt modelId="{62C1274B-4CE8-48F2-85A0-DBF711A20793}" type="pres">
      <dgm:prSet presAssocID="{970F9759-FC93-49E3-B603-9623E44AF07B}" presName="centerShape" presStyleLbl="node0" presStyleIdx="0" presStyleCnt="1"/>
      <dgm:spPr>
        <a:prstGeom prst="ellipse">
          <a:avLst/>
        </a:prstGeom>
      </dgm:spPr>
      <dgm:t>
        <a:bodyPr/>
        <a:lstStyle/>
        <a:p>
          <a:endParaRPr lang="it-IT"/>
        </a:p>
      </dgm:t>
    </dgm:pt>
    <dgm:pt modelId="{3AA8B116-DA67-4A8D-910D-F224E8B591B7}" type="pres">
      <dgm:prSet presAssocID="{80B739CC-B7FD-4A18-8CB2-2D709D1ACC5B}" presName="parTrans" presStyleLbl="sibTrans2D1" presStyleIdx="0" presStyleCnt="5"/>
      <dgm:spPr/>
      <dgm:t>
        <a:bodyPr/>
        <a:lstStyle/>
        <a:p>
          <a:endParaRPr lang="it-IT"/>
        </a:p>
      </dgm:t>
    </dgm:pt>
    <dgm:pt modelId="{12AEE808-129F-4604-AB2F-113C7B6DDBC1}" type="pres">
      <dgm:prSet presAssocID="{80B739CC-B7FD-4A18-8CB2-2D709D1ACC5B}" presName="connectorText" presStyleLbl="sibTrans2D1" presStyleIdx="0" presStyleCnt="5"/>
      <dgm:spPr/>
      <dgm:t>
        <a:bodyPr/>
        <a:lstStyle/>
        <a:p>
          <a:endParaRPr lang="it-IT"/>
        </a:p>
      </dgm:t>
    </dgm:pt>
    <dgm:pt modelId="{663E0B85-4E06-4957-AF58-1F4D45C65B4B}" type="pres">
      <dgm:prSet presAssocID="{4C983A39-4542-4764-BBF6-C488EF16545C}" presName="node" presStyleLbl="node1" presStyleIdx="0" presStyleCnt="5">
        <dgm:presLayoutVars>
          <dgm:bulletEnabled val="1"/>
        </dgm:presLayoutVars>
      </dgm:prSet>
      <dgm:spPr/>
      <dgm:t>
        <a:bodyPr/>
        <a:lstStyle/>
        <a:p>
          <a:endParaRPr lang="it-IT"/>
        </a:p>
      </dgm:t>
    </dgm:pt>
    <dgm:pt modelId="{8D857A17-AC9C-4AAE-9839-0D391242822F}" type="pres">
      <dgm:prSet presAssocID="{AF34B940-B11E-461B-993D-7B9A8411D825}" presName="parTrans" presStyleLbl="sibTrans2D1" presStyleIdx="1" presStyleCnt="5"/>
      <dgm:spPr/>
      <dgm:t>
        <a:bodyPr/>
        <a:lstStyle/>
        <a:p>
          <a:endParaRPr lang="it-IT"/>
        </a:p>
      </dgm:t>
    </dgm:pt>
    <dgm:pt modelId="{275B0D58-EF25-4FB8-8D24-6E251C75EF47}" type="pres">
      <dgm:prSet presAssocID="{AF34B940-B11E-461B-993D-7B9A8411D825}" presName="connectorText" presStyleLbl="sibTrans2D1" presStyleIdx="1" presStyleCnt="5"/>
      <dgm:spPr/>
      <dgm:t>
        <a:bodyPr/>
        <a:lstStyle/>
        <a:p>
          <a:endParaRPr lang="it-IT"/>
        </a:p>
      </dgm:t>
    </dgm:pt>
    <dgm:pt modelId="{DBFEBBAA-289F-4349-8151-5B65A2B5D7F1}" type="pres">
      <dgm:prSet presAssocID="{4F2693F7-1287-4AD8-90B3-48D4ED96DE37}" presName="node" presStyleLbl="node1" presStyleIdx="1" presStyleCnt="5">
        <dgm:presLayoutVars>
          <dgm:bulletEnabled val="1"/>
        </dgm:presLayoutVars>
      </dgm:prSet>
      <dgm:spPr/>
      <dgm:t>
        <a:bodyPr/>
        <a:lstStyle/>
        <a:p>
          <a:endParaRPr lang="it-IT"/>
        </a:p>
      </dgm:t>
    </dgm:pt>
    <dgm:pt modelId="{F96E49E0-77F5-4D04-B290-6CE2A914ED92}" type="pres">
      <dgm:prSet presAssocID="{91BB0BFE-2F14-4DFA-B79B-8A51ADD690C5}" presName="parTrans" presStyleLbl="sibTrans2D1" presStyleIdx="2" presStyleCnt="5"/>
      <dgm:spPr/>
      <dgm:t>
        <a:bodyPr/>
        <a:lstStyle/>
        <a:p>
          <a:endParaRPr lang="it-IT"/>
        </a:p>
      </dgm:t>
    </dgm:pt>
    <dgm:pt modelId="{24FD7692-212C-46D8-89B3-D3D3885B2E85}" type="pres">
      <dgm:prSet presAssocID="{91BB0BFE-2F14-4DFA-B79B-8A51ADD690C5}" presName="connectorText" presStyleLbl="sibTrans2D1" presStyleIdx="2" presStyleCnt="5"/>
      <dgm:spPr/>
      <dgm:t>
        <a:bodyPr/>
        <a:lstStyle/>
        <a:p>
          <a:endParaRPr lang="it-IT"/>
        </a:p>
      </dgm:t>
    </dgm:pt>
    <dgm:pt modelId="{A5CAA2B2-7437-48CB-9D42-32815A0A2E8D}" type="pres">
      <dgm:prSet presAssocID="{E6E9AB76-2583-4E25-ADEA-BB332BFC2D62}" presName="node" presStyleLbl="node1" presStyleIdx="2" presStyleCnt="5">
        <dgm:presLayoutVars>
          <dgm:bulletEnabled val="1"/>
        </dgm:presLayoutVars>
      </dgm:prSet>
      <dgm:spPr/>
      <dgm:t>
        <a:bodyPr/>
        <a:lstStyle/>
        <a:p>
          <a:endParaRPr lang="it-IT"/>
        </a:p>
      </dgm:t>
    </dgm:pt>
    <dgm:pt modelId="{B4D7B940-FA60-434C-831C-DA135BA8C050}" type="pres">
      <dgm:prSet presAssocID="{44A98397-9E83-4E4E-A7BE-F48432818B28}" presName="parTrans" presStyleLbl="sibTrans2D1" presStyleIdx="3" presStyleCnt="5"/>
      <dgm:spPr/>
      <dgm:t>
        <a:bodyPr/>
        <a:lstStyle/>
        <a:p>
          <a:endParaRPr lang="it-IT"/>
        </a:p>
      </dgm:t>
    </dgm:pt>
    <dgm:pt modelId="{1405DAB1-E52D-4039-B0B8-AD45A01BEAD5}" type="pres">
      <dgm:prSet presAssocID="{44A98397-9E83-4E4E-A7BE-F48432818B28}" presName="connectorText" presStyleLbl="sibTrans2D1" presStyleIdx="3" presStyleCnt="5"/>
      <dgm:spPr/>
      <dgm:t>
        <a:bodyPr/>
        <a:lstStyle/>
        <a:p>
          <a:endParaRPr lang="it-IT"/>
        </a:p>
      </dgm:t>
    </dgm:pt>
    <dgm:pt modelId="{FD963C00-9979-4790-8BED-F16587D49822}" type="pres">
      <dgm:prSet presAssocID="{87E070FA-4422-4760-9EA4-C6508DBA18CB}" presName="node" presStyleLbl="node1" presStyleIdx="3" presStyleCnt="5">
        <dgm:presLayoutVars>
          <dgm:bulletEnabled val="1"/>
        </dgm:presLayoutVars>
      </dgm:prSet>
      <dgm:spPr/>
      <dgm:t>
        <a:bodyPr/>
        <a:lstStyle/>
        <a:p>
          <a:endParaRPr lang="it-IT"/>
        </a:p>
      </dgm:t>
    </dgm:pt>
    <dgm:pt modelId="{124A46B1-88A3-4669-8936-207D5E4B1657}" type="pres">
      <dgm:prSet presAssocID="{3D83D1EE-E2C9-4587-B71E-24EEFAED8091}" presName="parTrans" presStyleLbl="sibTrans2D1" presStyleIdx="4" presStyleCnt="5"/>
      <dgm:spPr/>
      <dgm:t>
        <a:bodyPr/>
        <a:lstStyle/>
        <a:p>
          <a:endParaRPr lang="it-IT"/>
        </a:p>
      </dgm:t>
    </dgm:pt>
    <dgm:pt modelId="{37AC9131-D1F3-4C72-A860-E413ADBEDA63}" type="pres">
      <dgm:prSet presAssocID="{3D83D1EE-E2C9-4587-B71E-24EEFAED8091}" presName="connectorText" presStyleLbl="sibTrans2D1" presStyleIdx="4" presStyleCnt="5"/>
      <dgm:spPr/>
      <dgm:t>
        <a:bodyPr/>
        <a:lstStyle/>
        <a:p>
          <a:endParaRPr lang="it-IT"/>
        </a:p>
      </dgm:t>
    </dgm:pt>
    <dgm:pt modelId="{0770F893-5A1D-45A9-865D-E96026A6AA95}" type="pres">
      <dgm:prSet presAssocID="{39CF0CA6-DE1E-483A-A89A-BE05F4C0A17A}" presName="node" presStyleLbl="node1" presStyleIdx="4" presStyleCnt="5">
        <dgm:presLayoutVars>
          <dgm:bulletEnabled val="1"/>
        </dgm:presLayoutVars>
      </dgm:prSet>
      <dgm:spPr/>
      <dgm:t>
        <a:bodyPr/>
        <a:lstStyle/>
        <a:p>
          <a:endParaRPr lang="it-IT"/>
        </a:p>
      </dgm:t>
    </dgm:pt>
  </dgm:ptLst>
  <dgm:cxnLst>
    <dgm:cxn modelId="{5B1E33F1-0707-4692-8189-8001264D074F}" type="presOf" srcId="{87E070FA-4422-4760-9EA4-C6508DBA18CB}" destId="{FD963C00-9979-4790-8BED-F16587D49822}" srcOrd="0" destOrd="0" presId="urn:microsoft.com/office/officeart/2005/8/layout/radial5"/>
    <dgm:cxn modelId="{9C285567-AFBC-4B1E-AA27-87C49835395B}" type="presOf" srcId="{80B739CC-B7FD-4A18-8CB2-2D709D1ACC5B}" destId="{3AA8B116-DA67-4A8D-910D-F224E8B591B7}" srcOrd="0" destOrd="0" presId="urn:microsoft.com/office/officeart/2005/8/layout/radial5"/>
    <dgm:cxn modelId="{A49CF94D-29F6-430E-A74E-3E24ACFD08DC}" type="presOf" srcId="{AF34B940-B11E-461B-993D-7B9A8411D825}" destId="{8D857A17-AC9C-4AAE-9839-0D391242822F}" srcOrd="0" destOrd="0" presId="urn:microsoft.com/office/officeart/2005/8/layout/radial5"/>
    <dgm:cxn modelId="{2FBB4D88-AE7C-4BA4-93BE-250B79908975}" type="presOf" srcId="{970F9759-FC93-49E3-B603-9623E44AF07B}" destId="{62C1274B-4CE8-48F2-85A0-DBF711A20793}" srcOrd="0" destOrd="0" presId="urn:microsoft.com/office/officeart/2005/8/layout/radial5"/>
    <dgm:cxn modelId="{05022C83-60A9-4FFE-9D36-A739CAF61E2D}" type="presOf" srcId="{4F2693F7-1287-4AD8-90B3-48D4ED96DE37}" destId="{DBFEBBAA-289F-4349-8151-5B65A2B5D7F1}" srcOrd="0" destOrd="0" presId="urn:microsoft.com/office/officeart/2005/8/layout/radial5"/>
    <dgm:cxn modelId="{B78572E1-AD46-4F73-A37D-DA50E54A80E6}" type="presOf" srcId="{91BB0BFE-2F14-4DFA-B79B-8A51ADD690C5}" destId="{24FD7692-212C-46D8-89B3-D3D3885B2E85}" srcOrd="1" destOrd="0" presId="urn:microsoft.com/office/officeart/2005/8/layout/radial5"/>
    <dgm:cxn modelId="{20256DFC-2E87-4AFC-B611-E6E057B834F4}" type="presOf" srcId="{3D83D1EE-E2C9-4587-B71E-24EEFAED8091}" destId="{37AC9131-D1F3-4C72-A860-E413ADBEDA63}" srcOrd="1" destOrd="0" presId="urn:microsoft.com/office/officeart/2005/8/layout/radial5"/>
    <dgm:cxn modelId="{A71A45DF-8884-469E-AE34-A9FED7A0E3B0}" type="presOf" srcId="{44A98397-9E83-4E4E-A7BE-F48432818B28}" destId="{B4D7B940-FA60-434C-831C-DA135BA8C050}" srcOrd="0" destOrd="0" presId="urn:microsoft.com/office/officeart/2005/8/layout/radial5"/>
    <dgm:cxn modelId="{F411BA4E-946D-4E50-B809-EEAB4331B876}" type="presOf" srcId="{AF34B940-B11E-461B-993D-7B9A8411D825}" destId="{275B0D58-EF25-4FB8-8D24-6E251C75EF47}" srcOrd="1" destOrd="0" presId="urn:microsoft.com/office/officeart/2005/8/layout/radial5"/>
    <dgm:cxn modelId="{81D8CF7C-6DA6-489F-B9D2-AD5425C63E26}" type="presOf" srcId="{3D83D1EE-E2C9-4587-B71E-24EEFAED8091}" destId="{124A46B1-88A3-4669-8936-207D5E4B1657}" srcOrd="0" destOrd="0" presId="urn:microsoft.com/office/officeart/2005/8/layout/radial5"/>
    <dgm:cxn modelId="{2FF194F3-D9FA-4C6B-B6C4-B4071FA0810E}" type="presOf" srcId="{39CF0CA6-DE1E-483A-A89A-BE05F4C0A17A}" destId="{0770F893-5A1D-45A9-865D-E96026A6AA95}" srcOrd="0" destOrd="0" presId="urn:microsoft.com/office/officeart/2005/8/layout/radial5"/>
    <dgm:cxn modelId="{E99BC89F-49F6-45CE-9174-7FDFF11628E7}" type="presOf" srcId="{80B739CC-B7FD-4A18-8CB2-2D709D1ACC5B}" destId="{12AEE808-129F-4604-AB2F-113C7B6DDBC1}" srcOrd="1" destOrd="0" presId="urn:microsoft.com/office/officeart/2005/8/layout/radial5"/>
    <dgm:cxn modelId="{C1C34267-DF48-45BA-B8CD-F0B8D5795C14}" srcId="{970F9759-FC93-49E3-B603-9623E44AF07B}" destId="{39CF0CA6-DE1E-483A-A89A-BE05F4C0A17A}" srcOrd="4" destOrd="0" parTransId="{3D83D1EE-E2C9-4587-B71E-24EEFAED8091}" sibTransId="{0D405087-B6C7-4BE2-980F-5A13D22DDAD4}"/>
    <dgm:cxn modelId="{4746DD44-6EEF-41DB-8B5B-ABD1741F2BE7}" srcId="{970F9759-FC93-49E3-B603-9623E44AF07B}" destId="{4F2693F7-1287-4AD8-90B3-48D4ED96DE37}" srcOrd="1" destOrd="0" parTransId="{AF34B940-B11E-461B-993D-7B9A8411D825}" sibTransId="{E17BCF64-5821-4323-8D09-F6A2C5AE2AB3}"/>
    <dgm:cxn modelId="{06C3FF96-43DF-43E2-B14F-4FB4C77D1C71}" srcId="{970F9759-FC93-49E3-B603-9623E44AF07B}" destId="{4C983A39-4542-4764-BBF6-C488EF16545C}" srcOrd="0" destOrd="0" parTransId="{80B739CC-B7FD-4A18-8CB2-2D709D1ACC5B}" sibTransId="{E0E3851A-3C87-4CE8-BD9E-06A4CD894F75}"/>
    <dgm:cxn modelId="{76C67445-E299-438E-89FD-938B29224FDC}" type="presOf" srcId="{44A98397-9E83-4E4E-A7BE-F48432818B28}" destId="{1405DAB1-E52D-4039-B0B8-AD45A01BEAD5}" srcOrd="1" destOrd="0" presId="urn:microsoft.com/office/officeart/2005/8/layout/radial5"/>
    <dgm:cxn modelId="{915DE299-4901-4545-A785-5738FA8188B8}" type="presOf" srcId="{5DE643B3-6FD7-48C6-841A-B7D56A1390CB}" destId="{149F6C4F-0748-4FBE-A71F-F1F208778D5D}" srcOrd="0" destOrd="0" presId="urn:microsoft.com/office/officeart/2005/8/layout/radial5"/>
    <dgm:cxn modelId="{ED8C17FE-BBA7-490C-BFEC-A28E66A3F3AA}" srcId="{970F9759-FC93-49E3-B603-9623E44AF07B}" destId="{87E070FA-4422-4760-9EA4-C6508DBA18CB}" srcOrd="3" destOrd="0" parTransId="{44A98397-9E83-4E4E-A7BE-F48432818B28}" sibTransId="{C6317181-6443-490C-A6F0-769520C4DAEE}"/>
    <dgm:cxn modelId="{2EAE3F04-8BB0-4BCD-9055-C2E0B19B9EDF}" srcId="{5DE643B3-6FD7-48C6-841A-B7D56A1390CB}" destId="{970F9759-FC93-49E3-B603-9623E44AF07B}" srcOrd="0" destOrd="0" parTransId="{B1EDE291-B6F4-407F-A0FF-D4EDE42BDBA2}" sibTransId="{7E8334EA-EA70-45A6-B15C-01F55C3C607D}"/>
    <dgm:cxn modelId="{C9757D30-08D9-4B46-AD79-45C455C97FE1}" srcId="{970F9759-FC93-49E3-B603-9623E44AF07B}" destId="{E6E9AB76-2583-4E25-ADEA-BB332BFC2D62}" srcOrd="2" destOrd="0" parTransId="{91BB0BFE-2F14-4DFA-B79B-8A51ADD690C5}" sibTransId="{525CD61F-41F0-491C-B5B1-803B5BD9EB16}"/>
    <dgm:cxn modelId="{99D62D6E-828E-43F3-A2FE-0E27D5FDD82D}" type="presOf" srcId="{E6E9AB76-2583-4E25-ADEA-BB332BFC2D62}" destId="{A5CAA2B2-7437-48CB-9D42-32815A0A2E8D}" srcOrd="0" destOrd="0" presId="urn:microsoft.com/office/officeart/2005/8/layout/radial5"/>
    <dgm:cxn modelId="{9E9EEC9A-DE4B-4238-8719-BEC437BF2C05}" type="presOf" srcId="{4C983A39-4542-4764-BBF6-C488EF16545C}" destId="{663E0B85-4E06-4957-AF58-1F4D45C65B4B}" srcOrd="0" destOrd="0" presId="urn:microsoft.com/office/officeart/2005/8/layout/radial5"/>
    <dgm:cxn modelId="{F8654E65-E8F7-491F-A6D9-B41CC46EB088}" type="presOf" srcId="{91BB0BFE-2F14-4DFA-B79B-8A51ADD690C5}" destId="{F96E49E0-77F5-4D04-B290-6CE2A914ED92}" srcOrd="0" destOrd="0" presId="urn:microsoft.com/office/officeart/2005/8/layout/radial5"/>
    <dgm:cxn modelId="{5C0F06CC-BEE5-45A1-B19E-E855A6A0EF5E}" type="presParOf" srcId="{149F6C4F-0748-4FBE-A71F-F1F208778D5D}" destId="{62C1274B-4CE8-48F2-85A0-DBF711A20793}" srcOrd="0" destOrd="0" presId="urn:microsoft.com/office/officeart/2005/8/layout/radial5"/>
    <dgm:cxn modelId="{FF975933-38AC-4CF1-AFE5-FC608335984E}" type="presParOf" srcId="{149F6C4F-0748-4FBE-A71F-F1F208778D5D}" destId="{3AA8B116-DA67-4A8D-910D-F224E8B591B7}" srcOrd="1" destOrd="0" presId="urn:microsoft.com/office/officeart/2005/8/layout/radial5"/>
    <dgm:cxn modelId="{2290808F-61F8-40FA-98FE-0F8BC81C022B}" type="presParOf" srcId="{3AA8B116-DA67-4A8D-910D-F224E8B591B7}" destId="{12AEE808-129F-4604-AB2F-113C7B6DDBC1}" srcOrd="0" destOrd="0" presId="urn:microsoft.com/office/officeart/2005/8/layout/radial5"/>
    <dgm:cxn modelId="{6A4572FF-E8D1-470E-8F98-3809E6A3ADDC}" type="presParOf" srcId="{149F6C4F-0748-4FBE-A71F-F1F208778D5D}" destId="{663E0B85-4E06-4957-AF58-1F4D45C65B4B}" srcOrd="2" destOrd="0" presId="urn:microsoft.com/office/officeart/2005/8/layout/radial5"/>
    <dgm:cxn modelId="{EE7B9F8B-8720-4A62-83C4-752FBB47055E}" type="presParOf" srcId="{149F6C4F-0748-4FBE-A71F-F1F208778D5D}" destId="{8D857A17-AC9C-4AAE-9839-0D391242822F}" srcOrd="3" destOrd="0" presId="urn:microsoft.com/office/officeart/2005/8/layout/radial5"/>
    <dgm:cxn modelId="{9EDB31BE-1457-4B86-BF11-7C3B061B5CDB}" type="presParOf" srcId="{8D857A17-AC9C-4AAE-9839-0D391242822F}" destId="{275B0D58-EF25-4FB8-8D24-6E251C75EF47}" srcOrd="0" destOrd="0" presId="urn:microsoft.com/office/officeart/2005/8/layout/radial5"/>
    <dgm:cxn modelId="{8A623906-91FD-4C74-9CD3-55B93D77C487}" type="presParOf" srcId="{149F6C4F-0748-4FBE-A71F-F1F208778D5D}" destId="{DBFEBBAA-289F-4349-8151-5B65A2B5D7F1}" srcOrd="4" destOrd="0" presId="urn:microsoft.com/office/officeart/2005/8/layout/radial5"/>
    <dgm:cxn modelId="{726C3DA5-C516-431A-953A-0108D14ABFA6}" type="presParOf" srcId="{149F6C4F-0748-4FBE-A71F-F1F208778D5D}" destId="{F96E49E0-77F5-4D04-B290-6CE2A914ED92}" srcOrd="5" destOrd="0" presId="urn:microsoft.com/office/officeart/2005/8/layout/radial5"/>
    <dgm:cxn modelId="{24D9A464-200F-4C97-8848-FEBFCF757B8E}" type="presParOf" srcId="{F96E49E0-77F5-4D04-B290-6CE2A914ED92}" destId="{24FD7692-212C-46D8-89B3-D3D3885B2E85}" srcOrd="0" destOrd="0" presId="urn:microsoft.com/office/officeart/2005/8/layout/radial5"/>
    <dgm:cxn modelId="{59818B43-12E4-4400-B9E7-E8BB0596717B}" type="presParOf" srcId="{149F6C4F-0748-4FBE-A71F-F1F208778D5D}" destId="{A5CAA2B2-7437-48CB-9D42-32815A0A2E8D}" srcOrd="6" destOrd="0" presId="urn:microsoft.com/office/officeart/2005/8/layout/radial5"/>
    <dgm:cxn modelId="{B5BAFCDB-C2B2-467C-A441-B6BE8F2B3F1A}" type="presParOf" srcId="{149F6C4F-0748-4FBE-A71F-F1F208778D5D}" destId="{B4D7B940-FA60-434C-831C-DA135BA8C050}" srcOrd="7" destOrd="0" presId="urn:microsoft.com/office/officeart/2005/8/layout/radial5"/>
    <dgm:cxn modelId="{4047C4E4-69A1-412C-9572-B70831BBC089}" type="presParOf" srcId="{B4D7B940-FA60-434C-831C-DA135BA8C050}" destId="{1405DAB1-E52D-4039-B0B8-AD45A01BEAD5}" srcOrd="0" destOrd="0" presId="urn:microsoft.com/office/officeart/2005/8/layout/radial5"/>
    <dgm:cxn modelId="{33891E84-12BF-48E7-ACD9-121ECFB6B0DE}" type="presParOf" srcId="{149F6C4F-0748-4FBE-A71F-F1F208778D5D}" destId="{FD963C00-9979-4790-8BED-F16587D49822}" srcOrd="8" destOrd="0" presId="urn:microsoft.com/office/officeart/2005/8/layout/radial5"/>
    <dgm:cxn modelId="{7507394B-6967-44C0-BE01-44AA06A27E6D}" type="presParOf" srcId="{149F6C4F-0748-4FBE-A71F-F1F208778D5D}" destId="{124A46B1-88A3-4669-8936-207D5E4B1657}" srcOrd="9" destOrd="0" presId="urn:microsoft.com/office/officeart/2005/8/layout/radial5"/>
    <dgm:cxn modelId="{4065121A-CAD0-41B5-8493-BF8DB9B547D0}" type="presParOf" srcId="{124A46B1-88A3-4669-8936-207D5E4B1657}" destId="{37AC9131-D1F3-4C72-A860-E413ADBEDA63}" srcOrd="0" destOrd="0" presId="urn:microsoft.com/office/officeart/2005/8/layout/radial5"/>
    <dgm:cxn modelId="{9A4F8CF3-E303-4E0F-8C46-CBE77D185236}" type="presParOf" srcId="{149F6C4F-0748-4FBE-A71F-F1F208778D5D}" destId="{0770F893-5A1D-45A9-865D-E96026A6AA95}"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1274B-4CE8-48F2-85A0-DBF711A20793}">
      <dsp:nvSpPr>
        <dsp:cNvPr id="0" name=""/>
        <dsp:cNvSpPr/>
      </dsp:nvSpPr>
      <dsp:spPr>
        <a:xfrm>
          <a:off x="4114561" y="2512498"/>
          <a:ext cx="1790641" cy="179064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it-IT" sz="2200" b="1" kern="1200" dirty="0" smtClean="0">
              <a:solidFill>
                <a:schemeClr val="tx1"/>
              </a:solidFill>
            </a:rPr>
            <a:t>VESUVIO</a:t>
          </a:r>
          <a:endParaRPr lang="it-IT" sz="2200" b="1" kern="1200" dirty="0">
            <a:solidFill>
              <a:schemeClr val="tx1"/>
            </a:solidFill>
          </a:endParaRPr>
        </a:p>
      </dsp:txBody>
      <dsp:txXfrm>
        <a:off x="4376794" y="2774731"/>
        <a:ext cx="1266175" cy="1266175"/>
      </dsp:txXfrm>
    </dsp:sp>
    <dsp:sp modelId="{3AA8B116-DA67-4A8D-910D-F224E8B591B7}">
      <dsp:nvSpPr>
        <dsp:cNvPr id="0" name=""/>
        <dsp:cNvSpPr/>
      </dsp:nvSpPr>
      <dsp:spPr>
        <a:xfrm rot="16200000">
          <a:off x="4819438" y="1859541"/>
          <a:ext cx="380887" cy="6088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4876571" y="2038438"/>
        <a:ext cx="266621" cy="365290"/>
      </dsp:txXfrm>
    </dsp:sp>
    <dsp:sp modelId="{663E0B85-4E06-4957-AF58-1F4D45C65B4B}">
      <dsp:nvSpPr>
        <dsp:cNvPr id="0" name=""/>
        <dsp:cNvSpPr/>
      </dsp:nvSpPr>
      <dsp:spPr>
        <a:xfrm>
          <a:off x="4114561" y="3201"/>
          <a:ext cx="1790641" cy="179064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kern="1200" dirty="0" smtClean="0"/>
            <a:t>E’ SITUATO IN CAMPANIA, IN PROVINCIA DI NAPOLI</a:t>
          </a:r>
          <a:endParaRPr lang="it-IT" sz="1400" b="1" kern="1200" dirty="0"/>
        </a:p>
      </dsp:txBody>
      <dsp:txXfrm>
        <a:off x="4376794" y="265434"/>
        <a:ext cx="1266175" cy="1266175"/>
      </dsp:txXfrm>
    </dsp:sp>
    <dsp:sp modelId="{8D857A17-AC9C-4AAE-9839-0D391242822F}">
      <dsp:nvSpPr>
        <dsp:cNvPr id="0" name=""/>
        <dsp:cNvSpPr/>
      </dsp:nvSpPr>
      <dsp:spPr>
        <a:xfrm rot="20520000">
          <a:off x="6002427" y="2719033"/>
          <a:ext cx="380887" cy="6088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6005223" y="2858452"/>
        <a:ext cx="266621" cy="365290"/>
      </dsp:txXfrm>
    </dsp:sp>
    <dsp:sp modelId="{DBFEBBAA-289F-4349-8151-5B65A2B5D7F1}">
      <dsp:nvSpPr>
        <dsp:cNvPr id="0" name=""/>
        <dsp:cNvSpPr/>
      </dsp:nvSpPr>
      <dsp:spPr>
        <a:xfrm>
          <a:off x="6501045" y="1737083"/>
          <a:ext cx="1790641" cy="179064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b="1" kern="1200" dirty="0" smtClean="0">
              <a:solidFill>
                <a:schemeClr val="tx1"/>
              </a:solidFill>
              <a:latin typeface="Bahnschrift Condensed" panose="020B0502040204020203" pitchFamily="34" charset="0"/>
            </a:rPr>
            <a:t>E’ VULCANO A RECINTO : IL NOME CI SI RIFERISCE COMUNEMENTE AL CONO INTERNO,</a:t>
          </a:r>
          <a:endParaRPr lang="it-IT" sz="1600" kern="1200" dirty="0">
            <a:solidFill>
              <a:schemeClr val="tx1"/>
            </a:solidFill>
          </a:endParaRPr>
        </a:p>
      </dsp:txBody>
      <dsp:txXfrm>
        <a:off x="6763278" y="1999316"/>
        <a:ext cx="1266175" cy="1266175"/>
      </dsp:txXfrm>
    </dsp:sp>
    <dsp:sp modelId="{F96E49E0-77F5-4D04-B290-6CE2A914ED92}">
      <dsp:nvSpPr>
        <dsp:cNvPr id="0" name=""/>
        <dsp:cNvSpPr/>
      </dsp:nvSpPr>
      <dsp:spPr>
        <a:xfrm rot="3240000">
          <a:off x="5550565" y="4109721"/>
          <a:ext cx="380887" cy="6088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5574116" y="4185263"/>
        <a:ext cx="266621" cy="365290"/>
      </dsp:txXfrm>
    </dsp:sp>
    <dsp:sp modelId="{A5CAA2B2-7437-48CB-9D42-32815A0A2E8D}">
      <dsp:nvSpPr>
        <dsp:cNvPr id="0" name=""/>
        <dsp:cNvSpPr/>
      </dsp:nvSpPr>
      <dsp:spPr>
        <a:xfrm>
          <a:off x="5589489" y="4542563"/>
          <a:ext cx="1790641" cy="179064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kern="1200" dirty="0" smtClean="0"/>
            <a:t>E’ UN VULCANO ATTIVO</a:t>
          </a:r>
          <a:endParaRPr lang="it-IT" sz="1400" b="1" kern="1200" dirty="0"/>
        </a:p>
      </dsp:txBody>
      <dsp:txXfrm>
        <a:off x="5851722" y="4804796"/>
        <a:ext cx="1266175" cy="1266175"/>
      </dsp:txXfrm>
    </dsp:sp>
    <dsp:sp modelId="{B4D7B940-FA60-434C-831C-DA135BA8C050}">
      <dsp:nvSpPr>
        <dsp:cNvPr id="0" name=""/>
        <dsp:cNvSpPr/>
      </dsp:nvSpPr>
      <dsp:spPr>
        <a:xfrm rot="7560000">
          <a:off x="4088310" y="4109721"/>
          <a:ext cx="380887" cy="6088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rot="10800000">
        <a:off x="4179025" y="4185263"/>
        <a:ext cx="266621" cy="365290"/>
      </dsp:txXfrm>
    </dsp:sp>
    <dsp:sp modelId="{FD963C00-9979-4790-8BED-F16587D49822}">
      <dsp:nvSpPr>
        <dsp:cNvPr id="0" name=""/>
        <dsp:cNvSpPr/>
      </dsp:nvSpPr>
      <dsp:spPr>
        <a:xfrm>
          <a:off x="2639633" y="4542563"/>
          <a:ext cx="1790641" cy="179064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b="1" kern="1200" smtClean="0"/>
            <a:t>E’ PERICOLOSO </a:t>
          </a:r>
          <a:r>
            <a:rPr lang="it-IT" sz="1200" b="1" kern="1200" dirty="0" smtClean="0"/>
            <a:t>IN CASO DI ERUZIONE PER CIRCA 70000 ABITANTI DELLE ZONE CIRCOSTANTI</a:t>
          </a:r>
          <a:endParaRPr lang="it-IT" sz="1200" b="1" kern="1200" dirty="0"/>
        </a:p>
      </dsp:txBody>
      <dsp:txXfrm>
        <a:off x="2901866" y="4804796"/>
        <a:ext cx="1266175" cy="1266175"/>
      </dsp:txXfrm>
    </dsp:sp>
    <dsp:sp modelId="{124A46B1-88A3-4669-8936-207D5E4B1657}">
      <dsp:nvSpPr>
        <dsp:cNvPr id="0" name=""/>
        <dsp:cNvSpPr/>
      </dsp:nvSpPr>
      <dsp:spPr>
        <a:xfrm rot="11880000">
          <a:off x="3636448" y="2719033"/>
          <a:ext cx="380887" cy="6088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rot="10800000">
        <a:off x="3747918" y="2858452"/>
        <a:ext cx="266621" cy="365290"/>
      </dsp:txXfrm>
    </dsp:sp>
    <dsp:sp modelId="{0770F893-5A1D-45A9-865D-E96026A6AA95}">
      <dsp:nvSpPr>
        <dsp:cNvPr id="0" name=""/>
        <dsp:cNvSpPr/>
      </dsp:nvSpPr>
      <dsp:spPr>
        <a:xfrm>
          <a:off x="1728077" y="1737083"/>
          <a:ext cx="1790641" cy="179064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kern="1200" dirty="0" smtClean="0"/>
            <a:t>E’ ALTO 1281 M, HA UNA CALDERA DI 4 KM DI DIAMETRO</a:t>
          </a:r>
          <a:endParaRPr lang="it-IT" sz="1400" b="1" kern="1200" dirty="0"/>
        </a:p>
      </dsp:txBody>
      <dsp:txXfrm>
        <a:off x="1990310" y="1999316"/>
        <a:ext cx="1266175" cy="126617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dirty="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smtClean="0"/>
              <a:t>Fare clic per modificare lo stile del titolo</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smtClean="0"/>
              <a:t>Fare clic per modificare lo stile del titolo</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4509A250-FF31-4206-8172-F9D3106AACB1}"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nchorCtr="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9796027F-7875-4030-9381-8BD8C4F21935}"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6/12/2020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6/12/2020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7" name="Date Placeholder 4"/>
          <p:cNvSpPr>
            <a:spLocks noGrp="1"/>
          </p:cNvSpPr>
          <p:nvPr>
            <p:ph type="dt" sz="half" idx="10"/>
          </p:nvPr>
        </p:nvSpPr>
        <p:spPr/>
        <p:txBody>
          <a:bodyPr/>
          <a:lstStyle/>
          <a:p>
            <a:fld id="{4509A250-FF31-4206-8172-F9D3106AACB1}" type="datetimeFigureOut">
              <a:rPr lang="en-US" dirty="0"/>
              <a:t>6/12/2020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dirty="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6/12/2020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933303" y="104503"/>
            <a:ext cx="8047310" cy="1214846"/>
          </a:xfrm>
        </p:spPr>
        <p:txBody>
          <a:bodyPr/>
          <a:lstStyle/>
          <a:p>
            <a:pPr algn="ctr"/>
            <a:r>
              <a:rPr lang="it-IT" sz="8800" u="sng" dirty="0" smtClean="0">
                <a:solidFill>
                  <a:srgbClr val="FFFF00"/>
                </a:solidFill>
                <a:latin typeface="Algerian" panose="04020705040A02060702" pitchFamily="82" charset="0"/>
              </a:rPr>
              <a:t>IL </a:t>
            </a:r>
            <a:r>
              <a:rPr lang="it-IT" sz="8800" b="1" u="sng" dirty="0" smtClean="0">
                <a:solidFill>
                  <a:srgbClr val="FFFF00"/>
                </a:solidFill>
                <a:latin typeface="Algerian" panose="04020705040A02060702" pitchFamily="82" charset="0"/>
              </a:rPr>
              <a:t>VESUVIO</a:t>
            </a:r>
            <a:endParaRPr lang="it-IT" sz="8800" b="1" u="sng" dirty="0">
              <a:solidFill>
                <a:srgbClr val="FFFF00"/>
              </a:solidFill>
              <a:latin typeface="Algerian" panose="04020705040A02060702" pitchFamily="82" charset="0"/>
            </a:endParaRPr>
          </a:p>
        </p:txBody>
      </p:sp>
      <p:pic>
        <p:nvPicPr>
          <p:cNvPr id="4" name="Immagine 3" descr="Comune di Napoli - I cambi d'abito &lt;strong&gt;del Vesuvio&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23" y="1201782"/>
            <a:ext cx="11443063" cy="5538651"/>
          </a:xfrm>
          <a:prstGeom prst="ellipse">
            <a:avLst/>
          </a:prstGeom>
          <a:ln>
            <a:noFill/>
          </a:ln>
          <a:effectLst>
            <a:softEdge rad="112500"/>
          </a:effectLst>
        </p:spPr>
      </p:pic>
    </p:spTree>
    <p:extLst>
      <p:ext uri="{BB962C8B-B14F-4D97-AF65-F5344CB8AC3E}">
        <p14:creationId xmlns:p14="http://schemas.microsoft.com/office/powerpoint/2010/main" val="12519798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2428" y="469006"/>
            <a:ext cx="10663707" cy="1269642"/>
          </a:xfrm>
        </p:spPr>
        <p:txBody>
          <a:bodyPr/>
          <a:lstStyle/>
          <a:p>
            <a:pPr algn="ctr"/>
            <a:r>
              <a:rPr lang="it-IT" b="1" u="sng" dirty="0" smtClean="0">
                <a:latin typeface="Algerian" panose="04020705040A02060702" pitchFamily="82" charset="0"/>
              </a:rPr>
              <a:t>UNA LEGGENDA: LA NINFA MARINA</a:t>
            </a:r>
            <a:endParaRPr lang="it-IT" b="1" u="sng" dirty="0">
              <a:latin typeface="Algerian" panose="04020705040A02060702" pitchFamily="82" charset="0"/>
            </a:endParaRPr>
          </a:p>
        </p:txBody>
      </p:sp>
      <p:sp>
        <p:nvSpPr>
          <p:cNvPr id="3" name="Segnaposto testo 2"/>
          <p:cNvSpPr>
            <a:spLocks noGrp="1"/>
          </p:cNvSpPr>
          <p:nvPr>
            <p:ph type="body" sz="half" idx="2"/>
          </p:nvPr>
        </p:nvSpPr>
        <p:spPr>
          <a:xfrm>
            <a:off x="218942" y="1596980"/>
            <a:ext cx="11681138" cy="4881093"/>
          </a:xfrm>
        </p:spPr>
        <p:txBody>
          <a:bodyPr>
            <a:noAutofit/>
          </a:bodyPr>
          <a:lstStyle/>
          <a:p>
            <a:r>
              <a:rPr lang="it-IT" sz="2400" b="1" dirty="0">
                <a:solidFill>
                  <a:srgbClr val="FFFF00"/>
                </a:solidFill>
              </a:rPr>
              <a:t>L</a:t>
            </a:r>
            <a:r>
              <a:rPr lang="it-IT" sz="2400" b="1" dirty="0" smtClean="0">
                <a:solidFill>
                  <a:srgbClr val="FFFF00"/>
                </a:solidFill>
              </a:rPr>
              <a:t>a</a:t>
            </a:r>
            <a:r>
              <a:rPr lang="it-IT" sz="2400" b="1" dirty="0">
                <a:solidFill>
                  <a:srgbClr val="FFFF00"/>
                </a:solidFill>
              </a:rPr>
              <a:t> Ninfa Marina </a:t>
            </a:r>
            <a:r>
              <a:rPr lang="it-IT" sz="2400" b="1" dirty="0" smtClean="0">
                <a:solidFill>
                  <a:srgbClr val="FFFF00"/>
                </a:solidFill>
              </a:rPr>
              <a:t>Leucopetra</a:t>
            </a:r>
            <a:r>
              <a:rPr lang="it-IT" sz="2400" b="1" dirty="0">
                <a:solidFill>
                  <a:srgbClr val="FFFF00"/>
                </a:solidFill>
              </a:rPr>
              <a:t> </a:t>
            </a:r>
            <a:r>
              <a:rPr lang="it-IT" sz="2400" b="1" dirty="0" smtClean="0">
                <a:solidFill>
                  <a:srgbClr val="FFFF00"/>
                </a:solidFill>
              </a:rPr>
              <a:t>era  </a:t>
            </a:r>
            <a:r>
              <a:rPr lang="it-IT" sz="2400" b="1" dirty="0">
                <a:solidFill>
                  <a:srgbClr val="FFFF00"/>
                </a:solidFill>
              </a:rPr>
              <a:t>amata e contesa da due uomini, </a:t>
            </a:r>
            <a:r>
              <a:rPr lang="it-IT" sz="2400" b="1" dirty="0" err="1">
                <a:solidFill>
                  <a:srgbClr val="FFFF00"/>
                </a:solidFill>
              </a:rPr>
              <a:t>Vesevo</a:t>
            </a:r>
            <a:r>
              <a:rPr lang="it-IT" sz="2400" b="1" dirty="0">
                <a:solidFill>
                  <a:srgbClr val="FFFF00"/>
                </a:solidFill>
              </a:rPr>
              <a:t> e </a:t>
            </a:r>
            <a:r>
              <a:rPr lang="it-IT" sz="2400" b="1" dirty="0" err="1">
                <a:solidFill>
                  <a:srgbClr val="FFFF00"/>
                </a:solidFill>
              </a:rPr>
              <a:t>Sebeto</a:t>
            </a:r>
            <a:r>
              <a:rPr lang="it-IT" sz="2400" b="1" dirty="0">
                <a:solidFill>
                  <a:srgbClr val="FFFF00"/>
                </a:solidFill>
              </a:rPr>
              <a:t>.</a:t>
            </a:r>
            <a:br>
              <a:rPr lang="it-IT" sz="2400" b="1" dirty="0">
                <a:solidFill>
                  <a:srgbClr val="FFFF00"/>
                </a:solidFill>
              </a:rPr>
            </a:br>
            <a:r>
              <a:rPr lang="it-IT" sz="2400" b="1" dirty="0">
                <a:solidFill>
                  <a:srgbClr val="FFFF00"/>
                </a:solidFill>
              </a:rPr>
              <a:t>Si narra che un giorno mentre la bella fanciulla era intenta a raccogliere conchiglie sulla spiaggia, giunsero rincorrendosi i due uomini che desideravano rapirla per sé e questa per difendere la sua virtù, si gettò a picco nel mare e si trasformò in pietra. Per la disperazione e la perdita dell’amata anche </a:t>
            </a:r>
            <a:r>
              <a:rPr lang="it-IT" sz="2400" b="1" dirty="0" err="1">
                <a:solidFill>
                  <a:srgbClr val="FFFF00"/>
                </a:solidFill>
              </a:rPr>
              <a:t>Vesevo</a:t>
            </a:r>
            <a:r>
              <a:rPr lang="it-IT" sz="2400" b="1" dirty="0">
                <a:solidFill>
                  <a:srgbClr val="FFFF00"/>
                </a:solidFill>
              </a:rPr>
              <a:t> si trasformò in pietra lavica e crebbe dalla rabbia come montagna e per la passione divorante, iniziò a sputar fuoco. Strana sorte toccò a </a:t>
            </a:r>
            <a:r>
              <a:rPr lang="it-IT" sz="2400" b="1" dirty="0" err="1">
                <a:solidFill>
                  <a:srgbClr val="FFFF00"/>
                </a:solidFill>
              </a:rPr>
              <a:t>Sebeto</a:t>
            </a:r>
            <a:r>
              <a:rPr lang="it-IT" sz="2400" b="1" dirty="0">
                <a:solidFill>
                  <a:srgbClr val="FFFF00"/>
                </a:solidFill>
              </a:rPr>
              <a:t> consumato d’amore per la sua bella, pianse tante lacrime da trasformarsi in un fiume che andava verso il mare. </a:t>
            </a:r>
            <a:r>
              <a:rPr lang="it-IT" sz="2400" b="1" dirty="0" err="1">
                <a:solidFill>
                  <a:srgbClr val="FFFF00"/>
                </a:solidFill>
              </a:rPr>
              <a:t>Sebeto</a:t>
            </a:r>
            <a:r>
              <a:rPr lang="it-IT" sz="2400" b="1" dirty="0">
                <a:solidFill>
                  <a:srgbClr val="FFFF00"/>
                </a:solidFill>
              </a:rPr>
              <a:t> in origine era il fiume scomparso misteriosamente da Napoli e Leucopetra è un toponimo vesuviano compreso tra Portici e San Giovanni.</a:t>
            </a:r>
          </a:p>
        </p:txBody>
      </p:sp>
    </p:spTree>
    <p:extLst>
      <p:ext uri="{BB962C8B-B14F-4D97-AF65-F5344CB8AC3E}">
        <p14:creationId xmlns:p14="http://schemas.microsoft.com/office/powerpoint/2010/main" val="1949454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8035" y="553792"/>
            <a:ext cx="9871220" cy="1132133"/>
          </a:xfrm>
        </p:spPr>
        <p:txBody>
          <a:bodyPr/>
          <a:lstStyle/>
          <a:p>
            <a:r>
              <a:rPr lang="it-IT" sz="5400" b="1" dirty="0" smtClean="0">
                <a:latin typeface="Algerian" panose="04020705040A02060702" pitchFamily="82" charset="0"/>
              </a:rPr>
              <a:t>IL VESUVIO DI ANDY WARHOL</a:t>
            </a:r>
            <a:endParaRPr lang="it-IT" sz="5400" b="1" dirty="0">
              <a:latin typeface="Algerian" panose="04020705040A02060702" pitchFamily="82" charset="0"/>
            </a:endParaRPr>
          </a:p>
        </p:txBody>
      </p:sp>
      <p:pic>
        <p:nvPicPr>
          <p:cNvPr id="4" name="Immagine 3"/>
          <p:cNvPicPr>
            <a:picLocks noChangeAspect="1"/>
          </p:cNvPicPr>
          <p:nvPr/>
        </p:nvPicPr>
        <p:blipFill>
          <a:blip r:embed="rId2"/>
          <a:stretch>
            <a:fillRect/>
          </a:stretch>
        </p:blipFill>
        <p:spPr>
          <a:xfrm>
            <a:off x="1321356" y="1884229"/>
            <a:ext cx="9077898" cy="4333875"/>
          </a:xfrm>
          <a:prstGeom prst="rect">
            <a:avLst/>
          </a:prstGeom>
        </p:spPr>
      </p:pic>
    </p:spTree>
    <p:extLst>
      <p:ext uri="{BB962C8B-B14F-4D97-AF65-F5344CB8AC3E}">
        <p14:creationId xmlns:p14="http://schemas.microsoft.com/office/powerpoint/2010/main" val="28984541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4954" y="1447799"/>
            <a:ext cx="8825659" cy="4695305"/>
          </a:xfrm>
        </p:spPr>
        <p:txBody>
          <a:bodyPr/>
          <a:lstStyle/>
          <a:p>
            <a:pPr algn="ctr"/>
            <a:r>
              <a:rPr lang="it-IT" b="1" dirty="0"/>
              <a:t>Lavoro docenti I.C. </a:t>
            </a:r>
            <a:r>
              <a:rPr lang="it-IT" b="1" dirty="0" smtClean="0"/>
              <a:t/>
            </a:r>
            <a:br>
              <a:rPr lang="it-IT" b="1" dirty="0" smtClean="0"/>
            </a:br>
            <a:r>
              <a:rPr lang="it-IT" b="1" dirty="0" smtClean="0"/>
              <a:t>“</a:t>
            </a:r>
            <a:r>
              <a:rPr lang="it-IT" b="1" dirty="0"/>
              <a:t>Gianni </a:t>
            </a:r>
            <a:r>
              <a:rPr lang="it-IT" b="1" dirty="0" err="1"/>
              <a:t>Rodari</a:t>
            </a:r>
            <a:r>
              <a:rPr lang="it-IT" b="1" dirty="0"/>
              <a:t>” </a:t>
            </a:r>
            <a:r>
              <a:rPr lang="it-IT" b="1" dirty="0" smtClean="0"/>
              <a:t/>
            </a:r>
            <a:br>
              <a:rPr lang="it-IT" b="1" dirty="0" smtClean="0"/>
            </a:br>
            <a:r>
              <a:rPr lang="it-IT" b="1" dirty="0" smtClean="0"/>
              <a:t>Palagiano </a:t>
            </a:r>
            <a:r>
              <a:rPr lang="it-IT" b="1" dirty="0"/>
              <a:t>(TA)</a:t>
            </a:r>
            <a:r>
              <a:rPr lang="it-IT" dirty="0"/>
              <a:t/>
            </a:r>
            <a:br>
              <a:rPr lang="it-IT" dirty="0"/>
            </a:br>
            <a:r>
              <a:rPr lang="it-IT" b="1" dirty="0"/>
              <a:t>Casamassima </a:t>
            </a:r>
            <a:r>
              <a:rPr lang="it-IT" b="1"/>
              <a:t>Catia </a:t>
            </a:r>
            <a:r>
              <a:rPr lang="it-IT" b="1" smtClean="0"/>
              <a:t/>
            </a:r>
            <a:br>
              <a:rPr lang="it-IT" b="1" smtClean="0"/>
            </a:br>
            <a:r>
              <a:rPr lang="it-IT" b="1" smtClean="0"/>
              <a:t> </a:t>
            </a:r>
            <a:r>
              <a:rPr lang="it-IT" b="1" dirty="0"/>
              <a:t>Gentile </a:t>
            </a:r>
            <a:r>
              <a:rPr lang="it-IT" b="1"/>
              <a:t>Rocca </a:t>
            </a:r>
            <a:r>
              <a:rPr lang="it-IT" b="1" smtClean="0"/>
              <a:t/>
            </a:r>
            <a:br>
              <a:rPr lang="it-IT" b="1" smtClean="0"/>
            </a:br>
            <a:r>
              <a:rPr lang="it-IT" b="1" smtClean="0"/>
              <a:t> </a:t>
            </a:r>
            <a:r>
              <a:rPr lang="it-IT" b="1" dirty="0"/>
              <a:t>Intini Raffaella</a:t>
            </a:r>
            <a:endParaRPr lang="it-IT" dirty="0"/>
          </a:p>
        </p:txBody>
      </p:sp>
    </p:spTree>
    <p:extLst>
      <p:ext uri="{BB962C8B-B14F-4D97-AF65-F5344CB8AC3E}">
        <p14:creationId xmlns:p14="http://schemas.microsoft.com/office/powerpoint/2010/main" val="1655449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1141315030"/>
              </p:ext>
            </p:extLst>
          </p:nvPr>
        </p:nvGraphicFramePr>
        <p:xfrm>
          <a:off x="901521" y="270456"/>
          <a:ext cx="10019764" cy="6336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60757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00399" y="104503"/>
            <a:ext cx="7040881" cy="1345474"/>
          </a:xfrm>
        </p:spPr>
        <p:txBody>
          <a:bodyPr/>
          <a:lstStyle/>
          <a:p>
            <a:r>
              <a:rPr lang="it-IT" b="1" u="sng" dirty="0" smtClean="0">
                <a:latin typeface="Algerian" panose="04020705040A02060702" pitchFamily="82" charset="0"/>
              </a:rPr>
              <a:t>DOVE SI TROVA</a:t>
            </a:r>
            <a:endParaRPr lang="it-IT" b="1" u="sng" dirty="0">
              <a:latin typeface="Algerian" panose="04020705040A02060702" pitchFamily="82" charset="0"/>
            </a:endParaRPr>
          </a:p>
        </p:txBody>
      </p:sp>
      <p:sp>
        <p:nvSpPr>
          <p:cNvPr id="3" name="Sottotitolo 2"/>
          <p:cNvSpPr>
            <a:spLocks noGrp="1"/>
          </p:cNvSpPr>
          <p:nvPr>
            <p:ph type="subTitle" idx="1"/>
          </p:nvPr>
        </p:nvSpPr>
        <p:spPr>
          <a:xfrm>
            <a:off x="130629" y="2782388"/>
            <a:ext cx="11808822" cy="3958046"/>
          </a:xfrm>
        </p:spPr>
        <p:txBody>
          <a:bodyPr>
            <a:normAutofit/>
          </a:bodyPr>
          <a:lstStyle/>
          <a:p>
            <a:pPr algn="just"/>
            <a:r>
              <a:rPr lang="it-IT" sz="2800" b="1" dirty="0" smtClean="0">
                <a:solidFill>
                  <a:srgbClr val="FFFF00"/>
                </a:solidFill>
                <a:latin typeface="Bahnschrift Condensed" panose="020B0502040204020203" pitchFamily="34" charset="0"/>
              </a:rPr>
              <a:t>IL VESUVIO E’ UN VULCANO SITUATO IN ITALIA, PRECISAMENTE NELLA REGIONE CAMPANIA, A NAPOLI, ED E’IN POSIZIONE DOMINANTE RISPETTO AL GOLFO DI NAPOLI.                                                                                                                                 E’ UNO DEI VULCANI ATTIVI DELL’EUROPA CONTINENTALE, NONCHE’, UNO DEI PIU’ PERICOLOSI AL MONDO, A CAUSA DELL’ELEVATA POPOLAZIONE DELLE ZONE CIRCOSTANTI E DELLE SUE CARATTERISTICHE ESPLOSIVE. L’AREA VESUVIANA PRESENTA INFATTI UN’ALTA DENSITA’ DI POPOLAZIONE E IL NUMERO DEI RESIDENTI POTENZIALMENTE IN PERICOLO SI AGGIRA INTORNO A 700.000.</a:t>
            </a:r>
          </a:p>
          <a:p>
            <a:endParaRPr lang="it-IT" sz="2800" dirty="0" smtClean="0">
              <a:latin typeface="Bahnschrift Condensed" panose="020B0502040204020203" pitchFamily="34" charset="0"/>
            </a:endParaRPr>
          </a:p>
        </p:txBody>
      </p:sp>
      <p:pic>
        <p:nvPicPr>
          <p:cNvPr id="4" name="Immagine 3" descr="Pietro Navarro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8" y="287383"/>
            <a:ext cx="3187338" cy="2612571"/>
          </a:xfrm>
          <a:prstGeom prst="rect">
            <a:avLst/>
          </a:prstGeom>
          <a:ln>
            <a:noFill/>
          </a:ln>
          <a:effectLst>
            <a:softEdge rad="112500"/>
          </a:effectLst>
        </p:spPr>
      </p:pic>
    </p:spTree>
    <p:extLst>
      <p:ext uri="{BB962C8B-B14F-4D97-AF65-F5344CB8AC3E}">
        <p14:creationId xmlns:p14="http://schemas.microsoft.com/office/powerpoint/2010/main" val="1739129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4954" y="104503"/>
            <a:ext cx="9203892" cy="1018903"/>
          </a:xfrm>
        </p:spPr>
        <p:txBody>
          <a:bodyPr/>
          <a:lstStyle/>
          <a:p>
            <a:pPr algn="ctr"/>
            <a:r>
              <a:rPr lang="it-IT" sz="6000" u="sng" dirty="0" smtClean="0">
                <a:solidFill>
                  <a:schemeClr val="tx1"/>
                </a:solidFill>
                <a:latin typeface="Algerian" panose="04020705040A02060702" pitchFamily="82" charset="0"/>
              </a:rPr>
              <a:t>ALTEZZA DEL VESUVIO</a:t>
            </a:r>
            <a:endParaRPr lang="it-IT" sz="6000" u="sng" dirty="0">
              <a:solidFill>
                <a:schemeClr val="tx1"/>
              </a:solidFill>
              <a:latin typeface="Algerian" panose="04020705040A02060702" pitchFamily="82" charset="0"/>
            </a:endParaRPr>
          </a:p>
        </p:txBody>
      </p:sp>
      <p:sp>
        <p:nvSpPr>
          <p:cNvPr id="3" name="Segnaposto testo 2"/>
          <p:cNvSpPr>
            <a:spLocks noGrp="1"/>
          </p:cNvSpPr>
          <p:nvPr>
            <p:ph type="body" sz="half" idx="2"/>
          </p:nvPr>
        </p:nvSpPr>
        <p:spPr>
          <a:xfrm>
            <a:off x="117565" y="3759804"/>
            <a:ext cx="11691257" cy="3542335"/>
          </a:xfrm>
        </p:spPr>
        <p:txBody>
          <a:bodyPr>
            <a:noAutofit/>
          </a:bodyPr>
          <a:lstStyle/>
          <a:p>
            <a:pPr algn="just"/>
            <a:r>
              <a:rPr lang="it-IT" sz="2000" b="1" dirty="0" smtClean="0">
                <a:solidFill>
                  <a:srgbClr val="FFFF00"/>
                </a:solidFill>
                <a:latin typeface="Bahnschrift Condensed" panose="020B0502040204020203" pitchFamily="34" charset="0"/>
              </a:rPr>
              <a:t>L’ALTEZZA DEL VESUVIO AL 2010, E’ DI 1281 METRI, SORGE ALL’INTERNO DI UNA PARZIALE CALDERA DI CIRCA 4 KM DI DIAMETRO. L’INTERO COMPLESSO VULCANICO, DETTO SOMMO-VESUVIO.</a:t>
            </a:r>
          </a:p>
          <a:p>
            <a:pPr algn="just"/>
            <a:r>
              <a:rPr lang="it-IT" sz="2000" b="1" dirty="0" smtClean="0">
                <a:solidFill>
                  <a:srgbClr val="FFFF00"/>
                </a:solidFill>
                <a:latin typeface="Bahnschrift Condensed" panose="020B0502040204020203" pitchFamily="34" charset="0"/>
              </a:rPr>
              <a:t> E’ CLASSIFICATO COME VULCANO A RECINTO E CON IL NOME CI SI RIFERISCE COMUNEMENTE AL CONO INTERNO, O GRAN CONO.                                                                                                      </a:t>
            </a:r>
          </a:p>
          <a:p>
            <a:pPr algn="just"/>
            <a:r>
              <a:rPr lang="it-IT" sz="2000" b="1" dirty="0" smtClean="0">
                <a:solidFill>
                  <a:srgbClr val="FFFF00"/>
                </a:solidFill>
                <a:latin typeface="Bahnschrift Condensed" panose="020B0502040204020203" pitchFamily="34" charset="0"/>
              </a:rPr>
              <a:t>IL VESUVIO SI STACCA NETTAMENTE DALLA PIANA SU CUI SORGE. IL CIRCUITO DELLA BASE MISURA CIRCA 20 KM E LA VETTA E’ A 1281 METRI SUL LIVELLO DEL MARE. QUEST’ULTIMA VARIA CON IL TEMPO, A CAUSA DELL’ALTEZZA VARIABILE DEL CONO. LA SUA ALTEZZA MODERATA E LA FACILITA’ CON LA QUALE SI PUO’ RAGGIUNGERE, HANNO INDOTTO MOLTI VIAGGIATORI A SCALARE LA MONTAGNA.</a:t>
            </a:r>
          </a:p>
          <a:p>
            <a:pPr algn="just"/>
            <a:endParaRPr lang="it-IT" sz="2000" b="1" dirty="0">
              <a:solidFill>
                <a:srgbClr val="FFFF00"/>
              </a:solidFill>
              <a:latin typeface="Bahnschrift Condensed" panose="020B0502040204020203" pitchFamily="34" charset="0"/>
            </a:endParaRPr>
          </a:p>
        </p:txBody>
      </p:sp>
      <p:pic>
        <p:nvPicPr>
          <p:cNvPr id="4" name="Immagine 3" descr="Storia eruttiva &lt;strong&gt;del Vesuvio&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663" y="1343175"/>
            <a:ext cx="7639060" cy="2416629"/>
          </a:xfrm>
          <a:prstGeom prst="rect">
            <a:avLst/>
          </a:prstGeom>
        </p:spPr>
      </p:pic>
    </p:spTree>
    <p:extLst>
      <p:ext uri="{BB962C8B-B14F-4D97-AF65-F5344CB8AC3E}">
        <p14:creationId xmlns:p14="http://schemas.microsoft.com/office/powerpoint/2010/main" val="40881172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4954" y="339635"/>
            <a:ext cx="9347583" cy="1097278"/>
          </a:xfrm>
        </p:spPr>
        <p:txBody>
          <a:bodyPr/>
          <a:lstStyle/>
          <a:p>
            <a:pPr algn="ctr"/>
            <a:r>
              <a:rPr lang="it-IT" sz="3600" b="1" u="sng" dirty="0" smtClean="0">
                <a:latin typeface="Algerian" panose="04020705040A02060702" pitchFamily="82" charset="0"/>
              </a:rPr>
              <a:t>TIPO DI VULCANO, TIPO DI ERUZIONE, ULTIMA ERUZIONE</a:t>
            </a:r>
            <a:endParaRPr lang="it-IT" sz="3600" b="1" u="sng" dirty="0">
              <a:latin typeface="Algerian" panose="04020705040A02060702" pitchFamily="82" charset="0"/>
            </a:endParaRPr>
          </a:p>
        </p:txBody>
      </p:sp>
      <p:sp>
        <p:nvSpPr>
          <p:cNvPr id="3" name="Segnaposto testo 2"/>
          <p:cNvSpPr>
            <a:spLocks noGrp="1"/>
          </p:cNvSpPr>
          <p:nvPr>
            <p:ph type="body" sz="half" idx="2"/>
          </p:nvPr>
        </p:nvSpPr>
        <p:spPr>
          <a:xfrm>
            <a:off x="117566" y="4062550"/>
            <a:ext cx="11821885" cy="2638696"/>
          </a:xfrm>
        </p:spPr>
        <p:txBody>
          <a:bodyPr>
            <a:noAutofit/>
          </a:bodyPr>
          <a:lstStyle/>
          <a:p>
            <a:pPr algn="just"/>
            <a:r>
              <a:rPr lang="it-IT" b="1" dirty="0" smtClean="0">
                <a:solidFill>
                  <a:srgbClr val="FFFF00"/>
                </a:solidFill>
                <a:latin typeface="Bahnschrift Condensed" panose="020B0502040204020203" pitchFamily="34" charset="0"/>
              </a:rPr>
              <a:t>IL VESUVIO E’ UN VULCANO PARTICOLARMENTE INTERESSANTE PER LA SUA STORIA E PER LA FREQUENZA DELLE SUE ERUZIONI. SI TRATTA DI UN VULCANO ESPLOSIVO, LA CUI ULTIMA ERUZIONE EBBE LUOGO NEL 1944. DA QUESTA DATA NON SI SONO VERIFICATE PIU’ERUZIONI ED E’ CONSIDERATO QUIESCENTE.                                                                                                                                                                                                                                                                                             PER LA SUA PERICOLOSITA’, ALCUNI INTERVENTI LEGISLATIVI HANNO INDIVIDUATO UNA ZONA A RISCHIO IN CASO DI ERUZIONE, DETTA ZONA ROSSA. IL DIPARTIMENTO DELLA PROTEZIONE CIVILE, CON LA COLLABORAZIONE DELLA COMUNITA’ SCIENTIFICA E DELLE AUTORITA’ LOCALI, HA PREDISPOSTO UN PIANO DI EMERGENZA CHE VIENE COSTANTEMENTE AGGIORNATO. </a:t>
            </a:r>
          </a:p>
          <a:p>
            <a:pPr algn="just"/>
            <a:r>
              <a:rPr lang="it-IT" b="1" dirty="0" smtClean="0">
                <a:solidFill>
                  <a:srgbClr val="FFFF00"/>
                </a:solidFill>
                <a:latin typeface="Bahnschrift Condensed" panose="020B0502040204020203" pitchFamily="34" charset="0"/>
              </a:rPr>
              <a:t>L’ULTIMA ERUZIONE RISALE AL MARZO DEL 1944, QUANDO LE CENERI EMESSE DAL VULCANO RAGGIUNSERO  ANCHE IL NOSTRO TERRITORIO.</a:t>
            </a:r>
            <a:endParaRPr lang="it-IT" b="1" dirty="0">
              <a:solidFill>
                <a:srgbClr val="FFFF00"/>
              </a:solidFill>
              <a:latin typeface="Bahnschrift Condensed" panose="020B0502040204020203" pitchFamily="34" charset="0"/>
            </a:endParaRPr>
          </a:p>
        </p:txBody>
      </p:sp>
      <p:pic>
        <p:nvPicPr>
          <p:cNvPr id="4" name="Immagine 3" descr="&lt;strong&gt;Eruzione&lt;/strong&gt; &lt;strong&gt;del Vesuvio&lt;/strong&gt; del 1906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134" y="1436915"/>
            <a:ext cx="5865222" cy="2625635"/>
          </a:xfrm>
          <a:prstGeom prst="ellipse">
            <a:avLst/>
          </a:prstGeom>
          <a:ln>
            <a:noFill/>
          </a:ln>
          <a:effectLst>
            <a:softEdge rad="112500"/>
          </a:effectLst>
        </p:spPr>
      </p:pic>
    </p:spTree>
    <p:extLst>
      <p:ext uri="{BB962C8B-B14F-4D97-AF65-F5344CB8AC3E}">
        <p14:creationId xmlns:p14="http://schemas.microsoft.com/office/powerpoint/2010/main" val="4020463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34870" y="339634"/>
            <a:ext cx="7046259" cy="1005840"/>
          </a:xfrm>
        </p:spPr>
        <p:txBody>
          <a:bodyPr/>
          <a:lstStyle/>
          <a:p>
            <a:pPr algn="ctr"/>
            <a:r>
              <a:rPr lang="it-IT" sz="5400" b="1" u="sng" dirty="0" smtClean="0">
                <a:latin typeface="Algerian" panose="04020705040A02060702" pitchFamily="82" charset="0"/>
              </a:rPr>
              <a:t>STORIA DEL VESUVIO</a:t>
            </a:r>
            <a:endParaRPr lang="it-IT" sz="5400" b="1" u="sng" dirty="0">
              <a:latin typeface="Algerian" panose="04020705040A02060702" pitchFamily="82" charset="0"/>
            </a:endParaRPr>
          </a:p>
        </p:txBody>
      </p:sp>
      <p:sp>
        <p:nvSpPr>
          <p:cNvPr id="3" name="Segnaposto testo 2"/>
          <p:cNvSpPr>
            <a:spLocks noGrp="1"/>
          </p:cNvSpPr>
          <p:nvPr>
            <p:ph type="body" sz="half" idx="2"/>
          </p:nvPr>
        </p:nvSpPr>
        <p:spPr>
          <a:xfrm>
            <a:off x="96863" y="2403566"/>
            <a:ext cx="12095137" cy="4245428"/>
          </a:xfrm>
        </p:spPr>
        <p:txBody>
          <a:bodyPr>
            <a:normAutofit fontScale="92500" lnSpcReduction="10000"/>
          </a:bodyPr>
          <a:lstStyle/>
          <a:p>
            <a:pPr algn="just"/>
            <a:r>
              <a:rPr lang="it-IT" sz="2400" dirty="0" smtClean="0">
                <a:solidFill>
                  <a:srgbClr val="FFFF00"/>
                </a:solidFill>
                <a:latin typeface="Bahnschrift Condensed" panose="020B0502040204020203" pitchFamily="34" charset="0"/>
              </a:rPr>
              <a:t>SI RITIENE CHE GIA’400000 ANNI FA LA ZONA DEL VESUVIO SIA STATA SOGGETTA AD ATTIVITA’ VULCANICA, 39000 ANNI FA AVVENNE UN’ERUZIONE COLOSSALE DETTA </a:t>
            </a:r>
            <a:r>
              <a:rPr lang="it-IT" sz="2400" dirty="0" smtClean="0">
                <a:latin typeface="Bahnschrift Condensed" panose="020B0502040204020203" pitchFamily="34" charset="0"/>
              </a:rPr>
              <a:t>IGNIMBRITE CAMPANA</a:t>
            </a:r>
            <a:r>
              <a:rPr lang="it-IT" sz="2400" dirty="0" smtClean="0">
                <a:solidFill>
                  <a:srgbClr val="FFFF00"/>
                </a:solidFill>
                <a:latin typeface="Bahnschrift Condensed" panose="020B0502040204020203" pitchFamily="34" charset="0"/>
              </a:rPr>
              <a:t>, DURANTE LA QUALE SI EMISERO FINO A 15 KM CUBI DI MAGMA, TUTTAVIA SEMBRA CHE LA MONTAGNA ABBIA INIZIATO A FORMARSI 30000 ANNI FA, FORSE COME VULCANO SOTTOMARINO NEL GOLFO DI NAPOLI; EMERSA SUCCESSIVAMENTE COME ISOLA, SI UNI’ ALLA TERRAFERMA PER L’ACCUMULO DEI MATERIALI EIETTATI.                                                                                    IL VESUVIO E’ STATO PROTAGONISTA DI MOLTE OPERE LETTERARIE E SIA I GRECI CHE I LATINI DEDEICARONO VARI SCRITTI ALL’ANTICO CRATERE.                                                                                                                                                                                                                                                                          IL NOME DEL VULCANO E’ ASSOCIATO AL TERMINE </a:t>
            </a:r>
            <a:r>
              <a:rPr lang="it-IT" sz="2400" dirty="0" smtClean="0">
                <a:latin typeface="Bahnschrift Condensed" panose="020B0502040204020203" pitchFamily="34" charset="0"/>
              </a:rPr>
              <a:t>CAS</a:t>
            </a:r>
            <a:r>
              <a:rPr lang="it-IT" sz="2400" dirty="0" smtClean="0">
                <a:solidFill>
                  <a:srgbClr val="FFFF00"/>
                </a:solidFill>
                <a:latin typeface="Bahnschrift Condensed" panose="020B0502040204020203" pitchFamily="34" charset="0"/>
              </a:rPr>
              <a:t> CHE SIGNIFICA RISPLENDERE, BRUCIARE O ANCORA LO SI RICOLLEGA AL NOME DELLA DEA GRECA VESTA, DIVINITA’ DEL FUOCO E DEL FOCOLARE.                                                                                                                                                                                                           LEOPARDI DEFINISCE IL VESUVIO « </a:t>
            </a:r>
            <a:r>
              <a:rPr lang="it-IT" sz="2400" dirty="0" smtClean="0">
                <a:latin typeface="Bahnschrift Condensed" panose="020B0502040204020203" pitchFamily="34" charset="0"/>
              </a:rPr>
              <a:t>STERMINATOR VESEVO</a:t>
            </a:r>
            <a:r>
              <a:rPr lang="it-IT" sz="2400" dirty="0" smtClean="0">
                <a:solidFill>
                  <a:srgbClr val="FFFF00"/>
                </a:solidFill>
                <a:latin typeface="Bahnschrift Condensed" panose="020B0502040204020203" pitchFamily="34" charset="0"/>
              </a:rPr>
              <a:t>».                                                                                                                                                                       L’ATROCE RISVEGLIO DEL CRATERE SI EBBE LA NOTTE DEL 24 AGOSTO DEL 79 d.C., QUANDO DURANTE L’ERUZIONE DEL VESUVIO FURONO DISTRUTTE INTERE CITTA’, TRA CUI ERCOLANO, STABIA E POMPEI, SEPPELLITE DAALE CENERI E LAPILLI. TRA IL 1631 E IL 1944, SI SONO INTENSIFICATI FORTISSIMI BOATI, TERREMOTI, TERRIBILI TUONI EMESSI DAL VULCANO, LENTE EFFUSIONI DI LAVA, PIOGGIA DI ZOLFO CHE HANNO BRUCIATO MOLTI CAMPI.</a:t>
            </a:r>
          </a:p>
        </p:txBody>
      </p:sp>
      <p:pic>
        <p:nvPicPr>
          <p:cNvPr id="4" name="Immagine 3" descr="File:Napoli Mount &lt;strong&gt;Vesuvius&lt;/strong&gt; 1858 engraving.jpg - Wikimedi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64" y="204760"/>
            <a:ext cx="3412818" cy="2281428"/>
          </a:xfrm>
          <a:prstGeom prst="rect">
            <a:avLst/>
          </a:prstGeom>
          <a:ln>
            <a:noFill/>
          </a:ln>
          <a:effectLst>
            <a:softEdge rad="112500"/>
          </a:effectLst>
        </p:spPr>
      </p:pic>
    </p:spTree>
    <p:extLst>
      <p:ext uri="{BB962C8B-B14F-4D97-AF65-F5344CB8AC3E}">
        <p14:creationId xmlns:p14="http://schemas.microsoft.com/office/powerpoint/2010/main" val="3489897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1337" y="91541"/>
            <a:ext cx="9366069" cy="1074466"/>
          </a:xfrm>
        </p:spPr>
        <p:txBody>
          <a:bodyPr/>
          <a:lstStyle/>
          <a:p>
            <a:pPr algn="ctr"/>
            <a:r>
              <a:rPr lang="it-IT" sz="7200" b="1" u="sng" dirty="0" smtClean="0">
                <a:latin typeface="Algerian" panose="04020705040A02060702" pitchFamily="82" charset="0"/>
              </a:rPr>
              <a:t>CURIOSITA’</a:t>
            </a:r>
            <a:endParaRPr lang="it-IT" sz="7200" b="1" u="sng" dirty="0">
              <a:latin typeface="Algerian" panose="04020705040A02060702" pitchFamily="82" charset="0"/>
            </a:endParaRPr>
          </a:p>
        </p:txBody>
      </p:sp>
      <p:sp>
        <p:nvSpPr>
          <p:cNvPr id="3" name="Segnaposto testo 2"/>
          <p:cNvSpPr>
            <a:spLocks noGrp="1"/>
          </p:cNvSpPr>
          <p:nvPr>
            <p:ph type="body" sz="half" idx="2"/>
          </p:nvPr>
        </p:nvSpPr>
        <p:spPr>
          <a:xfrm>
            <a:off x="365577" y="3445182"/>
            <a:ext cx="11443063" cy="3161680"/>
          </a:xfrm>
        </p:spPr>
        <p:txBody>
          <a:bodyPr>
            <a:normAutofit/>
          </a:bodyPr>
          <a:lstStyle/>
          <a:p>
            <a:pPr algn="just"/>
            <a:r>
              <a:rPr lang="it-IT" sz="2800" b="1" dirty="0" smtClean="0">
                <a:solidFill>
                  <a:srgbClr val="FFFF00"/>
                </a:solidFill>
                <a:latin typeface="Bahnschrift Condensed" panose="020B0502040204020203" pitchFamily="34" charset="0"/>
              </a:rPr>
              <a:t>LA CURIOSITA’ CHE MOLTI NAPOLETANI CONOSCONO E’ CHE IL VESUVIO E’ CRESCIUTO ALL’INTERNO DI UN ALTRO VULCANO, MOLTO PIU’ GRANDE DEL VESUVIO STESSO. INFATTI, PRIMA DEL VESUVIO, ESISTEVA UN VULCANO MOLTO PIU’GRANDE CHE SI CHIAMAVA </a:t>
            </a:r>
            <a:r>
              <a:rPr lang="it-IT" sz="2800" b="1" dirty="0" smtClean="0">
                <a:latin typeface="Bahnschrift Condensed" panose="020B0502040204020203" pitchFamily="34" charset="0"/>
              </a:rPr>
              <a:t>SOMMA</a:t>
            </a:r>
            <a:r>
              <a:rPr lang="it-IT" sz="2800" b="1" dirty="0" smtClean="0">
                <a:solidFill>
                  <a:srgbClr val="FFFF00"/>
                </a:solidFill>
                <a:latin typeface="Bahnschrift Condensed" panose="020B0502040204020203" pitchFamily="34" charset="0"/>
              </a:rPr>
              <a:t>, ANDATO DISTRUTTO PER UNA SERIE DI ERUZIONI ESPLOSIVE MOLTO FORTI E SOLTANTO DOPO E’ NATO L’ATTUALE CRATERE DEL VESUVIO.</a:t>
            </a:r>
            <a:endParaRPr lang="it-IT" sz="2800" b="1" dirty="0">
              <a:solidFill>
                <a:srgbClr val="FFFF00"/>
              </a:solidFill>
              <a:latin typeface="Bahnschrift Condensed" panose="020B0502040204020203" pitchFamily="34" charset="0"/>
            </a:endParaRPr>
          </a:p>
        </p:txBody>
      </p:sp>
      <p:pic>
        <p:nvPicPr>
          <p:cNvPr id="5" name="Immagine 4" descr="INGVvulcani – Italia, culla della vulcanolog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656" y="1306286"/>
            <a:ext cx="3997236" cy="1998617"/>
          </a:xfrm>
          <a:prstGeom prst="rect">
            <a:avLst/>
          </a:prstGeom>
        </p:spPr>
      </p:pic>
    </p:spTree>
    <p:extLst>
      <p:ext uri="{BB962C8B-B14F-4D97-AF65-F5344CB8AC3E}">
        <p14:creationId xmlns:p14="http://schemas.microsoft.com/office/powerpoint/2010/main" val="35949754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6824" y="623552"/>
            <a:ext cx="10702342" cy="1127975"/>
          </a:xfrm>
        </p:spPr>
        <p:txBody>
          <a:bodyPr/>
          <a:lstStyle/>
          <a:p>
            <a:pPr algn="ctr"/>
            <a:r>
              <a:rPr lang="it-IT" b="1" u="sng" dirty="0" smtClean="0">
                <a:latin typeface="Algerian" panose="04020705040A02060702" pitchFamily="82" charset="0"/>
              </a:rPr>
              <a:t>IL VESUVIO TRA MITI E LEGGENDE</a:t>
            </a:r>
            <a:endParaRPr lang="it-IT" b="1" u="sng" dirty="0">
              <a:latin typeface="Algerian" panose="04020705040A02060702" pitchFamily="82" charset="0"/>
            </a:endParaRPr>
          </a:p>
        </p:txBody>
      </p:sp>
      <p:sp>
        <p:nvSpPr>
          <p:cNvPr id="3" name="Segnaposto testo 2"/>
          <p:cNvSpPr>
            <a:spLocks noGrp="1"/>
          </p:cNvSpPr>
          <p:nvPr>
            <p:ph type="body" sz="half" idx="2"/>
          </p:nvPr>
        </p:nvSpPr>
        <p:spPr>
          <a:xfrm>
            <a:off x="656824" y="1751527"/>
            <a:ext cx="10702342" cy="4268273"/>
          </a:xfrm>
        </p:spPr>
        <p:txBody>
          <a:bodyPr>
            <a:normAutofit/>
          </a:bodyPr>
          <a:lstStyle/>
          <a:p>
            <a:pPr algn="just"/>
            <a:r>
              <a:rPr lang="it-IT" sz="2400" b="1" dirty="0">
                <a:solidFill>
                  <a:srgbClr val="FFFF00"/>
                </a:solidFill>
              </a:rPr>
              <a:t>A seguito della terribile eruzione del 79 d.C. che seppellì Pompei ed Ercolano e con la spaventosa presenza di un vulcano, si fece avanti l’idea, durante le prime fasi del cristianesimo che ogni eruzione del Vesuvio corrispondesse alla collera divina; la punizione esemplare di Dio contro il popolo vesuviano (pagano) il quale conduceva una vita dissoluta in preda ai vizi e alle lussurie, in parallelo alle cugine Sodoma e </a:t>
            </a:r>
            <a:r>
              <a:rPr lang="it-IT" sz="2400" b="1" dirty="0" err="1">
                <a:solidFill>
                  <a:srgbClr val="FFFF00"/>
                </a:solidFill>
              </a:rPr>
              <a:t>Gomorra</a:t>
            </a:r>
            <a:r>
              <a:rPr lang="it-IT" sz="2400" b="1" dirty="0">
                <a:solidFill>
                  <a:srgbClr val="FFFF00"/>
                </a:solidFill>
              </a:rPr>
              <a:t>, punite per aver disobbedito alla volontà divina. Dal quel momento in poi, nell’iconografia cristiana, il Vesuvio venne identificato come la bocca dell’Inferno, l’abitazione del Diavolo, il fuoco come lingue in fiamme, simbolo del male.</a:t>
            </a:r>
          </a:p>
        </p:txBody>
      </p:sp>
    </p:spTree>
    <p:extLst>
      <p:ext uri="{BB962C8B-B14F-4D97-AF65-F5344CB8AC3E}">
        <p14:creationId xmlns:p14="http://schemas.microsoft.com/office/powerpoint/2010/main" val="41012607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8186" y="481884"/>
            <a:ext cx="10921284" cy="1192370"/>
          </a:xfrm>
        </p:spPr>
        <p:txBody>
          <a:bodyPr/>
          <a:lstStyle/>
          <a:p>
            <a:pPr algn="ctr"/>
            <a:r>
              <a:rPr lang="it-IT" b="1" u="sng" dirty="0" smtClean="0">
                <a:latin typeface="Algerian" panose="04020705040A02060702" pitchFamily="82" charset="0"/>
              </a:rPr>
              <a:t>UN MITO: LA NASCITA DI PULCINELLA</a:t>
            </a:r>
            <a:br>
              <a:rPr lang="it-IT" b="1" u="sng" dirty="0" smtClean="0">
                <a:latin typeface="Algerian" panose="04020705040A02060702" pitchFamily="82" charset="0"/>
              </a:rPr>
            </a:br>
            <a:endParaRPr lang="it-IT" u="sng" dirty="0">
              <a:latin typeface="Algerian" panose="04020705040A02060702" pitchFamily="82" charset="0"/>
            </a:endParaRPr>
          </a:p>
        </p:txBody>
      </p:sp>
      <p:sp>
        <p:nvSpPr>
          <p:cNvPr id="3" name="Segnaposto testo 2"/>
          <p:cNvSpPr>
            <a:spLocks noGrp="1"/>
          </p:cNvSpPr>
          <p:nvPr>
            <p:ph type="body" sz="half" idx="2"/>
          </p:nvPr>
        </p:nvSpPr>
        <p:spPr>
          <a:xfrm>
            <a:off x="618186" y="1674255"/>
            <a:ext cx="10560676" cy="4345546"/>
          </a:xfrm>
        </p:spPr>
        <p:txBody>
          <a:bodyPr>
            <a:normAutofit/>
          </a:bodyPr>
          <a:lstStyle/>
          <a:p>
            <a:pPr algn="just"/>
            <a:r>
              <a:rPr lang="it-IT" sz="2400" b="1" dirty="0">
                <a:solidFill>
                  <a:srgbClr val="FFFF00"/>
                </a:solidFill>
              </a:rPr>
              <a:t>Da questo binomio Vesuvio-Inferno sono nate molte leggende popolari di genere fantastico tramandate per racconti orali tra cui la leggenda dell’origine di Pulcinella, la maschera carnevalesca e teatrale emblema di Napoli.</a:t>
            </a:r>
            <a:br>
              <a:rPr lang="it-IT" sz="2400" b="1" dirty="0">
                <a:solidFill>
                  <a:srgbClr val="FFFF00"/>
                </a:solidFill>
              </a:rPr>
            </a:br>
            <a:r>
              <a:rPr lang="it-IT" sz="2400" b="1" dirty="0">
                <a:solidFill>
                  <a:srgbClr val="FFFF00"/>
                </a:solidFill>
              </a:rPr>
              <a:t>Secondo il racconto del 1700, Pulcinella sarebbe nato dal guscio di un uovo magico, comparso sulla sommità del Vesuvio per volontà di Plutone, il Dio degli Inferi e dei Morti, a seguito della richiesta di due fattucchiere napoletane, le quali avrebbero preparato l’impasto magico perché desideravano ricevere un salvatore, un soccorritore, un alleato del popolo che avrebbe sanato situazioni di ingiustizia e di oppressione che tanto gravavano sulla città.</a:t>
            </a:r>
          </a:p>
        </p:txBody>
      </p:sp>
    </p:spTree>
    <p:extLst>
      <p:ext uri="{BB962C8B-B14F-4D97-AF65-F5344CB8AC3E}">
        <p14:creationId xmlns:p14="http://schemas.microsoft.com/office/powerpoint/2010/main" val="906084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213</TotalTime>
  <Words>736</Words>
  <Application>Microsoft Office PowerPoint</Application>
  <PresentationFormat>Widescreen</PresentationFormat>
  <Paragraphs>28</Paragraphs>
  <Slides>12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Algerian</vt:lpstr>
      <vt:lpstr>Arial</vt:lpstr>
      <vt:lpstr>Bahnschrift Condensed</vt:lpstr>
      <vt:lpstr>Century Gothic</vt:lpstr>
      <vt:lpstr>Wingdings 3</vt:lpstr>
      <vt:lpstr>Ione</vt:lpstr>
      <vt:lpstr>IL VESUVIO</vt:lpstr>
      <vt:lpstr>Presentazione standard di PowerPoint</vt:lpstr>
      <vt:lpstr>DOVE SI TROVA</vt:lpstr>
      <vt:lpstr>ALTEZZA DEL VESUVIO</vt:lpstr>
      <vt:lpstr>TIPO DI VULCANO, TIPO DI ERUZIONE, ULTIMA ERUZIONE</vt:lpstr>
      <vt:lpstr>STORIA DEL VESUVIO</vt:lpstr>
      <vt:lpstr>CURIOSITA’</vt:lpstr>
      <vt:lpstr>IL VESUVIO TRA MITI E LEGGENDE</vt:lpstr>
      <vt:lpstr>UN MITO: LA NASCITA DI PULCINELLA </vt:lpstr>
      <vt:lpstr>UNA LEGGENDA: LA NINFA MARINA</vt:lpstr>
      <vt:lpstr>IL VESUVIO DI ANDY WARHOL</vt:lpstr>
      <vt:lpstr>Lavoro docenti I.C.  “Gianni Rodari”  Palagiano (TA) Casamassima Catia   Gentile Rocca   Intini Raffaella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VESUVIO</dc:title>
  <dc:creator>Giuseppe</dc:creator>
  <cp:lastModifiedBy>Utente Windows</cp:lastModifiedBy>
  <cp:revision>36</cp:revision>
  <dcterms:created xsi:type="dcterms:W3CDTF">2020-03-31T10:09:59Z</dcterms:created>
  <dcterms:modified xsi:type="dcterms:W3CDTF">2020-06-12T11:25:43Z</dcterms:modified>
</cp:coreProperties>
</file>