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75" r:id="rId3"/>
    <p:sldId id="273" r:id="rId4"/>
    <p:sldId id="274" r:id="rId5"/>
    <p:sldId id="256" r:id="rId6"/>
    <p:sldId id="258" r:id="rId7"/>
    <p:sldId id="261" r:id="rId8"/>
    <p:sldId id="259" r:id="rId9"/>
    <p:sldId id="262" r:id="rId10"/>
    <p:sldId id="264" r:id="rId11"/>
    <p:sldId id="265" r:id="rId12"/>
    <p:sldId id="266" r:id="rId13"/>
    <p:sldId id="267" r:id="rId14"/>
    <p:sldId id="268" r:id="rId15"/>
    <p:sldId id="269" r:id="rId16"/>
    <p:sldId id="270" r:id="rId17"/>
    <p:sldId id="271" r:id="rId18"/>
    <p:sldId id="272" r:id="rId19"/>
    <p:sldId id="277" r:id="rId20"/>
    <p:sldId id="279" r:id="rId21"/>
    <p:sldId id="294" r:id="rId22"/>
    <p:sldId id="295" r:id="rId23"/>
    <p:sldId id="296" r:id="rId24"/>
    <p:sldId id="297" r:id="rId25"/>
    <p:sldId id="285" r:id="rId26"/>
    <p:sldId id="286" r:id="rId27"/>
    <p:sldId id="278" r:id="rId28"/>
    <p:sldId id="280" r:id="rId29"/>
    <p:sldId id="305" r:id="rId30"/>
    <p:sldId id="287" r:id="rId31"/>
    <p:sldId id="288" r:id="rId32"/>
    <p:sldId id="289" r:id="rId33"/>
    <p:sldId id="292" r:id="rId34"/>
    <p:sldId id="293" r:id="rId35"/>
    <p:sldId id="260" r:id="rId36"/>
    <p:sldId id="281" r:id="rId37"/>
    <p:sldId id="307" r:id="rId38"/>
    <p:sldId id="308" r:id="rId39"/>
    <p:sldId id="309" r:id="rId40"/>
    <p:sldId id="316" r:id="rId41"/>
    <p:sldId id="282" r:id="rId42"/>
    <p:sldId id="304" r:id="rId43"/>
    <p:sldId id="290" r:id="rId44"/>
    <p:sldId id="306" r:id="rId45"/>
    <p:sldId id="299" r:id="rId46"/>
    <p:sldId id="283" r:id="rId47"/>
    <p:sldId id="291" r:id="rId48"/>
    <p:sldId id="302" r:id="rId49"/>
    <p:sldId id="303" r:id="rId50"/>
    <p:sldId id="311" r:id="rId51"/>
    <p:sldId id="300" r:id="rId52"/>
    <p:sldId id="301" r:id="rId53"/>
    <p:sldId id="310" r:id="rId54"/>
    <p:sldId id="312" r:id="rId55"/>
    <p:sldId id="313" r:id="rId56"/>
    <p:sldId id="276" r:id="rId57"/>
    <p:sldId id="314" r:id="rId58"/>
    <p:sldId id="315" r:id="rId5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FF99FF"/>
    <a:srgbClr val="00FF99"/>
    <a:srgbClr val="FFFF99"/>
    <a:srgbClr val="99FF33"/>
    <a:srgbClr val="BC14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EAE378-4908-4942-9622-27D63C349109}"/>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6531C941-D199-446F-ACA8-8F1CC108DC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5EF73407-BAAD-4FC4-9BC2-F774163F2AFC}"/>
              </a:ext>
            </a:extLst>
          </p:cNvPr>
          <p:cNvSpPr>
            <a:spLocks noGrp="1"/>
          </p:cNvSpPr>
          <p:nvPr>
            <p:ph type="dt" sz="half" idx="10"/>
          </p:nvPr>
        </p:nvSpPr>
        <p:spPr/>
        <p:txBody>
          <a:bodyPr/>
          <a:lstStyle/>
          <a:p>
            <a:fld id="{E26A3EA9-BA52-4840-8365-0C21C9DC1D21}" type="datetimeFigureOut">
              <a:rPr lang="it-IT" smtClean="0"/>
              <a:pPr/>
              <a:t>06/03/2020</a:t>
            </a:fld>
            <a:endParaRPr lang="it-IT" dirty="0"/>
          </a:p>
        </p:txBody>
      </p:sp>
      <p:sp>
        <p:nvSpPr>
          <p:cNvPr id="5" name="Segnaposto piè di pagina 4">
            <a:extLst>
              <a:ext uri="{FF2B5EF4-FFF2-40B4-BE49-F238E27FC236}">
                <a16:creationId xmlns:a16="http://schemas.microsoft.com/office/drawing/2014/main" id="{422C705C-2497-4814-B352-7B438E80E1FB}"/>
              </a:ext>
            </a:extLst>
          </p:cNvPr>
          <p:cNvSpPr>
            <a:spLocks noGrp="1"/>
          </p:cNvSpPr>
          <p:nvPr>
            <p:ph type="ftr" sz="quarter" idx="11"/>
          </p:nvPr>
        </p:nvSpPr>
        <p:spPr/>
        <p:txBody>
          <a:bodyPr/>
          <a:lstStyle/>
          <a:p>
            <a:endParaRPr lang="it-IT" dirty="0"/>
          </a:p>
        </p:txBody>
      </p:sp>
      <p:sp>
        <p:nvSpPr>
          <p:cNvPr id="6" name="Segnaposto numero diapositiva 5">
            <a:extLst>
              <a:ext uri="{FF2B5EF4-FFF2-40B4-BE49-F238E27FC236}">
                <a16:creationId xmlns:a16="http://schemas.microsoft.com/office/drawing/2014/main" id="{A793EC8E-CD36-4407-A6D6-231BB3BD57A3}"/>
              </a:ext>
            </a:extLst>
          </p:cNvPr>
          <p:cNvSpPr>
            <a:spLocks noGrp="1"/>
          </p:cNvSpPr>
          <p:nvPr>
            <p:ph type="sldNum" sz="quarter" idx="12"/>
          </p:nvPr>
        </p:nvSpPr>
        <p:spPr/>
        <p:txBody>
          <a:bodyPr/>
          <a:lstStyle/>
          <a:p>
            <a:fld id="{4E7157BC-0C32-4083-8803-743210E905EB}" type="slidenum">
              <a:rPr lang="it-IT" smtClean="0"/>
              <a:pPr/>
              <a:t>‹N›</a:t>
            </a:fld>
            <a:endParaRPr lang="it-IT" dirty="0"/>
          </a:p>
        </p:txBody>
      </p:sp>
    </p:spTree>
    <p:extLst>
      <p:ext uri="{BB962C8B-B14F-4D97-AF65-F5344CB8AC3E}">
        <p14:creationId xmlns:p14="http://schemas.microsoft.com/office/powerpoint/2010/main" val="6971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05AEC8-AA1C-4371-A064-BC791D6DCCB5}"/>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87FC3972-84A8-4295-B8A0-B565A3208B4B}"/>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4AE0D2D-4F59-42F3-8AFF-80BB281748B9}"/>
              </a:ext>
            </a:extLst>
          </p:cNvPr>
          <p:cNvSpPr>
            <a:spLocks noGrp="1"/>
          </p:cNvSpPr>
          <p:nvPr>
            <p:ph type="dt" sz="half" idx="10"/>
          </p:nvPr>
        </p:nvSpPr>
        <p:spPr/>
        <p:txBody>
          <a:bodyPr/>
          <a:lstStyle/>
          <a:p>
            <a:fld id="{E26A3EA9-BA52-4840-8365-0C21C9DC1D21}" type="datetimeFigureOut">
              <a:rPr lang="it-IT" smtClean="0"/>
              <a:pPr/>
              <a:t>06/03/2020</a:t>
            </a:fld>
            <a:endParaRPr lang="it-IT" dirty="0"/>
          </a:p>
        </p:txBody>
      </p:sp>
      <p:sp>
        <p:nvSpPr>
          <p:cNvPr id="5" name="Segnaposto piè di pagina 4">
            <a:extLst>
              <a:ext uri="{FF2B5EF4-FFF2-40B4-BE49-F238E27FC236}">
                <a16:creationId xmlns:a16="http://schemas.microsoft.com/office/drawing/2014/main" id="{B7C55A59-75F8-4BBE-AF27-85DEC8B48DB8}"/>
              </a:ext>
            </a:extLst>
          </p:cNvPr>
          <p:cNvSpPr>
            <a:spLocks noGrp="1"/>
          </p:cNvSpPr>
          <p:nvPr>
            <p:ph type="ftr" sz="quarter" idx="11"/>
          </p:nvPr>
        </p:nvSpPr>
        <p:spPr/>
        <p:txBody>
          <a:bodyPr/>
          <a:lstStyle/>
          <a:p>
            <a:endParaRPr lang="it-IT" dirty="0"/>
          </a:p>
        </p:txBody>
      </p:sp>
      <p:sp>
        <p:nvSpPr>
          <p:cNvPr id="6" name="Segnaposto numero diapositiva 5">
            <a:extLst>
              <a:ext uri="{FF2B5EF4-FFF2-40B4-BE49-F238E27FC236}">
                <a16:creationId xmlns:a16="http://schemas.microsoft.com/office/drawing/2014/main" id="{C4E91CBD-9BE0-4779-8667-A7EF28641EA9}"/>
              </a:ext>
            </a:extLst>
          </p:cNvPr>
          <p:cNvSpPr>
            <a:spLocks noGrp="1"/>
          </p:cNvSpPr>
          <p:nvPr>
            <p:ph type="sldNum" sz="quarter" idx="12"/>
          </p:nvPr>
        </p:nvSpPr>
        <p:spPr/>
        <p:txBody>
          <a:bodyPr/>
          <a:lstStyle/>
          <a:p>
            <a:fld id="{4E7157BC-0C32-4083-8803-743210E905EB}" type="slidenum">
              <a:rPr lang="it-IT" smtClean="0"/>
              <a:pPr/>
              <a:t>‹N›</a:t>
            </a:fld>
            <a:endParaRPr lang="it-IT" dirty="0"/>
          </a:p>
        </p:txBody>
      </p:sp>
    </p:spTree>
    <p:extLst>
      <p:ext uri="{BB962C8B-B14F-4D97-AF65-F5344CB8AC3E}">
        <p14:creationId xmlns:p14="http://schemas.microsoft.com/office/powerpoint/2010/main" val="3824363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2A046C6-3334-4BFD-A2C3-8AFA4D0E46A4}"/>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4DEB544-66E2-4F9A-A2F3-8C86574D9040}"/>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E56CF7F-674D-4D08-BB82-33BEA2C51A8F}"/>
              </a:ext>
            </a:extLst>
          </p:cNvPr>
          <p:cNvSpPr>
            <a:spLocks noGrp="1"/>
          </p:cNvSpPr>
          <p:nvPr>
            <p:ph type="dt" sz="half" idx="10"/>
          </p:nvPr>
        </p:nvSpPr>
        <p:spPr/>
        <p:txBody>
          <a:bodyPr/>
          <a:lstStyle/>
          <a:p>
            <a:fld id="{E26A3EA9-BA52-4840-8365-0C21C9DC1D21}" type="datetimeFigureOut">
              <a:rPr lang="it-IT" smtClean="0"/>
              <a:pPr/>
              <a:t>06/03/2020</a:t>
            </a:fld>
            <a:endParaRPr lang="it-IT" dirty="0"/>
          </a:p>
        </p:txBody>
      </p:sp>
      <p:sp>
        <p:nvSpPr>
          <p:cNvPr id="5" name="Segnaposto piè di pagina 4">
            <a:extLst>
              <a:ext uri="{FF2B5EF4-FFF2-40B4-BE49-F238E27FC236}">
                <a16:creationId xmlns:a16="http://schemas.microsoft.com/office/drawing/2014/main" id="{5F244BD8-E0FC-4813-81F9-0713E2356369}"/>
              </a:ext>
            </a:extLst>
          </p:cNvPr>
          <p:cNvSpPr>
            <a:spLocks noGrp="1"/>
          </p:cNvSpPr>
          <p:nvPr>
            <p:ph type="ftr" sz="quarter" idx="11"/>
          </p:nvPr>
        </p:nvSpPr>
        <p:spPr/>
        <p:txBody>
          <a:bodyPr/>
          <a:lstStyle/>
          <a:p>
            <a:endParaRPr lang="it-IT" dirty="0"/>
          </a:p>
        </p:txBody>
      </p:sp>
      <p:sp>
        <p:nvSpPr>
          <p:cNvPr id="6" name="Segnaposto numero diapositiva 5">
            <a:extLst>
              <a:ext uri="{FF2B5EF4-FFF2-40B4-BE49-F238E27FC236}">
                <a16:creationId xmlns:a16="http://schemas.microsoft.com/office/drawing/2014/main" id="{D4E799F8-4D9A-4BC8-850B-504204FCEC7E}"/>
              </a:ext>
            </a:extLst>
          </p:cNvPr>
          <p:cNvSpPr>
            <a:spLocks noGrp="1"/>
          </p:cNvSpPr>
          <p:nvPr>
            <p:ph type="sldNum" sz="quarter" idx="12"/>
          </p:nvPr>
        </p:nvSpPr>
        <p:spPr/>
        <p:txBody>
          <a:bodyPr/>
          <a:lstStyle/>
          <a:p>
            <a:fld id="{4E7157BC-0C32-4083-8803-743210E905EB}" type="slidenum">
              <a:rPr lang="it-IT" smtClean="0"/>
              <a:pPr/>
              <a:t>‹N›</a:t>
            </a:fld>
            <a:endParaRPr lang="it-IT" dirty="0"/>
          </a:p>
        </p:txBody>
      </p:sp>
    </p:spTree>
    <p:extLst>
      <p:ext uri="{BB962C8B-B14F-4D97-AF65-F5344CB8AC3E}">
        <p14:creationId xmlns:p14="http://schemas.microsoft.com/office/powerpoint/2010/main" val="1777013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5E37A4-66F2-4948-924C-7E94B5DAEFC8}"/>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F4900DD-3670-45F2-8AE7-085521D0E85E}"/>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1DAE771-AA96-45AE-B850-954B572539C5}"/>
              </a:ext>
            </a:extLst>
          </p:cNvPr>
          <p:cNvSpPr>
            <a:spLocks noGrp="1"/>
          </p:cNvSpPr>
          <p:nvPr>
            <p:ph type="dt" sz="half" idx="10"/>
          </p:nvPr>
        </p:nvSpPr>
        <p:spPr/>
        <p:txBody>
          <a:bodyPr/>
          <a:lstStyle/>
          <a:p>
            <a:fld id="{E26A3EA9-BA52-4840-8365-0C21C9DC1D21}" type="datetimeFigureOut">
              <a:rPr lang="it-IT" smtClean="0"/>
              <a:pPr/>
              <a:t>06/03/2020</a:t>
            </a:fld>
            <a:endParaRPr lang="it-IT" dirty="0"/>
          </a:p>
        </p:txBody>
      </p:sp>
      <p:sp>
        <p:nvSpPr>
          <p:cNvPr id="5" name="Segnaposto piè di pagina 4">
            <a:extLst>
              <a:ext uri="{FF2B5EF4-FFF2-40B4-BE49-F238E27FC236}">
                <a16:creationId xmlns:a16="http://schemas.microsoft.com/office/drawing/2014/main" id="{494DB7B2-1391-49CD-9B05-33B3EC406B9E}"/>
              </a:ext>
            </a:extLst>
          </p:cNvPr>
          <p:cNvSpPr>
            <a:spLocks noGrp="1"/>
          </p:cNvSpPr>
          <p:nvPr>
            <p:ph type="ftr" sz="quarter" idx="11"/>
          </p:nvPr>
        </p:nvSpPr>
        <p:spPr/>
        <p:txBody>
          <a:bodyPr/>
          <a:lstStyle/>
          <a:p>
            <a:endParaRPr lang="it-IT" dirty="0"/>
          </a:p>
        </p:txBody>
      </p:sp>
      <p:sp>
        <p:nvSpPr>
          <p:cNvPr id="6" name="Segnaposto numero diapositiva 5">
            <a:extLst>
              <a:ext uri="{FF2B5EF4-FFF2-40B4-BE49-F238E27FC236}">
                <a16:creationId xmlns:a16="http://schemas.microsoft.com/office/drawing/2014/main" id="{2D436BB2-A3BE-4132-80B0-BA35F7898605}"/>
              </a:ext>
            </a:extLst>
          </p:cNvPr>
          <p:cNvSpPr>
            <a:spLocks noGrp="1"/>
          </p:cNvSpPr>
          <p:nvPr>
            <p:ph type="sldNum" sz="quarter" idx="12"/>
          </p:nvPr>
        </p:nvSpPr>
        <p:spPr/>
        <p:txBody>
          <a:bodyPr/>
          <a:lstStyle/>
          <a:p>
            <a:fld id="{4E7157BC-0C32-4083-8803-743210E905EB}" type="slidenum">
              <a:rPr lang="it-IT" smtClean="0"/>
              <a:pPr/>
              <a:t>‹N›</a:t>
            </a:fld>
            <a:endParaRPr lang="it-IT" dirty="0"/>
          </a:p>
        </p:txBody>
      </p:sp>
    </p:spTree>
    <p:extLst>
      <p:ext uri="{BB962C8B-B14F-4D97-AF65-F5344CB8AC3E}">
        <p14:creationId xmlns:p14="http://schemas.microsoft.com/office/powerpoint/2010/main" val="2651255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328F3D-640C-42F4-AB06-7891AF2BC7D8}"/>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05FC7D64-903E-46A6-AE50-64D64F52EA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E1764C86-354C-478D-95DC-F3FF0531A871}"/>
              </a:ext>
            </a:extLst>
          </p:cNvPr>
          <p:cNvSpPr>
            <a:spLocks noGrp="1"/>
          </p:cNvSpPr>
          <p:nvPr>
            <p:ph type="dt" sz="half" idx="10"/>
          </p:nvPr>
        </p:nvSpPr>
        <p:spPr/>
        <p:txBody>
          <a:bodyPr/>
          <a:lstStyle/>
          <a:p>
            <a:fld id="{E26A3EA9-BA52-4840-8365-0C21C9DC1D21}" type="datetimeFigureOut">
              <a:rPr lang="it-IT" smtClean="0"/>
              <a:pPr/>
              <a:t>06/03/2020</a:t>
            </a:fld>
            <a:endParaRPr lang="it-IT" dirty="0"/>
          </a:p>
        </p:txBody>
      </p:sp>
      <p:sp>
        <p:nvSpPr>
          <p:cNvPr id="5" name="Segnaposto piè di pagina 4">
            <a:extLst>
              <a:ext uri="{FF2B5EF4-FFF2-40B4-BE49-F238E27FC236}">
                <a16:creationId xmlns:a16="http://schemas.microsoft.com/office/drawing/2014/main" id="{EDB95A69-48A7-4871-B939-BB2C7A70C76E}"/>
              </a:ext>
            </a:extLst>
          </p:cNvPr>
          <p:cNvSpPr>
            <a:spLocks noGrp="1"/>
          </p:cNvSpPr>
          <p:nvPr>
            <p:ph type="ftr" sz="quarter" idx="11"/>
          </p:nvPr>
        </p:nvSpPr>
        <p:spPr/>
        <p:txBody>
          <a:bodyPr/>
          <a:lstStyle/>
          <a:p>
            <a:endParaRPr lang="it-IT" dirty="0"/>
          </a:p>
        </p:txBody>
      </p:sp>
      <p:sp>
        <p:nvSpPr>
          <p:cNvPr id="6" name="Segnaposto numero diapositiva 5">
            <a:extLst>
              <a:ext uri="{FF2B5EF4-FFF2-40B4-BE49-F238E27FC236}">
                <a16:creationId xmlns:a16="http://schemas.microsoft.com/office/drawing/2014/main" id="{9FB7B9B0-078D-4B72-B16D-CFC2F4922F25}"/>
              </a:ext>
            </a:extLst>
          </p:cNvPr>
          <p:cNvSpPr>
            <a:spLocks noGrp="1"/>
          </p:cNvSpPr>
          <p:nvPr>
            <p:ph type="sldNum" sz="quarter" idx="12"/>
          </p:nvPr>
        </p:nvSpPr>
        <p:spPr/>
        <p:txBody>
          <a:bodyPr/>
          <a:lstStyle/>
          <a:p>
            <a:fld id="{4E7157BC-0C32-4083-8803-743210E905EB}" type="slidenum">
              <a:rPr lang="it-IT" smtClean="0"/>
              <a:pPr/>
              <a:t>‹N›</a:t>
            </a:fld>
            <a:endParaRPr lang="it-IT" dirty="0"/>
          </a:p>
        </p:txBody>
      </p:sp>
    </p:spTree>
    <p:extLst>
      <p:ext uri="{BB962C8B-B14F-4D97-AF65-F5344CB8AC3E}">
        <p14:creationId xmlns:p14="http://schemas.microsoft.com/office/powerpoint/2010/main" val="39970569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888A00-A302-465D-B6B0-6FD558FDBA3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DCA1535-B1FF-4081-ADBF-5044F795D69B}"/>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FE6B38B6-9A09-4080-9BE7-6ECF69E8E87E}"/>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C75305DE-EAE0-41CB-AF8A-B7DAF483CA0A}"/>
              </a:ext>
            </a:extLst>
          </p:cNvPr>
          <p:cNvSpPr>
            <a:spLocks noGrp="1"/>
          </p:cNvSpPr>
          <p:nvPr>
            <p:ph type="dt" sz="half" idx="10"/>
          </p:nvPr>
        </p:nvSpPr>
        <p:spPr/>
        <p:txBody>
          <a:bodyPr/>
          <a:lstStyle/>
          <a:p>
            <a:fld id="{E26A3EA9-BA52-4840-8365-0C21C9DC1D21}" type="datetimeFigureOut">
              <a:rPr lang="it-IT" smtClean="0"/>
              <a:pPr/>
              <a:t>06/03/2020</a:t>
            </a:fld>
            <a:endParaRPr lang="it-IT" dirty="0"/>
          </a:p>
        </p:txBody>
      </p:sp>
      <p:sp>
        <p:nvSpPr>
          <p:cNvPr id="6" name="Segnaposto piè di pagina 5">
            <a:extLst>
              <a:ext uri="{FF2B5EF4-FFF2-40B4-BE49-F238E27FC236}">
                <a16:creationId xmlns:a16="http://schemas.microsoft.com/office/drawing/2014/main" id="{4A267CA9-9D7E-432A-A8DC-4024BB822676}"/>
              </a:ext>
            </a:extLst>
          </p:cNvPr>
          <p:cNvSpPr>
            <a:spLocks noGrp="1"/>
          </p:cNvSpPr>
          <p:nvPr>
            <p:ph type="ftr" sz="quarter" idx="11"/>
          </p:nvPr>
        </p:nvSpPr>
        <p:spPr/>
        <p:txBody>
          <a:bodyPr/>
          <a:lstStyle/>
          <a:p>
            <a:endParaRPr lang="it-IT" dirty="0"/>
          </a:p>
        </p:txBody>
      </p:sp>
      <p:sp>
        <p:nvSpPr>
          <p:cNvPr id="7" name="Segnaposto numero diapositiva 6">
            <a:extLst>
              <a:ext uri="{FF2B5EF4-FFF2-40B4-BE49-F238E27FC236}">
                <a16:creationId xmlns:a16="http://schemas.microsoft.com/office/drawing/2014/main" id="{00CF64AF-C76C-48C5-9DC7-34F16742F6A0}"/>
              </a:ext>
            </a:extLst>
          </p:cNvPr>
          <p:cNvSpPr>
            <a:spLocks noGrp="1"/>
          </p:cNvSpPr>
          <p:nvPr>
            <p:ph type="sldNum" sz="quarter" idx="12"/>
          </p:nvPr>
        </p:nvSpPr>
        <p:spPr/>
        <p:txBody>
          <a:bodyPr/>
          <a:lstStyle/>
          <a:p>
            <a:fld id="{4E7157BC-0C32-4083-8803-743210E905EB}" type="slidenum">
              <a:rPr lang="it-IT" smtClean="0"/>
              <a:pPr/>
              <a:t>‹N›</a:t>
            </a:fld>
            <a:endParaRPr lang="it-IT" dirty="0"/>
          </a:p>
        </p:txBody>
      </p:sp>
    </p:spTree>
    <p:extLst>
      <p:ext uri="{BB962C8B-B14F-4D97-AF65-F5344CB8AC3E}">
        <p14:creationId xmlns:p14="http://schemas.microsoft.com/office/powerpoint/2010/main" val="1990243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417AC8-EB2B-4930-AD62-EFE52B107067}"/>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D13D75F-AC32-463C-BB27-92D6A98E78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EFDEAEC0-AE9E-4169-AECF-38B13E5F1B66}"/>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767FCB26-B10C-4837-AE4C-1D9DAF4F6C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E2C623E-A2F3-4B4F-B404-2470A45DE3D7}"/>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B1152EB3-A373-4703-8D81-D6B268F4BD23}"/>
              </a:ext>
            </a:extLst>
          </p:cNvPr>
          <p:cNvSpPr>
            <a:spLocks noGrp="1"/>
          </p:cNvSpPr>
          <p:nvPr>
            <p:ph type="dt" sz="half" idx="10"/>
          </p:nvPr>
        </p:nvSpPr>
        <p:spPr/>
        <p:txBody>
          <a:bodyPr/>
          <a:lstStyle/>
          <a:p>
            <a:fld id="{E26A3EA9-BA52-4840-8365-0C21C9DC1D21}" type="datetimeFigureOut">
              <a:rPr lang="it-IT" smtClean="0"/>
              <a:pPr/>
              <a:t>06/03/2020</a:t>
            </a:fld>
            <a:endParaRPr lang="it-IT" dirty="0"/>
          </a:p>
        </p:txBody>
      </p:sp>
      <p:sp>
        <p:nvSpPr>
          <p:cNvPr id="8" name="Segnaposto piè di pagina 7">
            <a:extLst>
              <a:ext uri="{FF2B5EF4-FFF2-40B4-BE49-F238E27FC236}">
                <a16:creationId xmlns:a16="http://schemas.microsoft.com/office/drawing/2014/main" id="{E834F713-27DC-46CE-8B02-6BBB4968978D}"/>
              </a:ext>
            </a:extLst>
          </p:cNvPr>
          <p:cNvSpPr>
            <a:spLocks noGrp="1"/>
          </p:cNvSpPr>
          <p:nvPr>
            <p:ph type="ftr" sz="quarter" idx="11"/>
          </p:nvPr>
        </p:nvSpPr>
        <p:spPr/>
        <p:txBody>
          <a:bodyPr/>
          <a:lstStyle/>
          <a:p>
            <a:endParaRPr lang="it-IT" dirty="0"/>
          </a:p>
        </p:txBody>
      </p:sp>
      <p:sp>
        <p:nvSpPr>
          <p:cNvPr id="9" name="Segnaposto numero diapositiva 8">
            <a:extLst>
              <a:ext uri="{FF2B5EF4-FFF2-40B4-BE49-F238E27FC236}">
                <a16:creationId xmlns:a16="http://schemas.microsoft.com/office/drawing/2014/main" id="{F404B8A3-BEAF-4D84-A586-C6B933D20AA7}"/>
              </a:ext>
            </a:extLst>
          </p:cNvPr>
          <p:cNvSpPr>
            <a:spLocks noGrp="1"/>
          </p:cNvSpPr>
          <p:nvPr>
            <p:ph type="sldNum" sz="quarter" idx="12"/>
          </p:nvPr>
        </p:nvSpPr>
        <p:spPr/>
        <p:txBody>
          <a:bodyPr/>
          <a:lstStyle/>
          <a:p>
            <a:fld id="{4E7157BC-0C32-4083-8803-743210E905EB}" type="slidenum">
              <a:rPr lang="it-IT" smtClean="0"/>
              <a:pPr/>
              <a:t>‹N›</a:t>
            </a:fld>
            <a:endParaRPr lang="it-IT" dirty="0"/>
          </a:p>
        </p:txBody>
      </p:sp>
    </p:spTree>
    <p:extLst>
      <p:ext uri="{BB962C8B-B14F-4D97-AF65-F5344CB8AC3E}">
        <p14:creationId xmlns:p14="http://schemas.microsoft.com/office/powerpoint/2010/main" val="11455308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92C186-A8AB-490E-B576-C960BD1610B5}"/>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AD4B3C3-E726-41BF-8FD5-7E905549102E}"/>
              </a:ext>
            </a:extLst>
          </p:cNvPr>
          <p:cNvSpPr>
            <a:spLocks noGrp="1"/>
          </p:cNvSpPr>
          <p:nvPr>
            <p:ph type="dt" sz="half" idx="10"/>
          </p:nvPr>
        </p:nvSpPr>
        <p:spPr/>
        <p:txBody>
          <a:bodyPr/>
          <a:lstStyle/>
          <a:p>
            <a:fld id="{E26A3EA9-BA52-4840-8365-0C21C9DC1D21}" type="datetimeFigureOut">
              <a:rPr lang="it-IT" smtClean="0"/>
              <a:pPr/>
              <a:t>06/03/2020</a:t>
            </a:fld>
            <a:endParaRPr lang="it-IT" dirty="0"/>
          </a:p>
        </p:txBody>
      </p:sp>
      <p:sp>
        <p:nvSpPr>
          <p:cNvPr id="4" name="Segnaposto piè di pagina 3">
            <a:extLst>
              <a:ext uri="{FF2B5EF4-FFF2-40B4-BE49-F238E27FC236}">
                <a16:creationId xmlns:a16="http://schemas.microsoft.com/office/drawing/2014/main" id="{9C474C2F-AFA8-4ADF-AA5A-C32E4E8FCA3D}"/>
              </a:ext>
            </a:extLst>
          </p:cNvPr>
          <p:cNvSpPr>
            <a:spLocks noGrp="1"/>
          </p:cNvSpPr>
          <p:nvPr>
            <p:ph type="ftr" sz="quarter" idx="11"/>
          </p:nvPr>
        </p:nvSpPr>
        <p:spPr/>
        <p:txBody>
          <a:bodyPr/>
          <a:lstStyle/>
          <a:p>
            <a:endParaRPr lang="it-IT" dirty="0"/>
          </a:p>
        </p:txBody>
      </p:sp>
      <p:sp>
        <p:nvSpPr>
          <p:cNvPr id="5" name="Segnaposto numero diapositiva 4">
            <a:extLst>
              <a:ext uri="{FF2B5EF4-FFF2-40B4-BE49-F238E27FC236}">
                <a16:creationId xmlns:a16="http://schemas.microsoft.com/office/drawing/2014/main" id="{DF8604BC-70AF-4615-8043-13DEFE10514D}"/>
              </a:ext>
            </a:extLst>
          </p:cNvPr>
          <p:cNvSpPr>
            <a:spLocks noGrp="1"/>
          </p:cNvSpPr>
          <p:nvPr>
            <p:ph type="sldNum" sz="quarter" idx="12"/>
          </p:nvPr>
        </p:nvSpPr>
        <p:spPr/>
        <p:txBody>
          <a:bodyPr/>
          <a:lstStyle/>
          <a:p>
            <a:fld id="{4E7157BC-0C32-4083-8803-743210E905EB}" type="slidenum">
              <a:rPr lang="it-IT" smtClean="0"/>
              <a:pPr/>
              <a:t>‹N›</a:t>
            </a:fld>
            <a:endParaRPr lang="it-IT" dirty="0"/>
          </a:p>
        </p:txBody>
      </p:sp>
    </p:spTree>
    <p:extLst>
      <p:ext uri="{BB962C8B-B14F-4D97-AF65-F5344CB8AC3E}">
        <p14:creationId xmlns:p14="http://schemas.microsoft.com/office/powerpoint/2010/main" val="3004004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9F94F55D-5ADC-46AE-B3A8-11E6E8991E04}"/>
              </a:ext>
            </a:extLst>
          </p:cNvPr>
          <p:cNvSpPr>
            <a:spLocks noGrp="1"/>
          </p:cNvSpPr>
          <p:nvPr>
            <p:ph type="dt" sz="half" idx="10"/>
          </p:nvPr>
        </p:nvSpPr>
        <p:spPr/>
        <p:txBody>
          <a:bodyPr/>
          <a:lstStyle/>
          <a:p>
            <a:fld id="{E26A3EA9-BA52-4840-8365-0C21C9DC1D21}" type="datetimeFigureOut">
              <a:rPr lang="it-IT" smtClean="0"/>
              <a:pPr/>
              <a:t>06/03/2020</a:t>
            </a:fld>
            <a:endParaRPr lang="it-IT" dirty="0"/>
          </a:p>
        </p:txBody>
      </p:sp>
      <p:sp>
        <p:nvSpPr>
          <p:cNvPr id="3" name="Segnaposto piè di pagina 2">
            <a:extLst>
              <a:ext uri="{FF2B5EF4-FFF2-40B4-BE49-F238E27FC236}">
                <a16:creationId xmlns:a16="http://schemas.microsoft.com/office/drawing/2014/main" id="{C9BDF693-7CEF-439C-A4E0-1F6BFF51E469}"/>
              </a:ext>
            </a:extLst>
          </p:cNvPr>
          <p:cNvSpPr>
            <a:spLocks noGrp="1"/>
          </p:cNvSpPr>
          <p:nvPr>
            <p:ph type="ftr" sz="quarter" idx="11"/>
          </p:nvPr>
        </p:nvSpPr>
        <p:spPr/>
        <p:txBody>
          <a:bodyPr/>
          <a:lstStyle/>
          <a:p>
            <a:endParaRPr lang="it-IT" dirty="0"/>
          </a:p>
        </p:txBody>
      </p:sp>
      <p:sp>
        <p:nvSpPr>
          <p:cNvPr id="4" name="Segnaposto numero diapositiva 3">
            <a:extLst>
              <a:ext uri="{FF2B5EF4-FFF2-40B4-BE49-F238E27FC236}">
                <a16:creationId xmlns:a16="http://schemas.microsoft.com/office/drawing/2014/main" id="{DB73D8D9-1D24-48C2-A9E2-7E381F47A7A2}"/>
              </a:ext>
            </a:extLst>
          </p:cNvPr>
          <p:cNvSpPr>
            <a:spLocks noGrp="1"/>
          </p:cNvSpPr>
          <p:nvPr>
            <p:ph type="sldNum" sz="quarter" idx="12"/>
          </p:nvPr>
        </p:nvSpPr>
        <p:spPr/>
        <p:txBody>
          <a:bodyPr/>
          <a:lstStyle/>
          <a:p>
            <a:fld id="{4E7157BC-0C32-4083-8803-743210E905EB}" type="slidenum">
              <a:rPr lang="it-IT" smtClean="0"/>
              <a:pPr/>
              <a:t>‹N›</a:t>
            </a:fld>
            <a:endParaRPr lang="it-IT" dirty="0"/>
          </a:p>
        </p:txBody>
      </p:sp>
    </p:spTree>
    <p:extLst>
      <p:ext uri="{BB962C8B-B14F-4D97-AF65-F5344CB8AC3E}">
        <p14:creationId xmlns:p14="http://schemas.microsoft.com/office/powerpoint/2010/main" val="319226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7450DC-8D12-4861-9F36-B8F2B10F88D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7C719AE-F5A1-4483-A41A-D0BDCCFDE6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C200E554-C53D-4E7A-9C75-0A08B4F69E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1C47B49-7D3B-4BDE-A9A3-49017A3F5262}"/>
              </a:ext>
            </a:extLst>
          </p:cNvPr>
          <p:cNvSpPr>
            <a:spLocks noGrp="1"/>
          </p:cNvSpPr>
          <p:nvPr>
            <p:ph type="dt" sz="half" idx="10"/>
          </p:nvPr>
        </p:nvSpPr>
        <p:spPr/>
        <p:txBody>
          <a:bodyPr/>
          <a:lstStyle/>
          <a:p>
            <a:fld id="{E26A3EA9-BA52-4840-8365-0C21C9DC1D21}" type="datetimeFigureOut">
              <a:rPr lang="it-IT" smtClean="0"/>
              <a:pPr/>
              <a:t>06/03/2020</a:t>
            </a:fld>
            <a:endParaRPr lang="it-IT" dirty="0"/>
          </a:p>
        </p:txBody>
      </p:sp>
      <p:sp>
        <p:nvSpPr>
          <p:cNvPr id="6" name="Segnaposto piè di pagina 5">
            <a:extLst>
              <a:ext uri="{FF2B5EF4-FFF2-40B4-BE49-F238E27FC236}">
                <a16:creationId xmlns:a16="http://schemas.microsoft.com/office/drawing/2014/main" id="{3160F524-9A3F-4A93-9FC2-06845AA3EE8E}"/>
              </a:ext>
            </a:extLst>
          </p:cNvPr>
          <p:cNvSpPr>
            <a:spLocks noGrp="1"/>
          </p:cNvSpPr>
          <p:nvPr>
            <p:ph type="ftr" sz="quarter" idx="11"/>
          </p:nvPr>
        </p:nvSpPr>
        <p:spPr/>
        <p:txBody>
          <a:bodyPr/>
          <a:lstStyle/>
          <a:p>
            <a:endParaRPr lang="it-IT" dirty="0"/>
          </a:p>
        </p:txBody>
      </p:sp>
      <p:sp>
        <p:nvSpPr>
          <p:cNvPr id="7" name="Segnaposto numero diapositiva 6">
            <a:extLst>
              <a:ext uri="{FF2B5EF4-FFF2-40B4-BE49-F238E27FC236}">
                <a16:creationId xmlns:a16="http://schemas.microsoft.com/office/drawing/2014/main" id="{BCEE8193-BE6A-4A70-97C2-18DABD344DEC}"/>
              </a:ext>
            </a:extLst>
          </p:cNvPr>
          <p:cNvSpPr>
            <a:spLocks noGrp="1"/>
          </p:cNvSpPr>
          <p:nvPr>
            <p:ph type="sldNum" sz="quarter" idx="12"/>
          </p:nvPr>
        </p:nvSpPr>
        <p:spPr/>
        <p:txBody>
          <a:bodyPr/>
          <a:lstStyle/>
          <a:p>
            <a:fld id="{4E7157BC-0C32-4083-8803-743210E905EB}" type="slidenum">
              <a:rPr lang="it-IT" smtClean="0"/>
              <a:pPr/>
              <a:t>‹N›</a:t>
            </a:fld>
            <a:endParaRPr lang="it-IT" dirty="0"/>
          </a:p>
        </p:txBody>
      </p:sp>
    </p:spTree>
    <p:extLst>
      <p:ext uri="{BB962C8B-B14F-4D97-AF65-F5344CB8AC3E}">
        <p14:creationId xmlns:p14="http://schemas.microsoft.com/office/powerpoint/2010/main" val="4266469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527DFFB-E2C8-4EED-84AA-67FC214931F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5E9BFE57-E8AC-49C7-95C0-A9F596EB72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a:extLst>
              <a:ext uri="{FF2B5EF4-FFF2-40B4-BE49-F238E27FC236}">
                <a16:creationId xmlns:a16="http://schemas.microsoft.com/office/drawing/2014/main" id="{9073E184-89CD-44EE-8046-512A18F4D8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1B1EF1E-295F-44E2-9628-21E577F1D453}"/>
              </a:ext>
            </a:extLst>
          </p:cNvPr>
          <p:cNvSpPr>
            <a:spLocks noGrp="1"/>
          </p:cNvSpPr>
          <p:nvPr>
            <p:ph type="dt" sz="half" idx="10"/>
          </p:nvPr>
        </p:nvSpPr>
        <p:spPr/>
        <p:txBody>
          <a:bodyPr/>
          <a:lstStyle/>
          <a:p>
            <a:fld id="{E26A3EA9-BA52-4840-8365-0C21C9DC1D21}" type="datetimeFigureOut">
              <a:rPr lang="it-IT" smtClean="0"/>
              <a:pPr/>
              <a:t>06/03/2020</a:t>
            </a:fld>
            <a:endParaRPr lang="it-IT" dirty="0"/>
          </a:p>
        </p:txBody>
      </p:sp>
      <p:sp>
        <p:nvSpPr>
          <p:cNvPr id="6" name="Segnaposto piè di pagina 5">
            <a:extLst>
              <a:ext uri="{FF2B5EF4-FFF2-40B4-BE49-F238E27FC236}">
                <a16:creationId xmlns:a16="http://schemas.microsoft.com/office/drawing/2014/main" id="{C9753531-2B6F-4BF3-8BED-E3C69837F69C}"/>
              </a:ext>
            </a:extLst>
          </p:cNvPr>
          <p:cNvSpPr>
            <a:spLocks noGrp="1"/>
          </p:cNvSpPr>
          <p:nvPr>
            <p:ph type="ftr" sz="quarter" idx="11"/>
          </p:nvPr>
        </p:nvSpPr>
        <p:spPr/>
        <p:txBody>
          <a:bodyPr/>
          <a:lstStyle/>
          <a:p>
            <a:endParaRPr lang="it-IT" dirty="0"/>
          </a:p>
        </p:txBody>
      </p:sp>
      <p:sp>
        <p:nvSpPr>
          <p:cNvPr id="7" name="Segnaposto numero diapositiva 6">
            <a:extLst>
              <a:ext uri="{FF2B5EF4-FFF2-40B4-BE49-F238E27FC236}">
                <a16:creationId xmlns:a16="http://schemas.microsoft.com/office/drawing/2014/main" id="{CE45EAB0-C9E2-46C1-B4D0-2948EA152E7F}"/>
              </a:ext>
            </a:extLst>
          </p:cNvPr>
          <p:cNvSpPr>
            <a:spLocks noGrp="1"/>
          </p:cNvSpPr>
          <p:nvPr>
            <p:ph type="sldNum" sz="quarter" idx="12"/>
          </p:nvPr>
        </p:nvSpPr>
        <p:spPr/>
        <p:txBody>
          <a:bodyPr/>
          <a:lstStyle/>
          <a:p>
            <a:fld id="{4E7157BC-0C32-4083-8803-743210E905EB}" type="slidenum">
              <a:rPr lang="it-IT" smtClean="0"/>
              <a:pPr/>
              <a:t>‹N›</a:t>
            </a:fld>
            <a:endParaRPr lang="it-IT" dirty="0"/>
          </a:p>
        </p:txBody>
      </p:sp>
    </p:spTree>
    <p:extLst>
      <p:ext uri="{BB962C8B-B14F-4D97-AF65-F5344CB8AC3E}">
        <p14:creationId xmlns:p14="http://schemas.microsoft.com/office/powerpoint/2010/main" val="2443500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3733CF8E-83DA-4FD9-81E5-3266F99D94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4BBFD2DD-BA19-44EB-8C52-F2DCD5BA6E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B34D8A7-B93C-4C5D-B745-1EFA4FDD94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6A3EA9-BA52-4840-8365-0C21C9DC1D21}" type="datetimeFigureOut">
              <a:rPr lang="it-IT" smtClean="0"/>
              <a:pPr/>
              <a:t>06/03/2020</a:t>
            </a:fld>
            <a:endParaRPr lang="it-IT" dirty="0"/>
          </a:p>
        </p:txBody>
      </p:sp>
      <p:sp>
        <p:nvSpPr>
          <p:cNvPr id="5" name="Segnaposto piè di pagina 4">
            <a:extLst>
              <a:ext uri="{FF2B5EF4-FFF2-40B4-BE49-F238E27FC236}">
                <a16:creationId xmlns:a16="http://schemas.microsoft.com/office/drawing/2014/main" id="{97ECF967-A09C-469F-A799-C7807F16C8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dirty="0"/>
          </a:p>
        </p:txBody>
      </p:sp>
      <p:sp>
        <p:nvSpPr>
          <p:cNvPr id="6" name="Segnaposto numero diapositiva 5">
            <a:extLst>
              <a:ext uri="{FF2B5EF4-FFF2-40B4-BE49-F238E27FC236}">
                <a16:creationId xmlns:a16="http://schemas.microsoft.com/office/drawing/2014/main" id="{D28022C6-9022-4059-8693-23CE7B460E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7157BC-0C32-4083-8803-743210E905EB}" type="slidenum">
              <a:rPr lang="it-IT" smtClean="0"/>
              <a:pPr/>
              <a:t>‹N›</a:t>
            </a:fld>
            <a:endParaRPr lang="it-IT" dirty="0"/>
          </a:p>
        </p:txBody>
      </p:sp>
    </p:spTree>
    <p:extLst>
      <p:ext uri="{BB962C8B-B14F-4D97-AF65-F5344CB8AC3E}">
        <p14:creationId xmlns:p14="http://schemas.microsoft.com/office/powerpoint/2010/main" val="32516652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8.jpe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hdphoto" Target="../media/hdphoto4.wdp"/><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jpeg"/><Relationship Id="rId5" Type="http://schemas.microsoft.com/office/2007/relationships/hdphoto" Target="../media/hdphoto5.wdp"/><Relationship Id="rId4" Type="http://schemas.openxmlformats.org/officeDocument/2006/relationships/image" Target="../media/image22.png"/><Relationship Id="rId9" Type="http://schemas.microsoft.com/office/2007/relationships/hdphoto" Target="../media/hdphoto6.wdp"/></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7.wdp"/><Relationship Id="rId7" Type="http://schemas.microsoft.com/office/2007/relationships/hdphoto" Target="../media/hdphoto9.wdp"/><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9.png"/><Relationship Id="rId5" Type="http://schemas.microsoft.com/office/2007/relationships/hdphoto" Target="../media/hdphoto8.wdp"/><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0.png"/><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4.png"/><Relationship Id="rId5" Type="http://schemas.microsoft.com/office/2007/relationships/hdphoto" Target="../media/hdphoto13.wdp"/><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40.png"/><Relationship Id="rId4" Type="http://schemas.openxmlformats.org/officeDocument/2006/relationships/image" Target="../media/image39.jpeg"/></Relationships>
</file>

<file path=ppt/slides/_rels/slide48.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jpe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73A92C-9EFC-44CC-8D2D-909E2F99600B}"/>
              </a:ext>
            </a:extLst>
          </p:cNvPr>
          <p:cNvSpPr>
            <a:spLocks noGrp="1"/>
          </p:cNvSpPr>
          <p:nvPr>
            <p:ph type="title"/>
          </p:nvPr>
        </p:nvSpPr>
        <p:spPr>
          <a:solidFill>
            <a:srgbClr val="FFC000"/>
          </a:solidFill>
        </p:spPr>
        <p:txBody>
          <a:bodyPr>
            <a:normAutofit/>
          </a:bodyPr>
          <a:lstStyle/>
          <a:p>
            <a:pPr algn="ctr"/>
            <a:r>
              <a:rPr lang="it-IT" sz="5400" b="1" dirty="0">
                <a:solidFill>
                  <a:srgbClr val="FF0000"/>
                </a:solidFill>
                <a:latin typeface="Chiller" panose="04020404031007020602" pitchFamily="82" charset="0"/>
              </a:rPr>
              <a:t>DALLA FAVOLA AL COMPITO DI REALTA’</a:t>
            </a:r>
          </a:p>
        </p:txBody>
      </p:sp>
      <p:sp>
        <p:nvSpPr>
          <p:cNvPr id="3" name="Segnaposto contenuto 2">
            <a:extLst>
              <a:ext uri="{FF2B5EF4-FFF2-40B4-BE49-F238E27FC236}">
                <a16:creationId xmlns:a16="http://schemas.microsoft.com/office/drawing/2014/main" id="{539438D7-8BE1-4245-9125-5FF710A45BC7}"/>
              </a:ext>
            </a:extLst>
          </p:cNvPr>
          <p:cNvSpPr>
            <a:spLocks noGrp="1"/>
          </p:cNvSpPr>
          <p:nvPr>
            <p:ph idx="1"/>
          </p:nvPr>
        </p:nvSpPr>
        <p:spPr>
          <a:xfrm>
            <a:off x="838200" y="1690688"/>
            <a:ext cx="10515600" cy="4486275"/>
          </a:xfrm>
          <a:solidFill>
            <a:schemeClr val="accent1"/>
          </a:solidFill>
        </p:spPr>
        <p:txBody>
          <a:bodyPr>
            <a:normAutofit/>
          </a:bodyPr>
          <a:lstStyle/>
          <a:p>
            <a:pPr marL="0" indent="0" algn="ctr">
              <a:buNone/>
            </a:pPr>
            <a:r>
              <a:rPr lang="it-IT" dirty="0"/>
              <a:t>                    </a:t>
            </a:r>
          </a:p>
          <a:p>
            <a:pPr marL="0" indent="0" algn="ctr">
              <a:buNone/>
            </a:pPr>
            <a:r>
              <a:rPr lang="it-IT" b="1" dirty="0">
                <a:solidFill>
                  <a:srgbClr val="0070C0"/>
                </a:solidFill>
              </a:rPr>
              <a:t> </a:t>
            </a:r>
            <a:r>
              <a:rPr lang="it-IT" sz="4800" b="1" dirty="0">
                <a:ln w="22225">
                  <a:solidFill>
                    <a:schemeClr val="accent2"/>
                  </a:solidFill>
                  <a:prstDash val="solid"/>
                </a:ln>
                <a:solidFill>
                  <a:schemeClr val="accent2">
                    <a:lumMod val="40000"/>
                    <a:lumOff val="60000"/>
                  </a:schemeClr>
                </a:solidFill>
                <a:latin typeface="Curlz MT" panose="04040404050702020202" pitchFamily="82" charset="0"/>
              </a:rPr>
              <a:t>ISTITUTO OMPRENSIVO </a:t>
            </a:r>
          </a:p>
          <a:p>
            <a:pPr marL="0" indent="0" algn="ctr">
              <a:buNone/>
            </a:pPr>
            <a:r>
              <a:rPr lang="it-IT" sz="4800" b="1" dirty="0">
                <a:ln w="22225">
                  <a:solidFill>
                    <a:schemeClr val="accent2"/>
                  </a:solidFill>
                  <a:prstDash val="solid"/>
                </a:ln>
                <a:solidFill>
                  <a:schemeClr val="accent2">
                    <a:lumMod val="40000"/>
                    <a:lumOff val="60000"/>
                  </a:schemeClr>
                </a:solidFill>
                <a:latin typeface="Curlz MT" panose="04040404050702020202" pitchFamily="82" charset="0"/>
              </a:rPr>
              <a:t>«GIANNI RODARI»</a:t>
            </a:r>
          </a:p>
          <a:p>
            <a:pPr marL="0" indent="0" algn="ctr">
              <a:buNone/>
            </a:pPr>
            <a:r>
              <a:rPr lang="it-IT" sz="4800" b="1" dirty="0">
                <a:ln w="22225">
                  <a:solidFill>
                    <a:schemeClr val="accent2"/>
                  </a:solidFill>
                  <a:prstDash val="solid"/>
                </a:ln>
                <a:solidFill>
                  <a:schemeClr val="accent2">
                    <a:lumMod val="40000"/>
                    <a:lumOff val="60000"/>
                  </a:schemeClr>
                </a:solidFill>
                <a:latin typeface="Curlz MT" panose="04040404050702020202" pitchFamily="82" charset="0"/>
              </a:rPr>
              <a:t>CLASSE IVB </a:t>
            </a:r>
          </a:p>
          <a:p>
            <a:pPr marL="0" indent="0" algn="ctr">
              <a:buNone/>
            </a:pPr>
            <a:r>
              <a:rPr lang="it-IT" sz="4800" b="1" dirty="0">
                <a:ln w="22225">
                  <a:solidFill>
                    <a:schemeClr val="accent2"/>
                  </a:solidFill>
                  <a:prstDash val="solid"/>
                </a:ln>
                <a:solidFill>
                  <a:schemeClr val="accent2">
                    <a:lumMod val="40000"/>
                    <a:lumOff val="60000"/>
                  </a:schemeClr>
                </a:solidFill>
                <a:latin typeface="Curlz MT" panose="04040404050702020202" pitchFamily="82" charset="0"/>
              </a:rPr>
              <a:t>INS. RAFFAELLA INTINI</a:t>
            </a:r>
          </a:p>
          <a:p>
            <a:pPr marL="0" indent="0" algn="ctr">
              <a:buNone/>
            </a:pPr>
            <a:r>
              <a:rPr lang="it-IT" sz="4800" b="1" dirty="0" err="1">
                <a:ln w="22225">
                  <a:solidFill>
                    <a:schemeClr val="accent2"/>
                  </a:solidFill>
                  <a:prstDash val="solid"/>
                </a:ln>
                <a:solidFill>
                  <a:schemeClr val="accent2">
                    <a:lumMod val="40000"/>
                    <a:lumOff val="60000"/>
                  </a:schemeClr>
                </a:solidFill>
                <a:latin typeface="Curlz MT" panose="04040404050702020202" pitchFamily="82" charset="0"/>
              </a:rPr>
              <a:t>a.s.</a:t>
            </a:r>
            <a:r>
              <a:rPr lang="it-IT" sz="4800" b="1" dirty="0">
                <a:ln w="22225">
                  <a:solidFill>
                    <a:schemeClr val="accent2"/>
                  </a:solidFill>
                  <a:prstDash val="solid"/>
                </a:ln>
                <a:solidFill>
                  <a:schemeClr val="accent2">
                    <a:lumMod val="40000"/>
                    <a:lumOff val="60000"/>
                  </a:schemeClr>
                </a:solidFill>
                <a:latin typeface="Curlz MT" panose="04040404050702020202" pitchFamily="82" charset="0"/>
              </a:rPr>
              <a:t> 2019-2020</a:t>
            </a:r>
            <a:endParaRPr lang="it-IT" sz="4800" b="1" dirty="0">
              <a:solidFill>
                <a:srgbClr val="FFC000"/>
              </a:solidFill>
              <a:latin typeface="Curlz MT" panose="04040404050702020202" pitchFamily="82" charset="0"/>
            </a:endParaRPr>
          </a:p>
        </p:txBody>
      </p:sp>
      <p:pic>
        <p:nvPicPr>
          <p:cNvPr id="6" name="L'inno del girino - 62° Zecchino d'Oro 2019 (128kbit_AAC)">
            <a:hlinkClick r:id="" action="ppaction://media"/>
            <a:extLst>
              <a:ext uri="{FF2B5EF4-FFF2-40B4-BE49-F238E27FC236}">
                <a16:creationId xmlns:a16="http://schemas.microsoft.com/office/drawing/2014/main" id="{A8883E17-EFD3-47A2-9F6C-6D860FE6E431}"/>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0005391" y="4862512"/>
            <a:ext cx="609600" cy="609600"/>
          </a:xfrm>
          <a:prstGeom prst="rect">
            <a:avLst/>
          </a:prstGeom>
        </p:spPr>
      </p:pic>
    </p:spTree>
    <p:extLst>
      <p:ext uri="{BB962C8B-B14F-4D97-AF65-F5344CB8AC3E}">
        <p14:creationId xmlns:p14="http://schemas.microsoft.com/office/powerpoint/2010/main" val="624580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B3AEDE-8E36-4906-92A0-D3FACE501F01}"/>
              </a:ext>
            </a:extLst>
          </p:cNvPr>
          <p:cNvSpPr>
            <a:spLocks noGrp="1"/>
          </p:cNvSpPr>
          <p:nvPr>
            <p:ph type="title"/>
          </p:nvPr>
        </p:nvSpPr>
        <p:spPr>
          <a:xfrm>
            <a:off x="838200" y="365125"/>
            <a:ext cx="10515600" cy="1325563"/>
          </a:xfrm>
          <a:solidFill>
            <a:schemeClr val="accent6">
              <a:lumMod val="75000"/>
            </a:schemeClr>
          </a:solidFill>
        </p:spPr>
        <p:txBody>
          <a:bodyPr>
            <a:normAutofit/>
          </a:bodyPr>
          <a:lstStyle/>
          <a:p>
            <a:r>
              <a:rPr lang="it-IT" sz="8000" dirty="0">
                <a:solidFill>
                  <a:srgbClr val="FFC000"/>
                </a:solidFill>
                <a:latin typeface="Jokerman" panose="04090605060D06020702" pitchFamily="82" charset="0"/>
              </a:rPr>
              <a:t>I COMPORTAMENTI</a:t>
            </a:r>
            <a:endParaRPr lang="it-IT" sz="8000" dirty="0">
              <a:solidFill>
                <a:srgbClr val="FFC000"/>
              </a:solidFill>
            </a:endParaRPr>
          </a:p>
        </p:txBody>
      </p:sp>
      <p:sp>
        <p:nvSpPr>
          <p:cNvPr id="3" name="Segnaposto contenuto 2">
            <a:extLst>
              <a:ext uri="{FF2B5EF4-FFF2-40B4-BE49-F238E27FC236}">
                <a16:creationId xmlns:a16="http://schemas.microsoft.com/office/drawing/2014/main" id="{9B90D5EF-83AE-4B16-9230-57ED7AD8E859}"/>
              </a:ext>
            </a:extLst>
          </p:cNvPr>
          <p:cNvSpPr>
            <a:spLocks noGrp="1"/>
          </p:cNvSpPr>
          <p:nvPr>
            <p:ph idx="1"/>
          </p:nvPr>
        </p:nvSpPr>
        <p:spPr>
          <a:xfrm>
            <a:off x="838200" y="1690688"/>
            <a:ext cx="10515600" cy="4486275"/>
          </a:xfrm>
          <a:solidFill>
            <a:schemeClr val="accent4">
              <a:lumMod val="60000"/>
              <a:lumOff val="40000"/>
            </a:schemeClr>
          </a:solidFill>
        </p:spPr>
        <p:txBody>
          <a:bodyPr/>
          <a:lstStyle/>
          <a:p>
            <a:pPr marL="0" indent="0">
              <a:buNone/>
            </a:pPr>
            <a:endParaRPr lang="it-IT" dirty="0"/>
          </a:p>
          <a:p>
            <a:pPr marL="0" indent="0">
              <a:buNone/>
            </a:pPr>
            <a:r>
              <a:rPr lang="it-IT" dirty="0"/>
              <a:t>                                     </a:t>
            </a:r>
            <a:r>
              <a:rPr lang="it-IT" b="1" i="1" dirty="0">
                <a:solidFill>
                  <a:srgbClr val="FF0000"/>
                </a:solidFill>
                <a:latin typeface="MV Boli" panose="02000500030200090000" pitchFamily="2" charset="0"/>
                <a:cs typeface="MV Boli" panose="02000500030200090000" pitchFamily="2" charset="0"/>
              </a:rPr>
              <a:t>SEMPRE CONTRAPPOSTI</a:t>
            </a:r>
          </a:p>
          <a:p>
            <a:pPr marL="0" indent="0">
              <a:buNone/>
            </a:pPr>
            <a:r>
              <a:rPr lang="it-IT" dirty="0"/>
              <a:t>                          </a:t>
            </a:r>
            <a:r>
              <a:rPr lang="it-IT"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rPr>
              <a:t>DEBOLE</a:t>
            </a:r>
            <a:r>
              <a:rPr lang="it-IT" b="1" dirty="0">
                <a:latin typeface="Bradley Hand ITC" panose="03070402050302030203" pitchFamily="66" charset="0"/>
              </a:rPr>
              <a:t>                                         </a:t>
            </a:r>
            <a:r>
              <a:rPr lang="it-IT"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rPr>
              <a:t>FORTE</a:t>
            </a:r>
            <a:endParaRPr lang="it-IT" b="1" dirty="0">
              <a:latin typeface="Bradley Hand ITC" panose="03070402050302030203" pitchFamily="66" charset="0"/>
            </a:endParaRPr>
          </a:p>
          <a:p>
            <a:pPr marL="0" indent="0">
              <a:buNone/>
            </a:pPr>
            <a:r>
              <a:rPr lang="it-IT" b="1" dirty="0">
                <a:latin typeface="Bradley Hand ITC" panose="03070402050302030203" pitchFamily="66" charset="0"/>
              </a:rPr>
              <a:t>                       </a:t>
            </a:r>
            <a:r>
              <a:rPr lang="it-IT"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rPr>
              <a:t>INGENUO</a:t>
            </a:r>
            <a:r>
              <a:rPr lang="it-IT" b="1" dirty="0">
                <a:latin typeface="Bradley Hand ITC" panose="03070402050302030203" pitchFamily="66" charset="0"/>
              </a:rPr>
              <a:t>                                      </a:t>
            </a:r>
            <a:r>
              <a:rPr lang="it-IT"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rPr>
              <a:t>FURBO</a:t>
            </a:r>
          </a:p>
          <a:p>
            <a:pPr marL="0" indent="0">
              <a:buNone/>
            </a:pPr>
            <a:r>
              <a:rPr lang="it-IT"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rPr>
              <a:t>                       AVIDO                                            GENEROSO</a:t>
            </a:r>
          </a:p>
          <a:p>
            <a:pPr marL="0" indent="0">
              <a:buNone/>
            </a:pPr>
            <a:endParaRPr lang="it-IT" b="1" dirty="0">
              <a:latin typeface="Bradley Hand ITC" panose="03070402050302030203" pitchFamily="66" charset="0"/>
            </a:endParaRPr>
          </a:p>
          <a:p>
            <a:pPr marL="0" indent="0">
              <a:buNone/>
            </a:pPr>
            <a:endParaRPr lang="it-IT" b="1" dirty="0">
              <a:latin typeface="Bradley Hand ITC" panose="03070402050302030203" pitchFamily="66" charset="0"/>
            </a:endParaRPr>
          </a:p>
          <a:p>
            <a:pPr marL="0" indent="0">
              <a:buNone/>
            </a:pPr>
            <a:r>
              <a:rPr lang="it-IT" b="1" dirty="0">
                <a:solidFill>
                  <a:srgbClr val="FF0000"/>
                </a:solidFill>
                <a:latin typeface="Bradley Hand ITC" panose="03070402050302030203" pitchFamily="66" charset="0"/>
              </a:rPr>
              <a:t>               INCOSCIENTE                                    PREVIDENTE</a:t>
            </a:r>
          </a:p>
        </p:txBody>
      </p:sp>
      <p:sp>
        <p:nvSpPr>
          <p:cNvPr id="4" name="Freccia a sinistra 3">
            <a:extLst>
              <a:ext uri="{FF2B5EF4-FFF2-40B4-BE49-F238E27FC236}">
                <a16:creationId xmlns:a16="http://schemas.microsoft.com/office/drawing/2014/main" id="{F2141137-44A2-42F8-A2BC-5F451ED27918}"/>
              </a:ext>
            </a:extLst>
          </p:cNvPr>
          <p:cNvSpPr/>
          <p:nvPr/>
        </p:nvSpPr>
        <p:spPr>
          <a:xfrm>
            <a:off x="4917937" y="3163998"/>
            <a:ext cx="977900" cy="484505"/>
          </a:xfrm>
          <a:prstGeom prst="leftArrow">
            <a:avLst/>
          </a:prstGeom>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solidFill>
                <a:schemeClr val="bg1"/>
              </a:solidFill>
            </a:endParaRPr>
          </a:p>
        </p:txBody>
      </p:sp>
      <p:sp>
        <p:nvSpPr>
          <p:cNvPr id="5" name="Freccia a destra 4">
            <a:extLst>
              <a:ext uri="{FF2B5EF4-FFF2-40B4-BE49-F238E27FC236}">
                <a16:creationId xmlns:a16="http://schemas.microsoft.com/office/drawing/2014/main" id="{874004A2-3AE2-4646-B5B0-A3176E215501}"/>
              </a:ext>
            </a:extLst>
          </p:cNvPr>
          <p:cNvSpPr/>
          <p:nvPr/>
        </p:nvSpPr>
        <p:spPr>
          <a:xfrm>
            <a:off x="6296165" y="3163997"/>
            <a:ext cx="977900" cy="4845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6" name="Freccia a sinistra 5">
            <a:extLst>
              <a:ext uri="{FF2B5EF4-FFF2-40B4-BE49-F238E27FC236}">
                <a16:creationId xmlns:a16="http://schemas.microsoft.com/office/drawing/2014/main" id="{3D920F84-4EB7-4FC7-AEE2-E7B0053D5EE2}"/>
              </a:ext>
            </a:extLst>
          </p:cNvPr>
          <p:cNvSpPr/>
          <p:nvPr/>
        </p:nvSpPr>
        <p:spPr>
          <a:xfrm>
            <a:off x="4890052" y="5183239"/>
            <a:ext cx="977900" cy="484505"/>
          </a:xfrm>
          <a:prstGeom prst="leftArrow">
            <a:avLst/>
          </a:prstGeom>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solidFill>
                <a:schemeClr val="bg1"/>
              </a:solidFill>
            </a:endParaRPr>
          </a:p>
        </p:txBody>
      </p:sp>
      <p:sp>
        <p:nvSpPr>
          <p:cNvPr id="7" name="Freccia a destra 6">
            <a:extLst>
              <a:ext uri="{FF2B5EF4-FFF2-40B4-BE49-F238E27FC236}">
                <a16:creationId xmlns:a16="http://schemas.microsoft.com/office/drawing/2014/main" id="{BF479BDE-8427-415E-AD88-48230A147E93}"/>
              </a:ext>
            </a:extLst>
          </p:cNvPr>
          <p:cNvSpPr/>
          <p:nvPr/>
        </p:nvSpPr>
        <p:spPr>
          <a:xfrm>
            <a:off x="6435314" y="5199167"/>
            <a:ext cx="977900" cy="4845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Tree>
    <p:extLst>
      <p:ext uri="{BB962C8B-B14F-4D97-AF65-F5344CB8AC3E}">
        <p14:creationId xmlns:p14="http://schemas.microsoft.com/office/powerpoint/2010/main" val="1190280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A80E13-ED00-4168-AA87-23922297B3F7}"/>
              </a:ext>
            </a:extLst>
          </p:cNvPr>
          <p:cNvSpPr>
            <a:spLocks noGrp="1"/>
          </p:cNvSpPr>
          <p:nvPr>
            <p:ph type="title"/>
          </p:nvPr>
        </p:nvSpPr>
        <p:spPr>
          <a:xfrm>
            <a:off x="838200" y="318052"/>
            <a:ext cx="10515600" cy="1603513"/>
          </a:xfrm>
          <a:solidFill>
            <a:schemeClr val="accent3">
              <a:lumMod val="60000"/>
              <a:lumOff val="40000"/>
            </a:schemeClr>
          </a:solidFill>
        </p:spPr>
        <p:txBody>
          <a:bodyPr>
            <a:normAutofit/>
          </a:bodyPr>
          <a:lstStyle/>
          <a:p>
            <a:pPr algn="ctr"/>
            <a:r>
              <a:rPr lang="it-IT" sz="8000" dirty="0">
                <a:ln w="0"/>
                <a:solidFill>
                  <a:schemeClr val="accent1"/>
                </a:solidFill>
                <a:effectLst>
                  <a:outerShdw blurRad="38100" dist="25400" dir="5400000" algn="ctr" rotWithShape="0">
                    <a:srgbClr val="6E747A">
                      <a:alpha val="43000"/>
                    </a:srgbClr>
                  </a:outerShdw>
                </a:effectLst>
                <a:latin typeface="Jokerman" panose="04090605060D06020702" pitchFamily="82" charset="0"/>
              </a:rPr>
              <a:t>IL TEMPO</a:t>
            </a:r>
          </a:p>
        </p:txBody>
      </p:sp>
      <p:sp>
        <p:nvSpPr>
          <p:cNvPr id="3" name="Segnaposto contenuto 2">
            <a:extLst>
              <a:ext uri="{FF2B5EF4-FFF2-40B4-BE49-F238E27FC236}">
                <a16:creationId xmlns:a16="http://schemas.microsoft.com/office/drawing/2014/main" id="{B5D4E07C-9DAB-4B5C-BA25-D0900A84FB4F}"/>
              </a:ext>
            </a:extLst>
          </p:cNvPr>
          <p:cNvSpPr>
            <a:spLocks noGrp="1"/>
          </p:cNvSpPr>
          <p:nvPr>
            <p:ph idx="1"/>
          </p:nvPr>
        </p:nvSpPr>
        <p:spPr>
          <a:xfrm>
            <a:off x="838200" y="1842052"/>
            <a:ext cx="10515600" cy="4255397"/>
          </a:xfrm>
          <a:solidFill>
            <a:schemeClr val="tx2">
              <a:lumMod val="60000"/>
              <a:lumOff val="40000"/>
            </a:schemeClr>
          </a:solidFill>
        </p:spPr>
        <p:txBody>
          <a:bodyPr>
            <a:normAutofit fontScale="92500" lnSpcReduction="10000"/>
          </a:bodyPr>
          <a:lstStyle/>
          <a:p>
            <a:pPr marL="0" indent="0">
              <a:buNone/>
            </a:pPr>
            <a:endParaRPr lang="it-IT" dirty="0"/>
          </a:p>
          <a:p>
            <a:pPr marL="0" indent="0" algn="ctr">
              <a:buNone/>
            </a:pPr>
            <a:endParaRPr lang="it-IT" dirty="0">
              <a:solidFill>
                <a:srgbClr val="002060"/>
              </a:solidFill>
            </a:endParaRPr>
          </a:p>
          <a:p>
            <a:pPr marL="0" indent="0" algn="ctr">
              <a:buNone/>
            </a:pPr>
            <a:endParaRPr lang="it-IT" dirty="0">
              <a:solidFill>
                <a:srgbClr val="002060"/>
              </a:solidFill>
            </a:endParaRPr>
          </a:p>
          <a:p>
            <a:pPr marL="0" indent="0" algn="ctr">
              <a:buNone/>
            </a:pPr>
            <a:r>
              <a:rPr lang="it-IT" dirty="0">
                <a:solidFill>
                  <a:srgbClr val="002060"/>
                </a:solidFill>
              </a:rPr>
              <a:t>E’</a:t>
            </a:r>
          </a:p>
          <a:p>
            <a:pPr marL="0" indent="0" algn="ctr">
              <a:buNone/>
            </a:pPr>
            <a:r>
              <a:rPr lang="it-IT" b="1" u="sng" dirty="0">
                <a:solidFill>
                  <a:srgbClr val="002060"/>
                </a:solidFill>
                <a:latin typeface="MV Boli" panose="02000500030200090000" pitchFamily="2" charset="0"/>
                <a:cs typeface="MV Boli" panose="02000500030200090000" pitchFamily="2" charset="0"/>
              </a:rPr>
              <a:t>INDETERMINATO:</a:t>
            </a:r>
          </a:p>
          <a:p>
            <a:pPr marL="0" indent="0" algn="ctr">
              <a:buNone/>
            </a:pPr>
            <a:endParaRPr lang="it-IT" b="1" u="sng" dirty="0">
              <a:solidFill>
                <a:srgbClr val="002060"/>
              </a:solidFill>
              <a:latin typeface="MV Boli" panose="02000500030200090000" pitchFamily="2" charset="0"/>
              <a:cs typeface="MV Boli" panose="02000500030200090000" pitchFamily="2" charset="0"/>
            </a:endParaRPr>
          </a:p>
          <a:p>
            <a:pPr marL="0" indent="0" algn="ctr">
              <a:buNone/>
            </a:pPr>
            <a:r>
              <a:rPr lang="it-IT" sz="2400" b="1" dirty="0">
                <a:solidFill>
                  <a:srgbClr val="002060"/>
                </a:solidFill>
                <a:latin typeface="MV Boli" panose="02000500030200090000" pitchFamily="2" charset="0"/>
                <a:cs typeface="MV Boli" panose="02000500030200090000" pitchFamily="2" charset="0"/>
              </a:rPr>
              <a:t>UN GIORNO, UNA MATTINA, UNA SERA, UN POMERIGGIO…</a:t>
            </a:r>
          </a:p>
          <a:p>
            <a:pPr marL="0" indent="0" algn="ctr">
              <a:buNone/>
            </a:pPr>
            <a:r>
              <a:rPr lang="it-IT" sz="9600" dirty="0">
                <a:solidFill>
                  <a:srgbClr val="C00000"/>
                </a:solidFill>
                <a:latin typeface="Chiller" panose="04020404031007020602" pitchFamily="82" charset="0"/>
              </a:rPr>
              <a:t>C’erano una volta…</a:t>
            </a:r>
            <a:endParaRPr lang="it-IT" sz="9600" b="1" dirty="0">
              <a:solidFill>
                <a:srgbClr val="C00000"/>
              </a:solidFill>
              <a:latin typeface="MV Boli" panose="02000500030200090000" pitchFamily="2" charset="0"/>
              <a:cs typeface="MV Boli" panose="02000500030200090000" pitchFamily="2" charset="0"/>
            </a:endParaRPr>
          </a:p>
          <a:p>
            <a:pPr marL="0" indent="0" algn="ctr">
              <a:buNone/>
            </a:pPr>
            <a:endParaRPr lang="it-IT" b="1" u="sng" dirty="0">
              <a:solidFill>
                <a:srgbClr val="002060"/>
              </a:solidFill>
              <a:latin typeface="MV Boli" panose="02000500030200090000" pitchFamily="2" charset="0"/>
              <a:cs typeface="MV Boli" panose="02000500030200090000" pitchFamily="2" charset="0"/>
            </a:endParaRPr>
          </a:p>
        </p:txBody>
      </p:sp>
      <p:sp>
        <p:nvSpPr>
          <p:cNvPr id="4" name="Freccia in giù 3">
            <a:extLst>
              <a:ext uri="{FF2B5EF4-FFF2-40B4-BE49-F238E27FC236}">
                <a16:creationId xmlns:a16="http://schemas.microsoft.com/office/drawing/2014/main" id="{521A1066-23FE-46C1-B240-6C8CAF102C7A}"/>
              </a:ext>
            </a:extLst>
          </p:cNvPr>
          <p:cNvSpPr/>
          <p:nvPr/>
        </p:nvSpPr>
        <p:spPr>
          <a:xfrm>
            <a:off x="5853684" y="1921565"/>
            <a:ext cx="484632" cy="11639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1929906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673442-149E-42D4-AA60-57A4FE890A6D}"/>
              </a:ext>
            </a:extLst>
          </p:cNvPr>
          <p:cNvSpPr>
            <a:spLocks noGrp="1"/>
          </p:cNvSpPr>
          <p:nvPr>
            <p:ph type="title"/>
          </p:nvPr>
        </p:nvSpPr>
        <p:spPr>
          <a:xfrm>
            <a:off x="838200" y="198783"/>
            <a:ext cx="10515600" cy="1908313"/>
          </a:xfrm>
          <a:solidFill>
            <a:schemeClr val="accent5">
              <a:lumMod val="40000"/>
              <a:lumOff val="60000"/>
            </a:schemeClr>
          </a:solidFill>
        </p:spPr>
        <p:txBody>
          <a:bodyPr>
            <a:noAutofit/>
          </a:bodyPr>
          <a:lstStyle/>
          <a:p>
            <a:pPr algn="ctr"/>
            <a:r>
              <a:rPr lang="it-IT" sz="9600" dirty="0">
                <a:solidFill>
                  <a:srgbClr val="00B050"/>
                </a:solidFill>
                <a:latin typeface="Jokerman" panose="04090605060D06020702" pitchFamily="82" charset="0"/>
                <a:ea typeface="+mn-ea"/>
                <a:cs typeface="+mn-cs"/>
              </a:rPr>
              <a:t>IL LUOGO</a:t>
            </a:r>
          </a:p>
        </p:txBody>
      </p:sp>
      <p:sp>
        <p:nvSpPr>
          <p:cNvPr id="3" name="Segnaposto contenuto 2">
            <a:extLst>
              <a:ext uri="{FF2B5EF4-FFF2-40B4-BE49-F238E27FC236}">
                <a16:creationId xmlns:a16="http://schemas.microsoft.com/office/drawing/2014/main" id="{49852FF0-81FA-4412-B36B-4BFBFA8EFC59}"/>
              </a:ext>
            </a:extLst>
          </p:cNvPr>
          <p:cNvSpPr>
            <a:spLocks noGrp="1"/>
          </p:cNvSpPr>
          <p:nvPr>
            <p:ph idx="1"/>
          </p:nvPr>
        </p:nvSpPr>
        <p:spPr>
          <a:xfrm>
            <a:off x="838200" y="2090132"/>
            <a:ext cx="10515600" cy="4486274"/>
          </a:xfrm>
          <a:solidFill>
            <a:srgbClr val="00FF99"/>
          </a:solidFill>
        </p:spPr>
        <p:txBody>
          <a:bodyPr/>
          <a:lstStyle/>
          <a:p>
            <a:pPr marL="0" indent="0" algn="ctr">
              <a:buNone/>
            </a:pPr>
            <a:endParaRPr lang="it-IT" dirty="0"/>
          </a:p>
          <a:p>
            <a:pPr marL="0" indent="0" algn="ctr">
              <a:buNone/>
            </a:pPr>
            <a:r>
              <a:rPr lang="it-IT" dirty="0">
                <a:solidFill>
                  <a:schemeClr val="accent6">
                    <a:lumMod val="50000"/>
                  </a:schemeClr>
                </a:solidFill>
                <a:latin typeface="Jokerman" panose="04090605060D06020702" pitchFamily="82" charset="0"/>
              </a:rPr>
              <a:t>CORRISPONDE AD AMBIENTI REALI NON DESCRITTI</a:t>
            </a:r>
          </a:p>
          <a:p>
            <a:pPr marL="0" indent="0" algn="ctr">
              <a:buNone/>
            </a:pPr>
            <a:endParaRPr lang="it-IT" dirty="0">
              <a:solidFill>
                <a:srgbClr val="00B050"/>
              </a:solidFill>
              <a:latin typeface="Jokerman" panose="04090605060D06020702" pitchFamily="82" charset="0"/>
            </a:endParaRPr>
          </a:p>
        </p:txBody>
      </p:sp>
      <p:pic>
        <p:nvPicPr>
          <p:cNvPr id="1026" name="Picture 2" descr="Risultati immagini per IMMAGINI CARTONI ANIMATI ACQUITRINI">
            <a:extLst>
              <a:ext uri="{FF2B5EF4-FFF2-40B4-BE49-F238E27FC236}">
                <a16:creationId xmlns:a16="http://schemas.microsoft.com/office/drawing/2014/main" id="{3C034FC3-97FB-401E-912B-596C257378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45" r="6386"/>
          <a:stretch/>
        </p:blipFill>
        <p:spPr bwMode="auto">
          <a:xfrm rot="20698821">
            <a:off x="2222284" y="3672972"/>
            <a:ext cx="2198242" cy="23923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isultati immagini per IMMAGINI CARTONI ANIMATI POZZANGHERA">
            <a:extLst>
              <a:ext uri="{FF2B5EF4-FFF2-40B4-BE49-F238E27FC236}">
                <a16:creationId xmlns:a16="http://schemas.microsoft.com/office/drawing/2014/main" id="{7D7EF34B-EC35-4A79-88DC-BE82F80A2BE1}"/>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5951" t="24386" r="6340" b="25948"/>
          <a:stretch/>
        </p:blipFill>
        <p:spPr bwMode="auto">
          <a:xfrm rot="1714062">
            <a:off x="7512088" y="3702794"/>
            <a:ext cx="2866494" cy="1623198"/>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D43B5511-A477-43BD-901A-479A23CB3C51}"/>
              </a:ext>
            </a:extLst>
          </p:cNvPr>
          <p:cNvSpPr txBox="1"/>
          <p:nvPr/>
        </p:nvSpPr>
        <p:spPr>
          <a:xfrm>
            <a:off x="4306957" y="3723861"/>
            <a:ext cx="2536272" cy="646331"/>
          </a:xfrm>
          <a:prstGeom prst="rect">
            <a:avLst/>
          </a:prstGeom>
          <a:noFill/>
        </p:spPr>
        <p:txBody>
          <a:bodyPr wrap="none" rtlCol="0">
            <a:spAutoFit/>
          </a:bodyPr>
          <a:lstStyle/>
          <a:p>
            <a:r>
              <a:rPr lang="it-IT" sz="3600" dirty="0">
                <a:solidFill>
                  <a:schemeClr val="accent5">
                    <a:lumMod val="50000"/>
                  </a:schemeClr>
                </a:solidFill>
                <a:latin typeface="Jokerman" panose="04090605060D06020702" pitchFamily="82" charset="0"/>
              </a:rPr>
              <a:t>acquitrino</a:t>
            </a:r>
          </a:p>
        </p:txBody>
      </p:sp>
      <p:sp>
        <p:nvSpPr>
          <p:cNvPr id="6" name="Freccia circolare in giù 5">
            <a:extLst>
              <a:ext uri="{FF2B5EF4-FFF2-40B4-BE49-F238E27FC236}">
                <a16:creationId xmlns:a16="http://schemas.microsoft.com/office/drawing/2014/main" id="{895DEA68-F359-4F89-85B5-52612AD371CA}"/>
              </a:ext>
            </a:extLst>
          </p:cNvPr>
          <p:cNvSpPr/>
          <p:nvPr/>
        </p:nvSpPr>
        <p:spPr>
          <a:xfrm rot="1730664">
            <a:off x="4110664" y="3154156"/>
            <a:ext cx="1432219" cy="50184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7" name="CasellaDiTesto 6">
            <a:extLst>
              <a:ext uri="{FF2B5EF4-FFF2-40B4-BE49-F238E27FC236}">
                <a16:creationId xmlns:a16="http://schemas.microsoft.com/office/drawing/2014/main" id="{409FB794-1AFD-4E9D-97EA-E0BB2678AC65}"/>
              </a:ext>
            </a:extLst>
          </p:cNvPr>
          <p:cNvSpPr txBox="1"/>
          <p:nvPr/>
        </p:nvSpPr>
        <p:spPr>
          <a:xfrm>
            <a:off x="5327374" y="5300871"/>
            <a:ext cx="3293716" cy="646331"/>
          </a:xfrm>
          <a:prstGeom prst="rect">
            <a:avLst/>
          </a:prstGeom>
          <a:noFill/>
        </p:spPr>
        <p:txBody>
          <a:bodyPr wrap="square" rtlCol="0">
            <a:spAutoFit/>
          </a:bodyPr>
          <a:lstStyle/>
          <a:p>
            <a:r>
              <a:rPr lang="it-IT" sz="3600" dirty="0">
                <a:solidFill>
                  <a:schemeClr val="accent5">
                    <a:lumMod val="50000"/>
                  </a:schemeClr>
                </a:solidFill>
                <a:latin typeface="Jokerman" panose="04090605060D06020702" pitchFamily="82" charset="0"/>
              </a:rPr>
              <a:t>pozzanghera</a:t>
            </a:r>
          </a:p>
        </p:txBody>
      </p:sp>
      <p:sp>
        <p:nvSpPr>
          <p:cNvPr id="8" name="Freccia circolare a destra 7">
            <a:extLst>
              <a:ext uri="{FF2B5EF4-FFF2-40B4-BE49-F238E27FC236}">
                <a16:creationId xmlns:a16="http://schemas.microsoft.com/office/drawing/2014/main" id="{92511EC1-B2EE-4F32-8953-D64D42C0E403}"/>
              </a:ext>
            </a:extLst>
          </p:cNvPr>
          <p:cNvSpPr/>
          <p:nvPr/>
        </p:nvSpPr>
        <p:spPr>
          <a:xfrm rot="3226186">
            <a:off x="6325606" y="4228761"/>
            <a:ext cx="545387" cy="136706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2893291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4DC9385-28D7-4B2A-916F-6C82B328B9DB}"/>
              </a:ext>
            </a:extLst>
          </p:cNvPr>
          <p:cNvSpPr>
            <a:spLocks noGrp="1"/>
          </p:cNvSpPr>
          <p:nvPr>
            <p:ph type="title"/>
          </p:nvPr>
        </p:nvSpPr>
        <p:spPr>
          <a:xfrm>
            <a:off x="838200" y="106017"/>
            <a:ext cx="10515600" cy="1584671"/>
          </a:xfrm>
          <a:solidFill>
            <a:srgbClr val="00FF99"/>
          </a:solidFill>
        </p:spPr>
        <p:txBody>
          <a:bodyPr>
            <a:noAutofit/>
          </a:bodyPr>
          <a:lstStyle/>
          <a:p>
            <a:pPr algn="ctr"/>
            <a:r>
              <a:rPr lang="it-IT" sz="9600" b="1" dirty="0">
                <a:ln w="22225">
                  <a:solidFill>
                    <a:schemeClr val="accent2"/>
                  </a:solidFill>
                  <a:prstDash val="solid"/>
                </a:ln>
                <a:solidFill>
                  <a:schemeClr val="accent2">
                    <a:lumMod val="40000"/>
                    <a:lumOff val="60000"/>
                  </a:schemeClr>
                </a:solidFill>
                <a:latin typeface="Jokerman" panose="04090605060D06020702" pitchFamily="82" charset="0"/>
              </a:rPr>
              <a:t>LA MORALE</a:t>
            </a:r>
          </a:p>
        </p:txBody>
      </p:sp>
      <p:sp>
        <p:nvSpPr>
          <p:cNvPr id="3" name="Segnaposto contenuto 2">
            <a:extLst>
              <a:ext uri="{FF2B5EF4-FFF2-40B4-BE49-F238E27FC236}">
                <a16:creationId xmlns:a16="http://schemas.microsoft.com/office/drawing/2014/main" id="{17A247BD-3B30-467A-A5C7-8D3B2FAE0CA9}"/>
              </a:ext>
            </a:extLst>
          </p:cNvPr>
          <p:cNvSpPr>
            <a:spLocks noGrp="1"/>
          </p:cNvSpPr>
          <p:nvPr>
            <p:ph idx="1"/>
          </p:nvPr>
        </p:nvSpPr>
        <p:spPr>
          <a:xfrm>
            <a:off x="838200" y="1690688"/>
            <a:ext cx="10515600" cy="4565789"/>
          </a:xfrm>
          <a:solidFill>
            <a:schemeClr val="accent2">
              <a:lumMod val="40000"/>
              <a:lumOff val="60000"/>
            </a:schemeClr>
          </a:solidFill>
        </p:spPr>
        <p:txBody>
          <a:bodyPr/>
          <a:lstStyle/>
          <a:p>
            <a:pPr marL="0" indent="0">
              <a:buNone/>
            </a:pPr>
            <a:r>
              <a:rPr lang="it-IT" dirty="0"/>
              <a:t>       </a:t>
            </a:r>
          </a:p>
          <a:p>
            <a:pPr marL="0" indent="0">
              <a:buNone/>
            </a:pPr>
            <a:r>
              <a:rPr lang="it-IT" sz="4400" b="1" dirty="0">
                <a:latin typeface="Kristen ITC" panose="03050502040202030202" pitchFamily="66" charset="0"/>
              </a:rPr>
              <a:t>       </a:t>
            </a:r>
            <a:r>
              <a:rPr lang="it-IT" sz="4400" b="1" dirty="0">
                <a:solidFill>
                  <a:srgbClr val="00B050"/>
                </a:solidFill>
                <a:latin typeface="Kristen ITC" panose="03050502040202030202" pitchFamily="66" charset="0"/>
              </a:rPr>
              <a:t>ESPLICITA        IMPLICITA</a:t>
            </a:r>
          </a:p>
          <a:p>
            <a:pPr marL="0" indent="0">
              <a:buNone/>
            </a:pPr>
            <a:r>
              <a:rPr lang="it-IT" sz="4400" b="1" dirty="0">
                <a:solidFill>
                  <a:srgbClr val="00B050"/>
                </a:solidFill>
                <a:latin typeface="Kristen ITC" panose="03050502040202030202" pitchFamily="66" charset="0"/>
              </a:rPr>
              <a:t>                                           </a:t>
            </a:r>
          </a:p>
        </p:txBody>
      </p:sp>
      <p:sp>
        <p:nvSpPr>
          <p:cNvPr id="4" name="Freccia in giù 3">
            <a:extLst>
              <a:ext uri="{FF2B5EF4-FFF2-40B4-BE49-F238E27FC236}">
                <a16:creationId xmlns:a16="http://schemas.microsoft.com/office/drawing/2014/main" id="{C62DD24D-B0B0-48E8-BE82-5D0F18B03486}"/>
              </a:ext>
            </a:extLst>
          </p:cNvPr>
          <p:cNvSpPr/>
          <p:nvPr/>
        </p:nvSpPr>
        <p:spPr>
          <a:xfrm>
            <a:off x="8269356" y="2939796"/>
            <a:ext cx="484632" cy="978408"/>
          </a:xfrm>
          <a:prstGeom prst="downArrow">
            <a:avLst/>
          </a:pr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b="1">
              <a:ln w="76200">
                <a:solidFill>
                  <a:schemeClr val="accent2"/>
                </a:solidFill>
                <a:prstDash val="solid"/>
              </a:ln>
              <a:solidFill>
                <a:schemeClr val="accent2">
                  <a:lumMod val="40000"/>
                  <a:lumOff val="60000"/>
                </a:schemeClr>
              </a:solidFill>
            </a:endParaRPr>
          </a:p>
        </p:txBody>
      </p:sp>
      <p:sp>
        <p:nvSpPr>
          <p:cNvPr id="5" name="CasellaDiTesto 4">
            <a:extLst>
              <a:ext uri="{FF2B5EF4-FFF2-40B4-BE49-F238E27FC236}">
                <a16:creationId xmlns:a16="http://schemas.microsoft.com/office/drawing/2014/main" id="{29D101DF-42C1-424B-8679-8B306D369141}"/>
              </a:ext>
            </a:extLst>
          </p:cNvPr>
          <p:cNvSpPr txBox="1"/>
          <p:nvPr/>
        </p:nvSpPr>
        <p:spPr>
          <a:xfrm>
            <a:off x="5698435" y="3918204"/>
            <a:ext cx="5446643" cy="2123658"/>
          </a:xfrm>
          <a:prstGeom prst="rect">
            <a:avLst/>
          </a:prstGeom>
          <a:solidFill>
            <a:schemeClr val="accent6">
              <a:lumMod val="40000"/>
              <a:lumOff val="60000"/>
            </a:schemeClr>
          </a:solidFill>
        </p:spPr>
        <p:txBody>
          <a:bodyPr wrap="square" rtlCol="0">
            <a:spAutoFit/>
          </a:bodyPr>
          <a:lstStyle/>
          <a:p>
            <a:r>
              <a:rPr lang="it-IT" sz="4400" b="1" dirty="0">
                <a:solidFill>
                  <a:schemeClr val="accent6">
                    <a:lumMod val="50000"/>
                  </a:schemeClr>
                </a:solidFill>
                <a:latin typeface="Chiller" panose="04020404031007020602" pitchFamily="82" charset="0"/>
              </a:rPr>
              <a:t>-Non sottovalutare il pericolo</a:t>
            </a:r>
          </a:p>
          <a:p>
            <a:r>
              <a:rPr lang="it-IT" sz="4400" b="1" dirty="0">
                <a:solidFill>
                  <a:schemeClr val="accent6">
                    <a:lumMod val="50000"/>
                  </a:schemeClr>
                </a:solidFill>
                <a:latin typeface="Chiller" panose="04020404031007020602" pitchFamily="82" charset="0"/>
              </a:rPr>
              <a:t>e ascoltare chi ne sa più di te.</a:t>
            </a:r>
          </a:p>
          <a:p>
            <a:r>
              <a:rPr lang="it-IT" sz="4400" b="1" dirty="0">
                <a:solidFill>
                  <a:schemeClr val="accent6">
                    <a:lumMod val="50000"/>
                  </a:schemeClr>
                </a:solidFill>
                <a:latin typeface="Chiller" panose="04020404031007020602" pitchFamily="82" charset="0"/>
              </a:rPr>
              <a:t>-Avere il coraggio di cambiare.</a:t>
            </a:r>
          </a:p>
        </p:txBody>
      </p:sp>
    </p:spTree>
    <p:extLst>
      <p:ext uri="{BB962C8B-B14F-4D97-AF65-F5344CB8AC3E}">
        <p14:creationId xmlns:p14="http://schemas.microsoft.com/office/powerpoint/2010/main" val="1013870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D82714-84AA-4FA4-9B37-72C064D99E2B}"/>
              </a:ext>
            </a:extLst>
          </p:cNvPr>
          <p:cNvSpPr>
            <a:spLocks noGrp="1"/>
          </p:cNvSpPr>
          <p:nvPr>
            <p:ph type="title"/>
          </p:nvPr>
        </p:nvSpPr>
        <p:spPr>
          <a:solidFill>
            <a:srgbClr val="002060"/>
          </a:solidFill>
        </p:spPr>
        <p:txBody>
          <a:bodyPr>
            <a:normAutofit/>
          </a:bodyPr>
          <a:lstStyle/>
          <a:p>
            <a:pPr algn="ctr"/>
            <a:r>
              <a:rPr lang="it-IT" sz="6600" dirty="0">
                <a:solidFill>
                  <a:srgbClr val="FFC000"/>
                </a:solidFill>
                <a:latin typeface="Jokerman" panose="04090605060D06020702" pitchFamily="82" charset="0"/>
              </a:rPr>
              <a:t>Il linguaggio: SEMPLICE</a:t>
            </a:r>
          </a:p>
        </p:txBody>
      </p:sp>
      <p:sp>
        <p:nvSpPr>
          <p:cNvPr id="3" name="Segnaposto contenuto 2">
            <a:extLst>
              <a:ext uri="{FF2B5EF4-FFF2-40B4-BE49-F238E27FC236}">
                <a16:creationId xmlns:a16="http://schemas.microsoft.com/office/drawing/2014/main" id="{D4BA3155-8C9B-47C7-B8D3-C3EB17FDB987}"/>
              </a:ext>
            </a:extLst>
          </p:cNvPr>
          <p:cNvSpPr>
            <a:spLocks noGrp="1"/>
          </p:cNvSpPr>
          <p:nvPr>
            <p:ph idx="1"/>
          </p:nvPr>
        </p:nvSpPr>
        <p:spPr>
          <a:xfrm>
            <a:off x="838200" y="1690688"/>
            <a:ext cx="10515600" cy="4486275"/>
          </a:xfrm>
        </p:spPr>
        <p:txBody>
          <a:bodyPr/>
          <a:lstStyle/>
          <a:p>
            <a:pPr marL="0" indent="0">
              <a:buNone/>
            </a:pPr>
            <a:endParaRPr lang="it-IT" dirty="0"/>
          </a:p>
          <a:p>
            <a:pPr marL="0" indent="0">
              <a:buNone/>
            </a:pPr>
            <a:endParaRPr lang="it-IT" dirty="0"/>
          </a:p>
        </p:txBody>
      </p:sp>
      <p:pic>
        <p:nvPicPr>
          <p:cNvPr id="4" name="Immagine 3">
            <a:extLst>
              <a:ext uri="{FF2B5EF4-FFF2-40B4-BE49-F238E27FC236}">
                <a16:creationId xmlns:a16="http://schemas.microsoft.com/office/drawing/2014/main" id="{B6D3AE53-F83B-43D1-901F-026273288506}"/>
              </a:ext>
            </a:extLst>
          </p:cNvPr>
          <p:cNvPicPr/>
          <p:nvPr/>
        </p:nvPicPr>
        <p:blipFill rotWithShape="1">
          <a:blip r:embed="rId2" cstate="print">
            <a:extLst>
              <a:ext uri="{28A0092B-C50C-407E-A947-70E740481C1C}">
                <a14:useLocalDpi xmlns:a14="http://schemas.microsoft.com/office/drawing/2010/main" val="0"/>
              </a:ext>
            </a:extLst>
          </a:blip>
          <a:srcRect l="31570" t="8208" r="27391" b="10625"/>
          <a:stretch/>
        </p:blipFill>
        <p:spPr bwMode="auto">
          <a:xfrm rot="16200000">
            <a:off x="2200085" y="446472"/>
            <a:ext cx="3140765" cy="6344476"/>
          </a:xfrm>
          <a:prstGeom prst="rect">
            <a:avLst/>
          </a:prstGeom>
          <a:noFill/>
          <a:ln w="76200">
            <a:solidFill>
              <a:srgbClr val="0070C0"/>
            </a:solidFill>
          </a:ln>
          <a:extLst>
            <a:ext uri="{53640926-AAD7-44D8-BBD7-CCE9431645EC}">
              <a14:shadowObscured xmlns:a14="http://schemas.microsoft.com/office/drawing/2010/main"/>
            </a:ext>
          </a:extLst>
        </p:spPr>
      </p:pic>
      <p:pic>
        <p:nvPicPr>
          <p:cNvPr id="6" name="Immagine 5">
            <a:extLst>
              <a:ext uri="{FF2B5EF4-FFF2-40B4-BE49-F238E27FC236}">
                <a16:creationId xmlns:a16="http://schemas.microsoft.com/office/drawing/2014/main" id="{32B50E38-2531-4D88-971A-231FD5CDDB4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4493" t="6763" r="32737"/>
          <a:stretch/>
        </p:blipFill>
        <p:spPr>
          <a:xfrm rot="16200000">
            <a:off x="7251440" y="2540643"/>
            <a:ext cx="2485957" cy="5459439"/>
          </a:xfrm>
          <a:prstGeom prst="rect">
            <a:avLst/>
          </a:prstGeom>
          <a:ln w="76200">
            <a:solidFill>
              <a:srgbClr val="00FF99"/>
            </a:solidFill>
          </a:ln>
        </p:spPr>
      </p:pic>
      <p:pic>
        <p:nvPicPr>
          <p:cNvPr id="8" name="Immagine 7">
            <a:extLst>
              <a:ext uri="{FF2B5EF4-FFF2-40B4-BE49-F238E27FC236}">
                <a16:creationId xmlns:a16="http://schemas.microsoft.com/office/drawing/2014/main" id="{AD98D832-E631-4F02-A9A4-311A1DAA869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598" t="14685" r="34026" b="6860"/>
          <a:stretch/>
        </p:blipFill>
        <p:spPr>
          <a:xfrm rot="16200000">
            <a:off x="8276815" y="853991"/>
            <a:ext cx="1742876" cy="3931152"/>
          </a:xfrm>
          <a:prstGeom prst="rect">
            <a:avLst/>
          </a:prstGeom>
          <a:ln w="76200">
            <a:solidFill>
              <a:srgbClr val="FFC000"/>
            </a:solidFill>
          </a:ln>
        </p:spPr>
      </p:pic>
    </p:spTree>
    <p:extLst>
      <p:ext uri="{BB962C8B-B14F-4D97-AF65-F5344CB8AC3E}">
        <p14:creationId xmlns:p14="http://schemas.microsoft.com/office/powerpoint/2010/main" val="228128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989470-175D-479F-9FEA-A1DBD20EF9FE}"/>
              </a:ext>
            </a:extLst>
          </p:cNvPr>
          <p:cNvSpPr>
            <a:spLocks noGrp="1"/>
          </p:cNvSpPr>
          <p:nvPr>
            <p:ph type="title"/>
          </p:nvPr>
        </p:nvSpPr>
        <p:spPr>
          <a:xfrm>
            <a:off x="838200" y="119270"/>
            <a:ext cx="10515600" cy="1855304"/>
          </a:xfrm>
          <a:solidFill>
            <a:schemeClr val="accent4">
              <a:lumMod val="60000"/>
              <a:lumOff val="40000"/>
            </a:schemeClr>
          </a:solidFill>
        </p:spPr>
        <p:txBody>
          <a:bodyPr>
            <a:normAutofit/>
          </a:bodyPr>
          <a:lstStyle/>
          <a:p>
            <a:pPr algn="ctr"/>
            <a:r>
              <a:rPr lang="it-IT" sz="8800" b="1" dirty="0">
                <a:ln w="6600">
                  <a:solidFill>
                    <a:schemeClr val="accent2"/>
                  </a:solidFill>
                  <a:prstDash val="solid"/>
                </a:ln>
                <a:solidFill>
                  <a:srgbClr val="FFFFFF"/>
                </a:solidFill>
                <a:effectLst>
                  <a:outerShdw dist="38100" dir="2700000" algn="tl" rotWithShape="0">
                    <a:schemeClr val="accent2"/>
                  </a:outerShdw>
                </a:effectLst>
                <a:latin typeface="Jokerman" panose="04090605060D06020702" pitchFamily="82" charset="0"/>
              </a:rPr>
              <a:t>CENNI STORICI</a:t>
            </a:r>
          </a:p>
        </p:txBody>
      </p:sp>
      <p:sp>
        <p:nvSpPr>
          <p:cNvPr id="4" name="Scorrimento orizzontale 3">
            <a:extLst>
              <a:ext uri="{FF2B5EF4-FFF2-40B4-BE49-F238E27FC236}">
                <a16:creationId xmlns:a16="http://schemas.microsoft.com/office/drawing/2014/main" id="{98479DE5-B7E1-4597-87FD-C27B9E841806}"/>
              </a:ext>
            </a:extLst>
          </p:cNvPr>
          <p:cNvSpPr/>
          <p:nvPr/>
        </p:nvSpPr>
        <p:spPr>
          <a:xfrm>
            <a:off x="1351722" y="927652"/>
            <a:ext cx="9740348" cy="581107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Segnaposto contenuto 2">
            <a:extLst>
              <a:ext uri="{FF2B5EF4-FFF2-40B4-BE49-F238E27FC236}">
                <a16:creationId xmlns:a16="http://schemas.microsoft.com/office/drawing/2014/main" id="{D4F1FB9A-DE8C-4323-8D6C-06D185365676}"/>
              </a:ext>
            </a:extLst>
          </p:cNvPr>
          <p:cNvSpPr>
            <a:spLocks noGrp="1"/>
          </p:cNvSpPr>
          <p:nvPr>
            <p:ph idx="1"/>
          </p:nvPr>
        </p:nvSpPr>
        <p:spPr>
          <a:xfrm>
            <a:off x="838200" y="1825624"/>
            <a:ext cx="10515600" cy="4402897"/>
          </a:xfrm>
        </p:spPr>
        <p:txBody>
          <a:bodyPr>
            <a:normAutofit fontScale="92500" lnSpcReduction="20000"/>
          </a:bodyPr>
          <a:lstStyle/>
          <a:p>
            <a:pPr marL="0" indent="0" algn="ctr">
              <a:buNone/>
            </a:pPr>
            <a:r>
              <a:rPr lang="it-IT"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Le origini sono da ricercare nella storia degli Egiziani,</a:t>
            </a:r>
          </a:p>
          <a:p>
            <a:pPr marL="0" indent="0" algn="ctr">
              <a:buNone/>
            </a:pPr>
            <a:r>
              <a:rPr lang="it-IT"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Assiro-Babilonesi. Solo nel IV sec. A.C. si ebbe la prima </a:t>
            </a:r>
          </a:p>
          <a:p>
            <a:pPr marL="0" indent="0" algn="ctr">
              <a:buNone/>
            </a:pPr>
            <a:r>
              <a:rPr lang="it-IT"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raccolta di favole scritte a cura dello scrittore </a:t>
            </a:r>
          </a:p>
          <a:p>
            <a:pPr marL="0" indent="0" algn="ctr">
              <a:buNone/>
            </a:pPr>
            <a:r>
              <a:rPr lang="it-IT"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greco ESOPO.</a:t>
            </a:r>
          </a:p>
          <a:p>
            <a:pPr marL="0" indent="0" algn="ctr">
              <a:buNone/>
            </a:pPr>
            <a:r>
              <a:rPr lang="it-IT"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In seguito nel mondo romano la favola </a:t>
            </a:r>
          </a:p>
          <a:p>
            <a:pPr marL="0" indent="0" algn="ctr">
              <a:buNone/>
            </a:pPr>
            <a:r>
              <a:rPr lang="it-IT"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fu rappresentata da Fedro nel 1° sec. A.C..</a:t>
            </a:r>
          </a:p>
          <a:p>
            <a:pPr marL="0" indent="0" algn="ctr">
              <a:buNone/>
            </a:pPr>
            <a:r>
              <a:rPr lang="it-IT"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Successivamente, nel 1500 un grande autore</a:t>
            </a:r>
          </a:p>
          <a:p>
            <a:pPr marL="0" indent="0" algn="ctr">
              <a:buNone/>
            </a:pPr>
            <a:r>
              <a:rPr lang="it-IT"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di favole fu Leonardo da Vinci e </a:t>
            </a:r>
          </a:p>
          <a:p>
            <a:pPr marL="0" indent="0" algn="ctr">
              <a:buNone/>
            </a:pPr>
            <a:r>
              <a:rPr lang="it-IT"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nel 1600 Jean de La Fontaine con </a:t>
            </a:r>
          </a:p>
          <a:p>
            <a:pPr marL="0" indent="0" algn="ctr">
              <a:buNone/>
            </a:pPr>
            <a:r>
              <a:rPr lang="it-IT"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la famosa «La cicala e la formica.</a:t>
            </a:r>
          </a:p>
        </p:txBody>
      </p:sp>
    </p:spTree>
    <p:extLst>
      <p:ext uri="{BB962C8B-B14F-4D97-AF65-F5344CB8AC3E}">
        <p14:creationId xmlns:p14="http://schemas.microsoft.com/office/powerpoint/2010/main" val="901766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5A45845-2023-4E20-A513-F3AD5FD20AF4}"/>
              </a:ext>
            </a:extLst>
          </p:cNvPr>
          <p:cNvSpPr>
            <a:spLocks noGrp="1"/>
          </p:cNvSpPr>
          <p:nvPr>
            <p:ph type="title"/>
          </p:nvPr>
        </p:nvSpPr>
        <p:spPr>
          <a:solidFill>
            <a:srgbClr val="FFFF00"/>
          </a:solidFill>
        </p:spPr>
        <p:txBody>
          <a:bodyPr/>
          <a:lstStyle/>
          <a:p>
            <a:pPr algn="ctr"/>
            <a:r>
              <a:rPr lang="it-IT" dirty="0">
                <a:solidFill>
                  <a:srgbClr val="FF0000"/>
                </a:solidFill>
                <a:latin typeface="Jokerman" panose="04090605060D06020702" pitchFamily="82" charset="0"/>
              </a:rPr>
              <a:t>Raccontiamo i personaggi attraverso </a:t>
            </a:r>
            <a:br>
              <a:rPr lang="it-IT" dirty="0">
                <a:solidFill>
                  <a:srgbClr val="FF0000"/>
                </a:solidFill>
                <a:latin typeface="Jokerman" panose="04090605060D06020702" pitchFamily="82" charset="0"/>
              </a:rPr>
            </a:br>
            <a:r>
              <a:rPr lang="it-IT" dirty="0">
                <a:solidFill>
                  <a:srgbClr val="FF0000"/>
                </a:solidFill>
                <a:latin typeface="Jokerman" panose="04090605060D06020702" pitchFamily="82" charset="0"/>
              </a:rPr>
              <a:t>i DIAGRAMMI</a:t>
            </a:r>
          </a:p>
        </p:txBody>
      </p:sp>
      <p:sp>
        <p:nvSpPr>
          <p:cNvPr id="3" name="Segnaposto contenuto 2">
            <a:extLst>
              <a:ext uri="{FF2B5EF4-FFF2-40B4-BE49-F238E27FC236}">
                <a16:creationId xmlns:a16="http://schemas.microsoft.com/office/drawing/2014/main" id="{B112360A-DB22-4001-BC1D-74E5BE8C6F36}"/>
              </a:ext>
            </a:extLst>
          </p:cNvPr>
          <p:cNvSpPr>
            <a:spLocks noGrp="1"/>
          </p:cNvSpPr>
          <p:nvPr>
            <p:ph idx="1"/>
          </p:nvPr>
        </p:nvSpPr>
        <p:spPr>
          <a:xfrm>
            <a:off x="881810" y="1690689"/>
            <a:ext cx="10515600" cy="4700450"/>
          </a:xfrm>
          <a:solidFill>
            <a:schemeClr val="accent5">
              <a:lumMod val="20000"/>
              <a:lumOff val="80000"/>
            </a:schemeClr>
          </a:solidFill>
        </p:spPr>
        <p:txBody>
          <a:bodyPr/>
          <a:lstStyle/>
          <a:p>
            <a:pPr marL="0" indent="0" algn="ctr">
              <a:buNone/>
            </a:pPr>
            <a:r>
              <a:rPr lang="it-IT" b="1" dirty="0">
                <a:solidFill>
                  <a:schemeClr val="accent6">
                    <a:lumMod val="75000"/>
                  </a:schemeClr>
                </a:solidFill>
                <a:latin typeface="Kristen ITC" panose="03050502040202030202" pitchFamily="66" charset="0"/>
              </a:rPr>
              <a:t>La rana della pozzanghera</a:t>
            </a:r>
          </a:p>
          <a:p>
            <a:pPr marL="0" indent="0">
              <a:buNone/>
            </a:pPr>
            <a:endParaRPr lang="it-IT" b="1" dirty="0">
              <a:solidFill>
                <a:schemeClr val="accent6">
                  <a:lumMod val="75000"/>
                </a:schemeClr>
              </a:solidFill>
              <a:latin typeface="Kristen ITC" panose="03050502040202030202" pitchFamily="66" charset="0"/>
            </a:endParaRPr>
          </a:p>
          <a:p>
            <a:pPr marL="0" indent="0">
              <a:buNone/>
            </a:pPr>
            <a:endParaRPr lang="it-IT" b="1" dirty="0">
              <a:solidFill>
                <a:schemeClr val="accent6">
                  <a:lumMod val="75000"/>
                </a:schemeClr>
              </a:solidFill>
              <a:latin typeface="Kristen ITC" panose="03050502040202030202" pitchFamily="66" charset="0"/>
            </a:endParaRPr>
          </a:p>
          <a:p>
            <a:pPr marL="0" indent="0">
              <a:buNone/>
            </a:pPr>
            <a:endParaRPr lang="it-IT" b="1" dirty="0">
              <a:solidFill>
                <a:schemeClr val="accent6">
                  <a:lumMod val="75000"/>
                </a:schemeClr>
              </a:solidFill>
              <a:latin typeface="Kristen ITC" panose="03050502040202030202" pitchFamily="66" charset="0"/>
            </a:endParaRPr>
          </a:p>
          <a:p>
            <a:pPr marL="0" indent="0">
              <a:buNone/>
            </a:pPr>
            <a:endParaRPr lang="it-IT" b="1" dirty="0">
              <a:solidFill>
                <a:schemeClr val="accent6">
                  <a:lumMod val="75000"/>
                </a:schemeClr>
              </a:solidFill>
              <a:latin typeface="Kristen ITC" panose="03050502040202030202" pitchFamily="66" charset="0"/>
            </a:endParaRPr>
          </a:p>
          <a:p>
            <a:pPr marL="0" indent="0">
              <a:buNone/>
            </a:pPr>
            <a:endParaRPr lang="it-IT" b="1" dirty="0">
              <a:solidFill>
                <a:schemeClr val="accent6">
                  <a:lumMod val="75000"/>
                </a:schemeClr>
              </a:solidFill>
              <a:latin typeface="Kristen ITC" panose="03050502040202030202" pitchFamily="66" charset="0"/>
            </a:endParaRPr>
          </a:p>
          <a:p>
            <a:pPr marL="0" indent="0">
              <a:buNone/>
            </a:pPr>
            <a:endParaRPr lang="it-IT" b="1" dirty="0">
              <a:solidFill>
                <a:schemeClr val="accent6">
                  <a:lumMod val="75000"/>
                </a:schemeClr>
              </a:solidFill>
              <a:latin typeface="Kristen ITC" panose="03050502040202030202" pitchFamily="66" charset="0"/>
            </a:endParaRPr>
          </a:p>
        </p:txBody>
      </p:sp>
      <p:sp>
        <p:nvSpPr>
          <p:cNvPr id="5" name="CasellaDiTesto 4">
            <a:extLst>
              <a:ext uri="{FF2B5EF4-FFF2-40B4-BE49-F238E27FC236}">
                <a16:creationId xmlns:a16="http://schemas.microsoft.com/office/drawing/2014/main" id="{46936B16-3A0F-444B-9E26-BF2E86B8C69F}"/>
              </a:ext>
            </a:extLst>
          </p:cNvPr>
          <p:cNvSpPr txBox="1"/>
          <p:nvPr/>
        </p:nvSpPr>
        <p:spPr>
          <a:xfrm>
            <a:off x="1205948" y="2822713"/>
            <a:ext cx="2472152" cy="923330"/>
          </a:xfrm>
          <a:prstGeom prst="rect">
            <a:avLst/>
          </a:prstGeom>
          <a:solidFill>
            <a:srgbClr val="99FF33"/>
          </a:solidFill>
          <a:ln w="76200">
            <a:solidFill>
              <a:schemeClr val="accent6">
                <a:lumMod val="50000"/>
              </a:schemeClr>
            </a:solidFill>
          </a:ln>
        </p:spPr>
        <p:txBody>
          <a:bodyPr wrap="none" rtlCol="0">
            <a:spAutoFit/>
          </a:bodyPr>
          <a:lstStyle/>
          <a:p>
            <a:r>
              <a:rPr lang="it-IT" b="1" dirty="0">
                <a:solidFill>
                  <a:schemeClr val="accent6">
                    <a:lumMod val="50000"/>
                  </a:schemeClr>
                </a:solidFill>
                <a:latin typeface="Kristen ITC" panose="03050502040202030202" pitchFamily="66" charset="0"/>
              </a:rPr>
              <a:t>La rana viveva</a:t>
            </a:r>
          </a:p>
          <a:p>
            <a:r>
              <a:rPr lang="it-IT" b="1" dirty="0">
                <a:solidFill>
                  <a:schemeClr val="accent6">
                    <a:lumMod val="50000"/>
                  </a:schemeClr>
                </a:solidFill>
                <a:latin typeface="Kristen ITC" panose="03050502040202030202" pitchFamily="66" charset="0"/>
              </a:rPr>
              <a:t>in una pozzanghera</a:t>
            </a:r>
          </a:p>
          <a:p>
            <a:r>
              <a:rPr lang="it-IT" b="1" dirty="0">
                <a:solidFill>
                  <a:schemeClr val="accent6">
                    <a:lumMod val="50000"/>
                  </a:schemeClr>
                </a:solidFill>
                <a:latin typeface="Kristen ITC" panose="03050502040202030202" pitchFamily="66" charset="0"/>
              </a:rPr>
              <a:t>vicino all’acquitrino.</a:t>
            </a:r>
          </a:p>
        </p:txBody>
      </p:sp>
      <p:sp>
        <p:nvSpPr>
          <p:cNvPr id="7" name="CasellaDiTesto 6">
            <a:extLst>
              <a:ext uri="{FF2B5EF4-FFF2-40B4-BE49-F238E27FC236}">
                <a16:creationId xmlns:a16="http://schemas.microsoft.com/office/drawing/2014/main" id="{419D6B1C-E905-406A-A985-74EEB0F7A233}"/>
              </a:ext>
            </a:extLst>
          </p:cNvPr>
          <p:cNvSpPr txBox="1"/>
          <p:nvPr/>
        </p:nvSpPr>
        <p:spPr>
          <a:xfrm>
            <a:off x="1616765" y="4505739"/>
            <a:ext cx="2610010" cy="1200329"/>
          </a:xfrm>
          <a:prstGeom prst="rect">
            <a:avLst/>
          </a:prstGeom>
          <a:solidFill>
            <a:srgbClr val="FFFF00"/>
          </a:solidFill>
          <a:ln w="76200">
            <a:solidFill>
              <a:srgbClr val="FF0000"/>
            </a:solidFill>
          </a:ln>
        </p:spPr>
        <p:txBody>
          <a:bodyPr wrap="none" rtlCol="0">
            <a:spAutoFit/>
          </a:bodyPr>
          <a:lstStyle/>
          <a:p>
            <a:r>
              <a:rPr lang="it-IT" b="1" dirty="0">
                <a:solidFill>
                  <a:schemeClr val="accent6">
                    <a:lumMod val="50000"/>
                  </a:schemeClr>
                </a:solidFill>
                <a:latin typeface="Kristen ITC" panose="03050502040202030202" pitchFamily="66" charset="0"/>
              </a:rPr>
              <a:t>Ogni giorno rifiutava </a:t>
            </a:r>
          </a:p>
          <a:p>
            <a:r>
              <a:rPr lang="it-IT" b="1" dirty="0">
                <a:solidFill>
                  <a:schemeClr val="accent6">
                    <a:lumMod val="50000"/>
                  </a:schemeClr>
                </a:solidFill>
                <a:latin typeface="Kristen ITC" panose="03050502040202030202" pitchFamily="66" charset="0"/>
              </a:rPr>
              <a:t>la proposta dell’altra </a:t>
            </a:r>
          </a:p>
          <a:p>
            <a:r>
              <a:rPr lang="it-IT" b="1" dirty="0">
                <a:solidFill>
                  <a:schemeClr val="accent6">
                    <a:lumMod val="50000"/>
                  </a:schemeClr>
                </a:solidFill>
                <a:latin typeface="Kristen ITC" panose="03050502040202030202" pitchFamily="66" charset="0"/>
              </a:rPr>
              <a:t>rana a trasferirsi </a:t>
            </a:r>
          </a:p>
          <a:p>
            <a:r>
              <a:rPr lang="it-IT" b="1" dirty="0">
                <a:solidFill>
                  <a:schemeClr val="accent6">
                    <a:lumMod val="50000"/>
                  </a:schemeClr>
                </a:solidFill>
                <a:latin typeface="Kristen ITC" panose="03050502040202030202" pitchFamily="66" charset="0"/>
              </a:rPr>
              <a:t>nell’acquitrino.</a:t>
            </a:r>
          </a:p>
        </p:txBody>
      </p:sp>
      <p:sp>
        <p:nvSpPr>
          <p:cNvPr id="9" name="CasellaDiTesto 8">
            <a:extLst>
              <a:ext uri="{FF2B5EF4-FFF2-40B4-BE49-F238E27FC236}">
                <a16:creationId xmlns:a16="http://schemas.microsoft.com/office/drawing/2014/main" id="{6BF54772-E0B2-42DA-B33E-802E7F3E6241}"/>
              </a:ext>
            </a:extLst>
          </p:cNvPr>
          <p:cNvSpPr txBox="1"/>
          <p:nvPr/>
        </p:nvSpPr>
        <p:spPr>
          <a:xfrm>
            <a:off x="5857461" y="5429069"/>
            <a:ext cx="4507965" cy="646331"/>
          </a:xfrm>
          <a:prstGeom prst="rect">
            <a:avLst/>
          </a:prstGeom>
          <a:solidFill>
            <a:srgbClr val="99FF33"/>
          </a:solidFill>
          <a:ln w="76200">
            <a:solidFill>
              <a:schemeClr val="accent6">
                <a:lumMod val="50000"/>
              </a:schemeClr>
            </a:solidFill>
          </a:ln>
        </p:spPr>
        <p:txBody>
          <a:bodyPr wrap="none" rtlCol="0">
            <a:spAutoFit/>
          </a:bodyPr>
          <a:lstStyle/>
          <a:p>
            <a:r>
              <a:rPr lang="it-IT" b="1" dirty="0">
                <a:solidFill>
                  <a:schemeClr val="accent6">
                    <a:lumMod val="50000"/>
                  </a:schemeClr>
                </a:solidFill>
                <a:latin typeface="Kristen ITC" panose="03050502040202030202" pitchFamily="66" charset="0"/>
              </a:rPr>
              <a:t>Essa riteneva la sua pozzanghera </a:t>
            </a:r>
          </a:p>
          <a:p>
            <a:r>
              <a:rPr lang="it-IT" b="1" dirty="0">
                <a:solidFill>
                  <a:schemeClr val="accent6">
                    <a:lumMod val="50000"/>
                  </a:schemeClr>
                </a:solidFill>
                <a:latin typeface="Kristen ITC" panose="03050502040202030202" pitchFamily="66" charset="0"/>
              </a:rPr>
              <a:t>comoda perché c’era nata e cresciuta.</a:t>
            </a:r>
          </a:p>
        </p:txBody>
      </p:sp>
      <p:sp>
        <p:nvSpPr>
          <p:cNvPr id="10" name="CasellaDiTesto 9">
            <a:extLst>
              <a:ext uri="{FF2B5EF4-FFF2-40B4-BE49-F238E27FC236}">
                <a16:creationId xmlns:a16="http://schemas.microsoft.com/office/drawing/2014/main" id="{D143AF3E-CCE3-46EA-9FA2-E0AA06BBAB61}"/>
              </a:ext>
            </a:extLst>
          </p:cNvPr>
          <p:cNvSpPr txBox="1"/>
          <p:nvPr/>
        </p:nvSpPr>
        <p:spPr>
          <a:xfrm>
            <a:off x="7396939" y="3746043"/>
            <a:ext cx="2968487" cy="923330"/>
          </a:xfrm>
          <a:prstGeom prst="rect">
            <a:avLst/>
          </a:prstGeom>
          <a:solidFill>
            <a:srgbClr val="FFFF00"/>
          </a:solidFill>
          <a:ln w="76200">
            <a:solidFill>
              <a:srgbClr val="FF0000"/>
            </a:solidFill>
          </a:ln>
        </p:spPr>
        <p:txBody>
          <a:bodyPr wrap="square" rtlCol="0">
            <a:spAutoFit/>
          </a:bodyPr>
          <a:lstStyle/>
          <a:p>
            <a:r>
              <a:rPr lang="it-IT" b="1" dirty="0">
                <a:solidFill>
                  <a:schemeClr val="accent6">
                    <a:lumMod val="50000"/>
                  </a:schemeClr>
                </a:solidFill>
                <a:latin typeface="Kristen ITC" panose="03050502040202030202" pitchFamily="66" charset="0"/>
              </a:rPr>
              <a:t>Un brutto giorno passò </a:t>
            </a:r>
          </a:p>
          <a:p>
            <a:r>
              <a:rPr lang="it-IT" b="1" dirty="0">
                <a:solidFill>
                  <a:schemeClr val="accent6">
                    <a:lumMod val="50000"/>
                  </a:schemeClr>
                </a:solidFill>
                <a:latin typeface="Kristen ITC" panose="03050502040202030202" pitchFamily="66" charset="0"/>
              </a:rPr>
              <a:t>un carro e non fece in tempo a spostarsi.</a:t>
            </a:r>
          </a:p>
        </p:txBody>
      </p:sp>
      <p:sp>
        <p:nvSpPr>
          <p:cNvPr id="11" name="CasellaDiTesto 10">
            <a:extLst>
              <a:ext uri="{FF2B5EF4-FFF2-40B4-BE49-F238E27FC236}">
                <a16:creationId xmlns:a16="http://schemas.microsoft.com/office/drawing/2014/main" id="{402F43C4-A2C5-4A7A-92D9-FC2CD5E9F533}"/>
              </a:ext>
            </a:extLst>
          </p:cNvPr>
          <p:cNvSpPr txBox="1"/>
          <p:nvPr/>
        </p:nvSpPr>
        <p:spPr>
          <a:xfrm>
            <a:off x="5857461" y="2199860"/>
            <a:ext cx="2279374" cy="923330"/>
          </a:xfrm>
          <a:prstGeom prst="rect">
            <a:avLst/>
          </a:prstGeom>
          <a:solidFill>
            <a:srgbClr val="99FF33"/>
          </a:solidFill>
          <a:ln w="76200">
            <a:solidFill>
              <a:schemeClr val="accent6">
                <a:lumMod val="50000"/>
              </a:schemeClr>
            </a:solidFill>
          </a:ln>
        </p:spPr>
        <p:txBody>
          <a:bodyPr wrap="square" rtlCol="0">
            <a:spAutoFit/>
          </a:bodyPr>
          <a:lstStyle/>
          <a:p>
            <a:r>
              <a:rPr lang="it-IT" b="1" dirty="0">
                <a:solidFill>
                  <a:schemeClr val="accent6">
                    <a:lumMod val="50000"/>
                  </a:schemeClr>
                </a:solidFill>
                <a:latin typeface="Kristen ITC" panose="03050502040202030202" pitchFamily="66" charset="0"/>
              </a:rPr>
              <a:t>Così la rana morì</a:t>
            </a:r>
          </a:p>
          <a:p>
            <a:r>
              <a:rPr lang="it-IT" b="1" dirty="0">
                <a:solidFill>
                  <a:schemeClr val="accent6">
                    <a:lumMod val="50000"/>
                  </a:schemeClr>
                </a:solidFill>
                <a:latin typeface="Kristen ITC" panose="03050502040202030202" pitchFamily="66" charset="0"/>
              </a:rPr>
              <a:t>schiacciata sotto </a:t>
            </a:r>
          </a:p>
          <a:p>
            <a:r>
              <a:rPr lang="it-IT" b="1" dirty="0">
                <a:solidFill>
                  <a:schemeClr val="accent6">
                    <a:lumMod val="50000"/>
                  </a:schemeClr>
                </a:solidFill>
                <a:latin typeface="Kristen ITC" panose="03050502040202030202" pitchFamily="66" charset="0"/>
              </a:rPr>
              <a:t>la ruota. </a:t>
            </a:r>
          </a:p>
        </p:txBody>
      </p:sp>
      <p:sp>
        <p:nvSpPr>
          <p:cNvPr id="12" name="Freccia circolare a destra 11">
            <a:extLst>
              <a:ext uri="{FF2B5EF4-FFF2-40B4-BE49-F238E27FC236}">
                <a16:creationId xmlns:a16="http://schemas.microsoft.com/office/drawing/2014/main" id="{AD42CB2E-CE87-4DBF-A007-D48FE699E83B}"/>
              </a:ext>
            </a:extLst>
          </p:cNvPr>
          <p:cNvSpPr/>
          <p:nvPr/>
        </p:nvSpPr>
        <p:spPr>
          <a:xfrm rot="17543909" flipH="1">
            <a:off x="4957970" y="3992974"/>
            <a:ext cx="570382" cy="1704120"/>
          </a:xfrm>
          <a:prstGeom prst="curvedRightArrow">
            <a:avLst>
              <a:gd name="adj1" fmla="val 25000"/>
              <a:gd name="adj2" fmla="val 75274"/>
              <a:gd name="adj3" fmla="val 25000"/>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4" name="Freccia circolare a destra 13">
            <a:extLst>
              <a:ext uri="{FF2B5EF4-FFF2-40B4-BE49-F238E27FC236}">
                <a16:creationId xmlns:a16="http://schemas.microsoft.com/office/drawing/2014/main" id="{6ED2E2ED-5694-464B-B009-71B25324C729}"/>
              </a:ext>
            </a:extLst>
          </p:cNvPr>
          <p:cNvSpPr/>
          <p:nvPr/>
        </p:nvSpPr>
        <p:spPr>
          <a:xfrm rot="20176662">
            <a:off x="969697" y="3895048"/>
            <a:ext cx="530469" cy="765132"/>
          </a:xfrm>
          <a:prstGeom prst="curved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6" name="Freccia circolare a destra 15">
            <a:extLst>
              <a:ext uri="{FF2B5EF4-FFF2-40B4-BE49-F238E27FC236}">
                <a16:creationId xmlns:a16="http://schemas.microsoft.com/office/drawing/2014/main" id="{748F3745-5DF5-47FB-94A9-8C5BF07CEFE6}"/>
              </a:ext>
            </a:extLst>
          </p:cNvPr>
          <p:cNvSpPr/>
          <p:nvPr/>
        </p:nvSpPr>
        <p:spPr>
          <a:xfrm rot="7565690">
            <a:off x="8560348" y="2380282"/>
            <a:ext cx="525412" cy="1308647"/>
          </a:xfrm>
          <a:prstGeom prst="curved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7" name="Freccia circolare a destra 16">
            <a:extLst>
              <a:ext uri="{FF2B5EF4-FFF2-40B4-BE49-F238E27FC236}">
                <a16:creationId xmlns:a16="http://schemas.microsoft.com/office/drawing/2014/main" id="{1E552243-8B70-4F41-A257-70E462C5B6D8}"/>
              </a:ext>
            </a:extLst>
          </p:cNvPr>
          <p:cNvSpPr/>
          <p:nvPr/>
        </p:nvSpPr>
        <p:spPr>
          <a:xfrm rot="10800000">
            <a:off x="10607151" y="4594682"/>
            <a:ext cx="574306" cy="1292780"/>
          </a:xfrm>
          <a:prstGeom prst="curved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18757471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E0A9DC3-AAA3-44F0-983B-D4FDAAFC329C}"/>
              </a:ext>
            </a:extLst>
          </p:cNvPr>
          <p:cNvSpPr>
            <a:spLocks noGrp="1"/>
          </p:cNvSpPr>
          <p:nvPr>
            <p:ph type="title"/>
          </p:nvPr>
        </p:nvSpPr>
        <p:spPr>
          <a:xfrm>
            <a:off x="895693" y="460514"/>
            <a:ext cx="10560514" cy="1028152"/>
          </a:xfrm>
          <a:solidFill>
            <a:srgbClr val="99FF33"/>
          </a:solidFill>
        </p:spPr>
        <p:txBody>
          <a:bodyPr>
            <a:normAutofit/>
          </a:bodyPr>
          <a:lstStyle/>
          <a:p>
            <a:pPr algn="ctr"/>
            <a:r>
              <a:rPr lang="it-IT" sz="5400" dirty="0">
                <a:solidFill>
                  <a:schemeClr val="accent6">
                    <a:lumMod val="50000"/>
                  </a:schemeClr>
                </a:solidFill>
                <a:latin typeface="Jokerman" panose="04090605060D06020702" pitchFamily="82" charset="0"/>
              </a:rPr>
              <a:t>La rana dell’acquitrino</a:t>
            </a:r>
          </a:p>
        </p:txBody>
      </p:sp>
      <p:sp>
        <p:nvSpPr>
          <p:cNvPr id="3" name="Segnaposto contenuto 2">
            <a:extLst>
              <a:ext uri="{FF2B5EF4-FFF2-40B4-BE49-F238E27FC236}">
                <a16:creationId xmlns:a16="http://schemas.microsoft.com/office/drawing/2014/main" id="{6DD73CC0-27CF-460B-813A-93F76CBCF25F}"/>
              </a:ext>
            </a:extLst>
          </p:cNvPr>
          <p:cNvSpPr>
            <a:spLocks noGrp="1"/>
          </p:cNvSpPr>
          <p:nvPr>
            <p:ph idx="1"/>
          </p:nvPr>
        </p:nvSpPr>
        <p:spPr>
          <a:xfrm>
            <a:off x="895693" y="1444487"/>
            <a:ext cx="10560514" cy="5088835"/>
          </a:xfrm>
          <a:solidFill>
            <a:schemeClr val="accent6">
              <a:lumMod val="40000"/>
              <a:lumOff val="60000"/>
            </a:schemeClr>
          </a:solidFill>
        </p:spPr>
        <p:txBody>
          <a:bodyPr/>
          <a:lstStyle/>
          <a:p>
            <a:pPr marL="0" indent="0">
              <a:buNone/>
            </a:pPr>
            <a:r>
              <a:rPr lang="it-IT" dirty="0"/>
              <a:t>  </a:t>
            </a:r>
          </a:p>
          <a:p>
            <a:pPr marL="0" indent="0">
              <a:buNone/>
            </a:pPr>
            <a:r>
              <a:rPr lang="it-IT" dirty="0"/>
              <a:t>          </a:t>
            </a:r>
            <a:r>
              <a:rPr lang="it-IT" sz="3600" dirty="0">
                <a:solidFill>
                  <a:srgbClr val="C00000"/>
                </a:solidFill>
                <a:latin typeface="Jokerman" panose="04090605060D06020702" pitchFamily="82" charset="0"/>
                <a:ea typeface="+mj-ea"/>
                <a:cs typeface="+mj-cs"/>
              </a:rPr>
              <a:t>INIZIO</a:t>
            </a:r>
          </a:p>
          <a:p>
            <a:pPr marL="0" indent="0">
              <a:buNone/>
            </a:pPr>
            <a:endParaRPr lang="it-IT" sz="3600" dirty="0">
              <a:solidFill>
                <a:srgbClr val="C00000"/>
              </a:solidFill>
              <a:latin typeface="Jokerman" panose="04090605060D06020702" pitchFamily="82" charset="0"/>
              <a:ea typeface="+mj-ea"/>
              <a:cs typeface="+mj-cs"/>
            </a:endParaRPr>
          </a:p>
          <a:p>
            <a:pPr marL="0" indent="0">
              <a:buNone/>
            </a:pPr>
            <a:endParaRPr lang="it-IT" dirty="0"/>
          </a:p>
        </p:txBody>
      </p:sp>
      <p:sp>
        <p:nvSpPr>
          <p:cNvPr id="4" name="CasellaDiTesto 3">
            <a:extLst>
              <a:ext uri="{FF2B5EF4-FFF2-40B4-BE49-F238E27FC236}">
                <a16:creationId xmlns:a16="http://schemas.microsoft.com/office/drawing/2014/main" id="{24D1FF36-8DA1-4838-911B-D4B22CF9E73D}"/>
              </a:ext>
            </a:extLst>
          </p:cNvPr>
          <p:cNvSpPr txBox="1"/>
          <p:nvPr/>
        </p:nvSpPr>
        <p:spPr>
          <a:xfrm>
            <a:off x="1550504" y="3549329"/>
            <a:ext cx="2305879" cy="923330"/>
          </a:xfrm>
          <a:prstGeom prst="rect">
            <a:avLst/>
          </a:prstGeom>
          <a:solidFill>
            <a:srgbClr val="FFC000"/>
          </a:solidFill>
          <a:ln w="76200">
            <a:solidFill>
              <a:srgbClr val="C00000"/>
            </a:solidFill>
            <a:prstDash val="sysDash"/>
          </a:ln>
        </p:spPr>
        <p:txBody>
          <a:bodyPr wrap="square" rtlCol="0">
            <a:spAutoFit/>
          </a:bodyPr>
          <a:lstStyle/>
          <a:p>
            <a:r>
              <a:rPr lang="it-IT" b="1" dirty="0">
                <a:solidFill>
                  <a:schemeClr val="accent6">
                    <a:lumMod val="50000"/>
                  </a:schemeClr>
                </a:solidFill>
                <a:latin typeface="Kristen ITC" panose="03050502040202030202" pitchFamily="66" charset="0"/>
              </a:rPr>
              <a:t>Una rana aveva </a:t>
            </a:r>
          </a:p>
          <a:p>
            <a:r>
              <a:rPr lang="it-IT" b="1" dirty="0">
                <a:solidFill>
                  <a:schemeClr val="accent6">
                    <a:lumMod val="50000"/>
                  </a:schemeClr>
                </a:solidFill>
                <a:latin typeface="Kristen ITC" panose="03050502040202030202" pitchFamily="66" charset="0"/>
              </a:rPr>
              <a:t>la sua casa in</a:t>
            </a:r>
          </a:p>
          <a:p>
            <a:r>
              <a:rPr lang="it-IT" b="1" dirty="0">
                <a:solidFill>
                  <a:schemeClr val="accent6">
                    <a:lumMod val="50000"/>
                  </a:schemeClr>
                </a:solidFill>
                <a:latin typeface="Kristen ITC" panose="03050502040202030202" pitchFamily="66" charset="0"/>
              </a:rPr>
              <a:t>un acquitrino.</a:t>
            </a:r>
          </a:p>
        </p:txBody>
      </p:sp>
      <p:sp>
        <p:nvSpPr>
          <p:cNvPr id="5" name="Freccia in giù 4">
            <a:extLst>
              <a:ext uri="{FF2B5EF4-FFF2-40B4-BE49-F238E27FC236}">
                <a16:creationId xmlns:a16="http://schemas.microsoft.com/office/drawing/2014/main" id="{CEF29E02-DBD4-4481-8673-E3AE0B07ACE6}"/>
              </a:ext>
            </a:extLst>
          </p:cNvPr>
          <p:cNvSpPr/>
          <p:nvPr/>
        </p:nvSpPr>
        <p:spPr>
          <a:xfrm>
            <a:off x="2364585" y="2450592"/>
            <a:ext cx="484632" cy="978408"/>
          </a:xfrm>
          <a:prstGeom prst="downArrow">
            <a:avLst/>
          </a:prstGeom>
          <a:solidFill>
            <a:srgbClr val="99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a:extLst>
              <a:ext uri="{FF2B5EF4-FFF2-40B4-BE49-F238E27FC236}">
                <a16:creationId xmlns:a16="http://schemas.microsoft.com/office/drawing/2014/main" id="{04EA6E72-2BBE-4E35-ACDD-BB26D8A87F3F}"/>
              </a:ext>
            </a:extLst>
          </p:cNvPr>
          <p:cNvSpPr txBox="1"/>
          <p:nvPr/>
        </p:nvSpPr>
        <p:spPr>
          <a:xfrm>
            <a:off x="4572000" y="4674849"/>
            <a:ext cx="3252814" cy="1477328"/>
          </a:xfrm>
          <a:prstGeom prst="rect">
            <a:avLst/>
          </a:prstGeom>
          <a:solidFill>
            <a:srgbClr val="FFC000"/>
          </a:solidFill>
          <a:ln w="76200">
            <a:solidFill>
              <a:srgbClr val="C00000"/>
            </a:solidFill>
            <a:prstDash val="sysDash"/>
          </a:ln>
        </p:spPr>
        <p:txBody>
          <a:bodyPr wrap="none" rtlCol="0">
            <a:spAutoFit/>
          </a:bodyPr>
          <a:lstStyle/>
          <a:p>
            <a:r>
              <a:rPr lang="it-IT" b="1" dirty="0">
                <a:solidFill>
                  <a:schemeClr val="accent6">
                    <a:lumMod val="50000"/>
                  </a:schemeClr>
                </a:solidFill>
                <a:latin typeface="Kristen ITC" panose="03050502040202030202" pitchFamily="66" charset="0"/>
              </a:rPr>
              <a:t>Ogni giorno cercava</a:t>
            </a:r>
          </a:p>
          <a:p>
            <a:r>
              <a:rPr lang="it-IT" b="1" dirty="0">
                <a:solidFill>
                  <a:schemeClr val="accent6">
                    <a:lumMod val="50000"/>
                  </a:schemeClr>
                </a:solidFill>
                <a:latin typeface="Kristen ITC" panose="03050502040202030202" pitchFamily="66" charset="0"/>
              </a:rPr>
              <a:t>di far trasferire la vicina</a:t>
            </a:r>
          </a:p>
          <a:p>
            <a:r>
              <a:rPr lang="it-IT" b="1" dirty="0">
                <a:solidFill>
                  <a:schemeClr val="accent6">
                    <a:lumMod val="50000"/>
                  </a:schemeClr>
                </a:solidFill>
                <a:latin typeface="Kristen ITC" panose="03050502040202030202" pitchFamily="66" charset="0"/>
              </a:rPr>
              <a:t>nell’acquitrino così poteva </a:t>
            </a:r>
          </a:p>
          <a:p>
            <a:r>
              <a:rPr lang="it-IT" b="1" dirty="0">
                <a:solidFill>
                  <a:schemeClr val="accent6">
                    <a:lumMod val="50000"/>
                  </a:schemeClr>
                </a:solidFill>
                <a:latin typeface="Kristen ITC" panose="03050502040202030202" pitchFamily="66" charset="0"/>
              </a:rPr>
              <a:t>nascondersi agli uccelli e ai</a:t>
            </a:r>
          </a:p>
          <a:p>
            <a:r>
              <a:rPr lang="it-IT" b="1" dirty="0">
                <a:solidFill>
                  <a:schemeClr val="accent6">
                    <a:lumMod val="50000"/>
                  </a:schemeClr>
                </a:solidFill>
                <a:latin typeface="Kristen ITC" panose="03050502040202030202" pitchFamily="66" charset="0"/>
              </a:rPr>
              <a:t>serpenti</a:t>
            </a:r>
          </a:p>
        </p:txBody>
      </p:sp>
      <p:sp>
        <p:nvSpPr>
          <p:cNvPr id="7" name="Freccia circolare a destra 6">
            <a:extLst>
              <a:ext uri="{FF2B5EF4-FFF2-40B4-BE49-F238E27FC236}">
                <a16:creationId xmlns:a16="http://schemas.microsoft.com/office/drawing/2014/main" id="{B318F4E9-3DAA-47DF-84DD-61774A84CC6C}"/>
              </a:ext>
            </a:extLst>
          </p:cNvPr>
          <p:cNvSpPr/>
          <p:nvPr/>
        </p:nvSpPr>
        <p:spPr>
          <a:xfrm rot="19182360">
            <a:off x="3490623" y="4767115"/>
            <a:ext cx="731520" cy="1216152"/>
          </a:xfrm>
          <a:prstGeom prst="curvedRightArrow">
            <a:avLst/>
          </a:prstGeom>
          <a:solidFill>
            <a:srgbClr val="99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8" name="CasellaDiTesto 7">
            <a:extLst>
              <a:ext uri="{FF2B5EF4-FFF2-40B4-BE49-F238E27FC236}">
                <a16:creationId xmlns:a16="http://schemas.microsoft.com/office/drawing/2014/main" id="{E8E7C059-5AA7-473E-91CC-F82D1FCACF1B}"/>
              </a:ext>
            </a:extLst>
          </p:cNvPr>
          <p:cNvSpPr txBox="1"/>
          <p:nvPr/>
        </p:nvSpPr>
        <p:spPr>
          <a:xfrm>
            <a:off x="8958470" y="5168348"/>
            <a:ext cx="2395330" cy="1200329"/>
          </a:xfrm>
          <a:prstGeom prst="rect">
            <a:avLst/>
          </a:prstGeom>
          <a:solidFill>
            <a:srgbClr val="FFC000"/>
          </a:solidFill>
          <a:ln w="76200">
            <a:solidFill>
              <a:srgbClr val="C00000"/>
            </a:solidFill>
            <a:prstDash val="sysDash"/>
          </a:ln>
        </p:spPr>
        <p:txBody>
          <a:bodyPr wrap="square" rtlCol="0">
            <a:spAutoFit/>
          </a:bodyPr>
          <a:lstStyle/>
          <a:p>
            <a:r>
              <a:rPr lang="it-IT" b="1" dirty="0">
                <a:solidFill>
                  <a:schemeClr val="accent6">
                    <a:lumMod val="50000"/>
                  </a:schemeClr>
                </a:solidFill>
                <a:latin typeface="Kristen ITC" panose="03050502040202030202" pitchFamily="66" charset="0"/>
              </a:rPr>
              <a:t>La sua proposta veniva </a:t>
            </a:r>
          </a:p>
          <a:p>
            <a:r>
              <a:rPr lang="it-IT" b="1" dirty="0">
                <a:solidFill>
                  <a:schemeClr val="accent6">
                    <a:lumMod val="50000"/>
                  </a:schemeClr>
                </a:solidFill>
                <a:latin typeface="Kristen ITC" panose="03050502040202030202" pitchFamily="66" charset="0"/>
              </a:rPr>
              <a:t>continuamente</a:t>
            </a:r>
          </a:p>
          <a:p>
            <a:r>
              <a:rPr lang="it-IT" b="1" dirty="0">
                <a:solidFill>
                  <a:schemeClr val="accent6">
                    <a:lumMod val="50000"/>
                  </a:schemeClr>
                </a:solidFill>
                <a:latin typeface="Kristen ITC" panose="03050502040202030202" pitchFamily="66" charset="0"/>
              </a:rPr>
              <a:t>rifiutata.</a:t>
            </a:r>
          </a:p>
        </p:txBody>
      </p:sp>
      <p:sp>
        <p:nvSpPr>
          <p:cNvPr id="9" name="Freccia circolare a destra 8">
            <a:extLst>
              <a:ext uri="{FF2B5EF4-FFF2-40B4-BE49-F238E27FC236}">
                <a16:creationId xmlns:a16="http://schemas.microsoft.com/office/drawing/2014/main" id="{69BC228C-FDEB-4ADA-ACF3-5D5BACCC35B6}"/>
              </a:ext>
            </a:extLst>
          </p:cNvPr>
          <p:cNvSpPr/>
          <p:nvPr/>
        </p:nvSpPr>
        <p:spPr>
          <a:xfrm rot="17397746" flipH="1">
            <a:off x="8208249" y="4030236"/>
            <a:ext cx="702992" cy="1216152"/>
          </a:xfrm>
          <a:prstGeom prst="curvedRightArrow">
            <a:avLst/>
          </a:prstGeom>
          <a:solidFill>
            <a:srgbClr val="99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2" name="CasellaDiTesto 11">
            <a:extLst>
              <a:ext uri="{FF2B5EF4-FFF2-40B4-BE49-F238E27FC236}">
                <a16:creationId xmlns:a16="http://schemas.microsoft.com/office/drawing/2014/main" id="{15E5943E-F156-497A-BD9B-E706B5AE5CE8}"/>
              </a:ext>
            </a:extLst>
          </p:cNvPr>
          <p:cNvSpPr txBox="1"/>
          <p:nvPr/>
        </p:nvSpPr>
        <p:spPr>
          <a:xfrm>
            <a:off x="8030817" y="2450592"/>
            <a:ext cx="2335896" cy="923330"/>
          </a:xfrm>
          <a:prstGeom prst="rect">
            <a:avLst/>
          </a:prstGeom>
          <a:solidFill>
            <a:srgbClr val="FFC000"/>
          </a:solidFill>
          <a:ln w="76200">
            <a:solidFill>
              <a:srgbClr val="C00000"/>
            </a:solidFill>
            <a:prstDash val="sysDash"/>
          </a:ln>
        </p:spPr>
        <p:txBody>
          <a:bodyPr wrap="none" rtlCol="0">
            <a:spAutoFit/>
          </a:bodyPr>
          <a:lstStyle/>
          <a:p>
            <a:r>
              <a:rPr lang="it-IT" b="1" dirty="0">
                <a:solidFill>
                  <a:schemeClr val="accent6">
                    <a:lumMod val="50000"/>
                  </a:schemeClr>
                </a:solidFill>
                <a:latin typeface="Kristen ITC" panose="03050502040202030202" pitchFamily="66" charset="0"/>
              </a:rPr>
              <a:t>Lei si salvò perché </a:t>
            </a:r>
          </a:p>
          <a:p>
            <a:r>
              <a:rPr lang="it-IT" b="1" dirty="0">
                <a:solidFill>
                  <a:schemeClr val="accent6">
                    <a:lumMod val="50000"/>
                  </a:schemeClr>
                </a:solidFill>
                <a:latin typeface="Kristen ITC" panose="03050502040202030202" pitchFamily="66" charset="0"/>
              </a:rPr>
              <a:t>continuò a vivere</a:t>
            </a:r>
          </a:p>
          <a:p>
            <a:r>
              <a:rPr lang="it-IT" b="1" dirty="0">
                <a:solidFill>
                  <a:schemeClr val="accent6">
                    <a:lumMod val="50000"/>
                  </a:schemeClr>
                </a:solidFill>
                <a:latin typeface="Kristen ITC" panose="03050502040202030202" pitchFamily="66" charset="0"/>
              </a:rPr>
              <a:t>nell’acquitrino.</a:t>
            </a:r>
          </a:p>
        </p:txBody>
      </p:sp>
      <p:sp>
        <p:nvSpPr>
          <p:cNvPr id="13" name="Freccia circolare a destra 12">
            <a:extLst>
              <a:ext uri="{FF2B5EF4-FFF2-40B4-BE49-F238E27FC236}">
                <a16:creationId xmlns:a16="http://schemas.microsoft.com/office/drawing/2014/main" id="{EADAF304-B4B9-4CB1-A0E8-E20A45F78A12}"/>
              </a:ext>
            </a:extLst>
          </p:cNvPr>
          <p:cNvSpPr/>
          <p:nvPr/>
        </p:nvSpPr>
        <p:spPr>
          <a:xfrm rot="8835777">
            <a:off x="10261084" y="3210000"/>
            <a:ext cx="693347" cy="1807506"/>
          </a:xfrm>
          <a:prstGeom prst="curvedRightArrow">
            <a:avLst/>
          </a:prstGeom>
          <a:solidFill>
            <a:srgbClr val="99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4" name="CasellaDiTesto 13">
            <a:extLst>
              <a:ext uri="{FF2B5EF4-FFF2-40B4-BE49-F238E27FC236}">
                <a16:creationId xmlns:a16="http://schemas.microsoft.com/office/drawing/2014/main" id="{52FE8A2F-0180-4116-BE9E-7ABA363D32C6}"/>
              </a:ext>
            </a:extLst>
          </p:cNvPr>
          <p:cNvSpPr txBox="1"/>
          <p:nvPr/>
        </p:nvSpPr>
        <p:spPr>
          <a:xfrm>
            <a:off x="5963478" y="2054087"/>
            <a:ext cx="1298713" cy="596702"/>
          </a:xfrm>
          <a:prstGeom prst="rect">
            <a:avLst/>
          </a:prstGeom>
          <a:noFill/>
        </p:spPr>
        <p:txBody>
          <a:bodyPr wrap="square" rtlCol="0">
            <a:spAutoFit/>
          </a:bodyPr>
          <a:lstStyle/>
          <a:p>
            <a:pPr>
              <a:lnSpc>
                <a:spcPct val="90000"/>
              </a:lnSpc>
              <a:spcBef>
                <a:spcPts val="1000"/>
              </a:spcBef>
            </a:pPr>
            <a:r>
              <a:rPr lang="it-IT" sz="3600" dirty="0">
                <a:solidFill>
                  <a:srgbClr val="C00000"/>
                </a:solidFill>
                <a:latin typeface="Jokerman" panose="04090605060D06020702" pitchFamily="82" charset="0"/>
                <a:ea typeface="+mj-ea"/>
                <a:cs typeface="+mj-cs"/>
              </a:rPr>
              <a:t>FINE</a:t>
            </a:r>
          </a:p>
        </p:txBody>
      </p:sp>
      <p:sp>
        <p:nvSpPr>
          <p:cNvPr id="15" name="Freccia circolare a destra 14">
            <a:extLst>
              <a:ext uri="{FF2B5EF4-FFF2-40B4-BE49-F238E27FC236}">
                <a16:creationId xmlns:a16="http://schemas.microsoft.com/office/drawing/2014/main" id="{12D9BB45-E438-4600-8729-6C8A8B1FA9C6}"/>
              </a:ext>
            </a:extLst>
          </p:cNvPr>
          <p:cNvSpPr/>
          <p:nvPr/>
        </p:nvSpPr>
        <p:spPr>
          <a:xfrm rot="6110903">
            <a:off x="7630656" y="1185279"/>
            <a:ext cx="533054" cy="1481452"/>
          </a:xfrm>
          <a:prstGeom prst="curvedRightArrow">
            <a:avLst/>
          </a:prstGeom>
          <a:solidFill>
            <a:srgbClr val="99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1280403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5EFC57-7727-4081-8D28-5630B4A22D0F}"/>
              </a:ext>
            </a:extLst>
          </p:cNvPr>
          <p:cNvSpPr>
            <a:spLocks noGrp="1"/>
          </p:cNvSpPr>
          <p:nvPr>
            <p:ph type="title" idx="4294967295"/>
          </p:nvPr>
        </p:nvSpPr>
        <p:spPr>
          <a:xfrm>
            <a:off x="450574" y="365125"/>
            <a:ext cx="11383616" cy="1325563"/>
          </a:xfrm>
          <a:solidFill>
            <a:schemeClr val="accent4">
              <a:lumMod val="60000"/>
              <a:lumOff val="40000"/>
            </a:schemeClr>
          </a:solidFill>
        </p:spPr>
        <p:txBody>
          <a:bodyPr>
            <a:normAutofit/>
          </a:bodyPr>
          <a:lstStyle/>
          <a:p>
            <a:pPr algn="ctr"/>
            <a:r>
              <a:rPr lang="it-IT" sz="4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rPr>
              <a:t>DALLA FAVOLA A DUE MINISTORIE </a:t>
            </a:r>
          </a:p>
        </p:txBody>
      </p:sp>
      <p:sp>
        <p:nvSpPr>
          <p:cNvPr id="6" name="CasellaDiTesto 5">
            <a:extLst>
              <a:ext uri="{FF2B5EF4-FFF2-40B4-BE49-F238E27FC236}">
                <a16:creationId xmlns:a16="http://schemas.microsoft.com/office/drawing/2014/main" id="{0931F462-E542-4CF2-85DA-F0CBEB160ADD}"/>
              </a:ext>
            </a:extLst>
          </p:cNvPr>
          <p:cNvSpPr txBox="1"/>
          <p:nvPr/>
        </p:nvSpPr>
        <p:spPr>
          <a:xfrm>
            <a:off x="484682" y="1802296"/>
            <a:ext cx="5076670" cy="3970318"/>
          </a:xfrm>
          <a:prstGeom prst="rect">
            <a:avLst/>
          </a:prstGeom>
          <a:solidFill>
            <a:srgbClr val="00FF99"/>
          </a:solidFill>
          <a:ln w="76200">
            <a:solidFill>
              <a:srgbClr val="002060"/>
            </a:solidFill>
            <a:prstDash val="sysDot"/>
          </a:ln>
        </p:spPr>
        <p:txBody>
          <a:bodyPr wrap="square" rtlCol="0">
            <a:spAutoFit/>
          </a:bodyPr>
          <a:lstStyle/>
          <a:p>
            <a:pPr algn="ctr"/>
            <a:r>
              <a:rPr lang="it-IT" sz="2800" b="1" dirty="0">
                <a:solidFill>
                  <a:srgbClr val="FF0000"/>
                </a:solidFill>
                <a:latin typeface="Bradley Hand ITC" panose="03070402050302030203" pitchFamily="66" charset="0"/>
              </a:rPr>
              <a:t>LA RANA INCOSCIENTE</a:t>
            </a:r>
          </a:p>
          <a:p>
            <a:r>
              <a:rPr lang="it-IT" sz="2800" dirty="0"/>
              <a:t>C’era una volta una rana che viveva in una pozzanghera.</a:t>
            </a:r>
          </a:p>
          <a:p>
            <a:r>
              <a:rPr lang="it-IT" sz="2800" dirty="0"/>
              <a:t>Ogni giorno rifiutava la proposta della vicina di trasferirsi </a:t>
            </a:r>
          </a:p>
          <a:p>
            <a:r>
              <a:rPr lang="it-IT" sz="2800" dirty="0"/>
              <a:t>nell’acquitrino, luogo più sicuro dall’attacco degli animali.</a:t>
            </a:r>
          </a:p>
          <a:p>
            <a:r>
              <a:rPr lang="it-IT" sz="2800" dirty="0"/>
              <a:t>Un giorno passò di lì un carro che la investì, uccidendola.</a:t>
            </a:r>
          </a:p>
        </p:txBody>
      </p:sp>
      <p:sp>
        <p:nvSpPr>
          <p:cNvPr id="7" name="CasellaDiTesto 6">
            <a:extLst>
              <a:ext uri="{FF2B5EF4-FFF2-40B4-BE49-F238E27FC236}">
                <a16:creationId xmlns:a16="http://schemas.microsoft.com/office/drawing/2014/main" id="{BE0E0827-35CD-4D47-A820-92019D2C676E}"/>
              </a:ext>
            </a:extLst>
          </p:cNvPr>
          <p:cNvSpPr txBox="1"/>
          <p:nvPr/>
        </p:nvSpPr>
        <p:spPr>
          <a:xfrm>
            <a:off x="5830957" y="2676939"/>
            <a:ext cx="5876361" cy="3539430"/>
          </a:xfrm>
          <a:prstGeom prst="rect">
            <a:avLst/>
          </a:prstGeom>
          <a:solidFill>
            <a:srgbClr val="FFC000"/>
          </a:solidFill>
          <a:ln w="76200">
            <a:solidFill>
              <a:srgbClr val="FF0000"/>
            </a:solidFill>
            <a:prstDash val="sysDot"/>
          </a:ln>
        </p:spPr>
        <p:txBody>
          <a:bodyPr wrap="square" rtlCol="0">
            <a:spAutoFit/>
          </a:bodyPr>
          <a:lstStyle/>
          <a:p>
            <a:pPr algn="ctr"/>
            <a:r>
              <a:rPr lang="it-IT" sz="2800" b="1" dirty="0">
                <a:solidFill>
                  <a:srgbClr val="FF0000"/>
                </a:solidFill>
                <a:latin typeface="Bradley Hand ITC" panose="03070402050302030203" pitchFamily="66" charset="0"/>
              </a:rPr>
              <a:t>LA RANA PREVIDENTE</a:t>
            </a:r>
          </a:p>
          <a:p>
            <a:r>
              <a:rPr lang="it-IT" sz="2800" dirty="0"/>
              <a:t> C’era una volta una rana che viveva in un acquitrino e cercava ogni giorno di far trasferire lì la sua vicina, perché era un luogo più sicuro.</a:t>
            </a:r>
          </a:p>
          <a:p>
            <a:r>
              <a:rPr lang="it-IT" sz="2800" dirty="0"/>
              <a:t>La sua proposta veniva ripetutamente rifiutata e quando l’altra rana fu schiacciata da un carro, lei si salvò.</a:t>
            </a:r>
          </a:p>
        </p:txBody>
      </p:sp>
    </p:spTree>
    <p:extLst>
      <p:ext uri="{BB962C8B-B14F-4D97-AF65-F5344CB8AC3E}">
        <p14:creationId xmlns:p14="http://schemas.microsoft.com/office/powerpoint/2010/main" val="593927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B73C2A-DCB1-45D3-AAFE-A8448D5E1CB5}"/>
              </a:ext>
            </a:extLst>
          </p:cNvPr>
          <p:cNvSpPr>
            <a:spLocks noGrp="1"/>
          </p:cNvSpPr>
          <p:nvPr>
            <p:ph type="title"/>
          </p:nvPr>
        </p:nvSpPr>
        <p:spPr>
          <a:solidFill>
            <a:schemeClr val="accent4"/>
          </a:solidFill>
        </p:spPr>
        <p:txBody>
          <a:bodyPr/>
          <a:lstStyle/>
          <a:p>
            <a:pPr algn="ctr"/>
            <a:r>
              <a:rPr lang="it-IT" b="1" dirty="0">
                <a:solidFill>
                  <a:srgbClr val="FF0000"/>
                </a:solidFill>
                <a:latin typeface="Bradley Hand ITC" panose="03070402050302030203" pitchFamily="66" charset="0"/>
              </a:rPr>
              <a:t>DESCRIZIONE DELLA RANA </a:t>
            </a:r>
            <a:br>
              <a:rPr lang="it-IT" b="1" dirty="0">
                <a:solidFill>
                  <a:srgbClr val="FF0000"/>
                </a:solidFill>
                <a:latin typeface="Bradley Hand ITC" panose="03070402050302030203" pitchFamily="66" charset="0"/>
              </a:rPr>
            </a:br>
            <a:r>
              <a:rPr lang="it-IT" b="1" dirty="0">
                <a:solidFill>
                  <a:srgbClr val="FF0000"/>
                </a:solidFill>
                <a:latin typeface="Bradley Hand ITC" panose="03070402050302030203" pitchFamily="66" charset="0"/>
              </a:rPr>
              <a:t>CON CONOSCENZE PREGRESSE</a:t>
            </a:r>
          </a:p>
        </p:txBody>
      </p:sp>
      <p:sp>
        <p:nvSpPr>
          <p:cNvPr id="3" name="Segnaposto contenuto 2">
            <a:extLst>
              <a:ext uri="{FF2B5EF4-FFF2-40B4-BE49-F238E27FC236}">
                <a16:creationId xmlns:a16="http://schemas.microsoft.com/office/drawing/2014/main" id="{891F7C46-B60F-4265-AE26-16FD39125C9E}"/>
              </a:ext>
            </a:extLst>
          </p:cNvPr>
          <p:cNvSpPr>
            <a:spLocks noGrp="1"/>
          </p:cNvSpPr>
          <p:nvPr>
            <p:ph idx="1"/>
          </p:nvPr>
        </p:nvSpPr>
        <p:spPr>
          <a:xfrm>
            <a:off x="838200" y="1563757"/>
            <a:ext cx="10515600" cy="4929117"/>
          </a:xfrm>
          <a:solidFill>
            <a:srgbClr val="99FF33"/>
          </a:solidFill>
        </p:spPr>
        <p:txBody>
          <a:bodyPr>
            <a:normAutofit/>
          </a:bodyPr>
          <a:lstStyle/>
          <a:p>
            <a:pPr marL="0" indent="0" algn="ctr">
              <a:lnSpc>
                <a:spcPts val="3360"/>
              </a:lnSpc>
              <a:buNone/>
            </a:pPr>
            <a:r>
              <a:rPr lang="it-IT" sz="3600" b="1" dirty="0">
                <a:solidFill>
                  <a:schemeClr val="accent6">
                    <a:lumMod val="50000"/>
                  </a:schemeClr>
                </a:solidFill>
                <a:latin typeface="Berlin Sans FB Demi" panose="020E0802020502020306" pitchFamily="34" charset="0"/>
              </a:rPr>
              <a:t>CHE NE SAI TU?</a:t>
            </a:r>
          </a:p>
          <a:p>
            <a:pPr marL="0" indent="0" algn="just">
              <a:lnSpc>
                <a:spcPts val="3360"/>
              </a:lnSpc>
              <a:buNone/>
            </a:pPr>
            <a:r>
              <a:rPr lang="it-IT" b="1" dirty="0">
                <a:latin typeface="Bradley Hand ITC" panose="03070402050302030203" pitchFamily="66" charset="0"/>
              </a:rPr>
              <a:t>La rana è un anfibio che vive vicino gli acquitrini. Ha un corpo arrotondato e maculato di colore verde, rosso, giallognolo. Ha la pelle liscia e viscida. Le sue zampe palmate le permettono di compiere salti lunghi e veloci, di aderire al suolo, ai muri, alle piante ma, anche di nuotare velocemente. Ha una lingua lunga, sottile, appiccicosa e biforcuta che usa per catturare gli insetti. Ha una testa triangolare, il muso appuntito e due grandi occhi sporgenti. La rana preferisce vivere nelle zone umide perché ricche di insetti. Quando gracida la sua gola si gonfia. E’ un animale molto timido che sfugge all’uomo.</a:t>
            </a:r>
          </a:p>
          <a:p>
            <a:pPr marL="0" indent="0">
              <a:buNone/>
            </a:pPr>
            <a:endParaRPr lang="it-IT" dirty="0"/>
          </a:p>
        </p:txBody>
      </p:sp>
    </p:spTree>
    <p:extLst>
      <p:ext uri="{BB962C8B-B14F-4D97-AF65-F5344CB8AC3E}">
        <p14:creationId xmlns:p14="http://schemas.microsoft.com/office/powerpoint/2010/main" val="3593914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0FB539-A4B1-4C61-867E-8BDBE20149A2}"/>
              </a:ext>
            </a:extLst>
          </p:cNvPr>
          <p:cNvSpPr>
            <a:spLocks noGrp="1"/>
          </p:cNvSpPr>
          <p:nvPr>
            <p:ph type="title"/>
          </p:nvPr>
        </p:nvSpPr>
        <p:spPr>
          <a:xfrm>
            <a:off x="838200" y="365126"/>
            <a:ext cx="10515600" cy="826682"/>
          </a:xfrm>
          <a:solidFill>
            <a:schemeClr val="accent5">
              <a:lumMod val="50000"/>
            </a:schemeClr>
          </a:solidFill>
        </p:spPr>
        <p:txBody>
          <a:bodyPr>
            <a:normAutofit/>
          </a:bodyPr>
          <a:lstStyle/>
          <a:p>
            <a:pPr algn="ctr"/>
            <a:r>
              <a:rPr lang="it-IT" b="1" dirty="0">
                <a:ln w="6600">
                  <a:solidFill>
                    <a:schemeClr val="accent2"/>
                  </a:solidFill>
                  <a:prstDash val="solid"/>
                </a:ln>
                <a:solidFill>
                  <a:srgbClr val="FFFFFF"/>
                </a:solidFill>
                <a:effectLst>
                  <a:outerShdw dist="38100" dir="2700000" algn="tl" rotWithShape="0">
                    <a:schemeClr val="accent2"/>
                  </a:outerShdw>
                </a:effectLst>
                <a:latin typeface="Castellar" panose="020A0402060406010301" pitchFamily="18" charset="0"/>
              </a:rPr>
              <a:t>UNITA’ DI APPRENDIMENTO</a:t>
            </a:r>
          </a:p>
        </p:txBody>
      </p:sp>
      <p:sp>
        <p:nvSpPr>
          <p:cNvPr id="3" name="Segnaposto contenuto 2">
            <a:extLst>
              <a:ext uri="{FF2B5EF4-FFF2-40B4-BE49-F238E27FC236}">
                <a16:creationId xmlns:a16="http://schemas.microsoft.com/office/drawing/2014/main" id="{D1BDFCE7-4CBA-4C06-9C04-C3920B534AD1}"/>
              </a:ext>
            </a:extLst>
          </p:cNvPr>
          <p:cNvSpPr>
            <a:spLocks noGrp="1"/>
          </p:cNvSpPr>
          <p:nvPr>
            <p:ph idx="1"/>
          </p:nvPr>
        </p:nvSpPr>
        <p:spPr/>
        <p:txBody>
          <a:bodyPr/>
          <a:lstStyle/>
          <a:p>
            <a:pPr marL="0" indent="0">
              <a:buNone/>
            </a:pPr>
            <a:endParaRPr lang="it-IT" dirty="0"/>
          </a:p>
          <a:p>
            <a:pPr marL="0" indent="0">
              <a:buNone/>
            </a:pPr>
            <a:endParaRPr lang="it-IT" dirty="0"/>
          </a:p>
          <a:p>
            <a:pPr marL="0" indent="0">
              <a:buNone/>
            </a:pPr>
            <a:endParaRPr lang="it-IT" dirty="0"/>
          </a:p>
          <a:p>
            <a:pPr marL="0" indent="0">
              <a:buNone/>
            </a:pPr>
            <a:endParaRPr lang="it-IT" dirty="0"/>
          </a:p>
          <a:p>
            <a:pPr marL="0" indent="0">
              <a:buNone/>
            </a:pPr>
            <a:endParaRPr lang="it-IT" dirty="0"/>
          </a:p>
          <a:p>
            <a:pPr marL="0" indent="0">
              <a:buNone/>
            </a:pPr>
            <a:endParaRPr lang="it-IT" dirty="0"/>
          </a:p>
        </p:txBody>
      </p:sp>
      <p:sp>
        <p:nvSpPr>
          <p:cNvPr id="7" name="CasellaDiTesto 6">
            <a:extLst>
              <a:ext uri="{FF2B5EF4-FFF2-40B4-BE49-F238E27FC236}">
                <a16:creationId xmlns:a16="http://schemas.microsoft.com/office/drawing/2014/main" id="{A4328E4D-99E8-4AD3-8406-CEFB1E697374}"/>
              </a:ext>
            </a:extLst>
          </p:cNvPr>
          <p:cNvSpPr txBox="1"/>
          <p:nvPr/>
        </p:nvSpPr>
        <p:spPr>
          <a:xfrm>
            <a:off x="4929808" y="2941983"/>
            <a:ext cx="2239617" cy="1200329"/>
          </a:xfrm>
          <a:prstGeom prst="rect">
            <a:avLst/>
          </a:prstGeom>
          <a:solidFill>
            <a:srgbClr val="002060"/>
          </a:solidFill>
        </p:spPr>
        <p:txBody>
          <a:bodyPr wrap="square" rtlCol="0">
            <a:spAutoFit/>
            <a:scene3d>
              <a:camera prst="orthographicFront"/>
              <a:lightRig rig="soft" dir="t">
                <a:rot lat="0" lon="0" rev="15600000"/>
              </a:lightRig>
            </a:scene3d>
            <a:sp3d extrusionH="57150" prstMaterial="softEdge">
              <a:bevelT w="25400" h="38100"/>
            </a:sp3d>
          </a:bodyPr>
          <a:lstStyle/>
          <a:p>
            <a:endParaRPr lang="it-IT" b="1" dirty="0">
              <a:ln/>
              <a:solidFill>
                <a:schemeClr val="accent4"/>
              </a:solidFill>
            </a:endParaRPr>
          </a:p>
          <a:p>
            <a:pPr algn="ctr"/>
            <a:r>
              <a:rPr lang="it-IT" b="1" dirty="0">
                <a:ln/>
                <a:solidFill>
                  <a:schemeClr val="accent4"/>
                </a:solidFill>
                <a:latin typeface="Bauhaus 93" panose="04030905020B02020C02" pitchFamily="82" charset="0"/>
              </a:rPr>
              <a:t>TRAGUARDI</a:t>
            </a:r>
          </a:p>
          <a:p>
            <a:pPr algn="ctr"/>
            <a:r>
              <a:rPr lang="it-IT" b="1" dirty="0">
                <a:ln/>
                <a:solidFill>
                  <a:schemeClr val="accent4"/>
                </a:solidFill>
                <a:latin typeface="Bauhaus 93" panose="04030905020B02020C02" pitchFamily="82" charset="0"/>
              </a:rPr>
              <a:t>D’APPRENDIMENTO</a:t>
            </a:r>
          </a:p>
          <a:p>
            <a:endParaRPr lang="it-IT" b="1" dirty="0">
              <a:ln/>
              <a:solidFill>
                <a:schemeClr val="accent4"/>
              </a:solidFill>
            </a:endParaRPr>
          </a:p>
        </p:txBody>
      </p:sp>
      <p:sp>
        <p:nvSpPr>
          <p:cNvPr id="8" name="CasellaDiTesto 7">
            <a:extLst>
              <a:ext uri="{FF2B5EF4-FFF2-40B4-BE49-F238E27FC236}">
                <a16:creationId xmlns:a16="http://schemas.microsoft.com/office/drawing/2014/main" id="{93714B0C-21F2-4279-BC93-C09B3379FC14}"/>
              </a:ext>
            </a:extLst>
          </p:cNvPr>
          <p:cNvSpPr txBox="1"/>
          <p:nvPr/>
        </p:nvSpPr>
        <p:spPr>
          <a:xfrm>
            <a:off x="838200" y="1205948"/>
            <a:ext cx="3786809" cy="3600986"/>
          </a:xfrm>
          <a:prstGeom prst="rect">
            <a:avLst/>
          </a:prstGeom>
          <a:solidFill>
            <a:srgbClr val="FFC000"/>
          </a:solidFill>
        </p:spPr>
        <p:txBody>
          <a:bodyPr wrap="square" rtlCol="0">
            <a:spAutoFit/>
          </a:bodyPr>
          <a:lstStyle/>
          <a:p>
            <a:pPr lvl="0"/>
            <a:r>
              <a:rPr lang="it-IT" b="1" dirty="0">
                <a:ln w="12700">
                  <a:solidFill>
                    <a:schemeClr val="tx2">
                      <a:lumMod val="75000"/>
                    </a:schemeClr>
                  </a:solidFill>
                  <a:prstDash val="solid"/>
                </a:ln>
                <a:effectLst>
                  <a:outerShdw dist="38100" dir="2640000" algn="bl" rotWithShape="0">
                    <a:schemeClr val="tx2">
                      <a:lumMod val="75000"/>
                    </a:schemeClr>
                  </a:outerShdw>
                </a:effectLst>
                <a:latin typeface="Bauhaus 93" panose="04030905020B02020C02" pitchFamily="82" charset="0"/>
              </a:rPr>
              <a:t>Italiano:</a:t>
            </a:r>
          </a:p>
          <a:p>
            <a:pPr marL="285750" lvl="0" indent="-285750">
              <a:buFont typeface="Arial" panose="020B0604020202020204" pitchFamily="34" charset="0"/>
              <a:buChar char="•"/>
            </a:pPr>
            <a:r>
              <a:rPr lang="it-IT" sz="1400" dirty="0"/>
              <a:t>L’allievo partecipa a scambi comunicativi (conversazione, discussione di classe o di gruppo) con compagni e insegnanti rispettando il turno e formulando messaggi chiari e pertinenti, in un registro il più possibile adeguato alla situazione.</a:t>
            </a:r>
          </a:p>
          <a:p>
            <a:pPr marL="285750" lvl="0" indent="-285750">
              <a:buFont typeface="Arial" panose="020B0604020202020204" pitchFamily="34" charset="0"/>
              <a:buChar char="•"/>
            </a:pPr>
            <a:r>
              <a:rPr lang="it-IT" sz="1400" dirty="0"/>
              <a:t>Scrive testi corretti nell’ortografia, chiari e coerenti, legati all’esperienza e alle diverse occasioni di scrittura che la scuola offre; rielabora testi parafrasandoli, completandoli, trasformandoli. </a:t>
            </a:r>
          </a:p>
          <a:p>
            <a:pPr marL="285750" lvl="0" indent="-285750">
              <a:buFont typeface="Arial" panose="020B0604020202020204" pitchFamily="34" charset="0"/>
              <a:buChar char="•"/>
            </a:pPr>
            <a:r>
              <a:rPr lang="it-IT" sz="1400" dirty="0"/>
              <a:t>Capisce e utilizza nell’uso orale e scritto i vocaboli fondamentali e quelli di alto uso; capisce e utilizza i più frequenti termini specifici legati alle discipline di studio</a:t>
            </a:r>
          </a:p>
        </p:txBody>
      </p:sp>
      <p:sp>
        <p:nvSpPr>
          <p:cNvPr id="9" name="Freccia circolare a sinistra 8">
            <a:extLst>
              <a:ext uri="{FF2B5EF4-FFF2-40B4-BE49-F238E27FC236}">
                <a16:creationId xmlns:a16="http://schemas.microsoft.com/office/drawing/2014/main" id="{F5EE69BF-F42A-4A16-AB1E-4BE3C4E67EB9}"/>
              </a:ext>
            </a:extLst>
          </p:cNvPr>
          <p:cNvSpPr/>
          <p:nvPr/>
        </p:nvSpPr>
        <p:spPr>
          <a:xfrm rot="19009090">
            <a:off x="5095894" y="1321369"/>
            <a:ext cx="654382" cy="1635190"/>
          </a:xfrm>
          <a:prstGeom prst="curvedLeftArrow">
            <a:avLst>
              <a:gd name="adj1" fmla="val 25000"/>
              <a:gd name="adj2" fmla="val 6795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0" name="Freccia circolare in su 9">
            <a:extLst>
              <a:ext uri="{FF2B5EF4-FFF2-40B4-BE49-F238E27FC236}">
                <a16:creationId xmlns:a16="http://schemas.microsoft.com/office/drawing/2014/main" id="{29F55136-0C29-4DC2-A5A1-7D6D7DDACA95}"/>
              </a:ext>
            </a:extLst>
          </p:cNvPr>
          <p:cNvSpPr/>
          <p:nvPr/>
        </p:nvSpPr>
        <p:spPr>
          <a:xfrm rot="7802576">
            <a:off x="5792904" y="1848440"/>
            <a:ext cx="954567" cy="73152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1" name="CasellaDiTesto 10">
            <a:extLst>
              <a:ext uri="{FF2B5EF4-FFF2-40B4-BE49-F238E27FC236}">
                <a16:creationId xmlns:a16="http://schemas.microsoft.com/office/drawing/2014/main" id="{D26597D9-7A28-4C9F-9F41-4EFABF3969A7}"/>
              </a:ext>
            </a:extLst>
          </p:cNvPr>
          <p:cNvSpPr txBox="1"/>
          <p:nvPr/>
        </p:nvSpPr>
        <p:spPr>
          <a:xfrm>
            <a:off x="6864626" y="1281653"/>
            <a:ext cx="2720992" cy="1015663"/>
          </a:xfrm>
          <a:prstGeom prst="rect">
            <a:avLst/>
          </a:prstGeom>
          <a:solidFill>
            <a:srgbClr val="00FF99"/>
          </a:solidFill>
        </p:spPr>
        <p:txBody>
          <a:bodyPr wrap="square" rtlCol="0">
            <a:spAutoFit/>
          </a:bodyPr>
          <a:lstStyle/>
          <a:p>
            <a:r>
              <a:rPr lang="it-IT" b="1" dirty="0">
                <a:ln w="12700">
                  <a:solidFill>
                    <a:schemeClr val="tx2">
                      <a:lumMod val="75000"/>
                    </a:schemeClr>
                  </a:solidFill>
                  <a:prstDash val="solid"/>
                </a:ln>
                <a:effectLst>
                  <a:outerShdw dist="38100" dir="2640000" algn="bl" rotWithShape="0">
                    <a:schemeClr val="tx2">
                      <a:lumMod val="75000"/>
                    </a:schemeClr>
                  </a:outerShdw>
                </a:effectLst>
                <a:latin typeface="Bauhaus 93" panose="04030905020B02020C02" pitchFamily="82" charset="0"/>
              </a:rPr>
              <a:t>STORIA LOCALE:</a:t>
            </a:r>
          </a:p>
          <a:p>
            <a:pPr marL="285750" lvl="0" indent="-285750">
              <a:buFont typeface="Arial" panose="020B0604020202020204" pitchFamily="34" charset="0"/>
              <a:buChar char="•"/>
            </a:pPr>
            <a:r>
              <a:rPr lang="it-IT" sz="1400" dirty="0"/>
              <a:t>L’alunno riconosce elementi significativi del passato del suo ambiente di vita. </a:t>
            </a:r>
          </a:p>
        </p:txBody>
      </p:sp>
      <p:sp>
        <p:nvSpPr>
          <p:cNvPr id="12" name="CasellaDiTesto 11">
            <a:extLst>
              <a:ext uri="{FF2B5EF4-FFF2-40B4-BE49-F238E27FC236}">
                <a16:creationId xmlns:a16="http://schemas.microsoft.com/office/drawing/2014/main" id="{22C01ACB-8260-4B7C-9EC0-828DDE1FB424}"/>
              </a:ext>
            </a:extLst>
          </p:cNvPr>
          <p:cNvSpPr txBox="1"/>
          <p:nvPr/>
        </p:nvSpPr>
        <p:spPr>
          <a:xfrm>
            <a:off x="7566993" y="2589058"/>
            <a:ext cx="3087755" cy="800219"/>
          </a:xfrm>
          <a:prstGeom prst="rect">
            <a:avLst/>
          </a:prstGeom>
          <a:solidFill>
            <a:schemeClr val="accent5">
              <a:lumMod val="75000"/>
            </a:schemeClr>
          </a:solidFill>
        </p:spPr>
        <p:txBody>
          <a:bodyPr wrap="square" rtlCol="0">
            <a:spAutoFit/>
          </a:bodyPr>
          <a:lstStyle/>
          <a:p>
            <a:r>
              <a:rPr lang="it-IT" b="1" dirty="0">
                <a:ln w="12700">
                  <a:solidFill>
                    <a:schemeClr val="tx2">
                      <a:lumMod val="75000"/>
                    </a:schemeClr>
                  </a:solidFill>
                  <a:prstDash val="solid"/>
                </a:ln>
                <a:effectLst>
                  <a:outerShdw dist="38100" dir="2640000" algn="bl" rotWithShape="0">
                    <a:schemeClr val="tx2">
                      <a:lumMod val="75000"/>
                    </a:schemeClr>
                  </a:outerShdw>
                </a:effectLst>
                <a:latin typeface="Bauhaus 93" panose="04030905020B02020C02" pitchFamily="82" charset="0"/>
              </a:rPr>
              <a:t>GEOGRAFIA:</a:t>
            </a:r>
            <a:endParaRPr lang="it-IT" dirty="0"/>
          </a:p>
          <a:p>
            <a:r>
              <a:rPr lang="it-IT" sz="1400" dirty="0"/>
              <a:t>Individua i caratteri che connotano i paesaggi.</a:t>
            </a:r>
          </a:p>
        </p:txBody>
      </p:sp>
      <p:sp>
        <p:nvSpPr>
          <p:cNvPr id="13" name="CasellaDiTesto 12">
            <a:extLst>
              <a:ext uri="{FF2B5EF4-FFF2-40B4-BE49-F238E27FC236}">
                <a16:creationId xmlns:a16="http://schemas.microsoft.com/office/drawing/2014/main" id="{F92F2D63-E291-4480-9F8D-4838735B1A42}"/>
              </a:ext>
            </a:extLst>
          </p:cNvPr>
          <p:cNvSpPr txBox="1"/>
          <p:nvPr/>
        </p:nvSpPr>
        <p:spPr>
          <a:xfrm>
            <a:off x="7656444" y="3681020"/>
            <a:ext cx="3087755" cy="1015663"/>
          </a:xfrm>
          <a:prstGeom prst="rect">
            <a:avLst/>
          </a:prstGeom>
          <a:solidFill>
            <a:schemeClr val="accent4">
              <a:lumMod val="60000"/>
              <a:lumOff val="40000"/>
            </a:schemeClr>
          </a:solidFill>
        </p:spPr>
        <p:txBody>
          <a:bodyPr wrap="square" rtlCol="0">
            <a:spAutoFit/>
          </a:bodyPr>
          <a:lstStyle/>
          <a:p>
            <a:r>
              <a:rPr lang="it-IT" b="1" dirty="0">
                <a:ln w="12700">
                  <a:solidFill>
                    <a:schemeClr val="tx2">
                      <a:lumMod val="75000"/>
                    </a:schemeClr>
                  </a:solidFill>
                  <a:prstDash val="solid"/>
                </a:ln>
                <a:effectLst>
                  <a:outerShdw dist="38100" dir="2640000" algn="bl" rotWithShape="0">
                    <a:schemeClr val="tx2">
                      <a:lumMod val="75000"/>
                    </a:schemeClr>
                  </a:outerShdw>
                </a:effectLst>
                <a:latin typeface="Bauhaus 93" panose="04030905020B02020C02" pitchFamily="82" charset="0"/>
              </a:rPr>
              <a:t>SCIENZE:</a:t>
            </a:r>
          </a:p>
          <a:p>
            <a:r>
              <a:rPr lang="it-IT" sz="1400" dirty="0"/>
              <a:t>Riconosce le principali caratteristiche e i modi di vivere di organismi animali e vegetali.</a:t>
            </a:r>
            <a:endParaRPr lang="it-IT" sz="1400" dirty="0">
              <a:effectLst/>
            </a:endParaRPr>
          </a:p>
        </p:txBody>
      </p:sp>
      <p:sp>
        <p:nvSpPr>
          <p:cNvPr id="14" name="CasellaDiTesto 13">
            <a:extLst>
              <a:ext uri="{FF2B5EF4-FFF2-40B4-BE49-F238E27FC236}">
                <a16:creationId xmlns:a16="http://schemas.microsoft.com/office/drawing/2014/main" id="{5D91FCBA-256F-49E7-BFF1-4ECD5E1BB354}"/>
              </a:ext>
            </a:extLst>
          </p:cNvPr>
          <p:cNvSpPr txBox="1"/>
          <p:nvPr/>
        </p:nvSpPr>
        <p:spPr>
          <a:xfrm>
            <a:off x="1313188" y="5350363"/>
            <a:ext cx="4330147" cy="1015663"/>
          </a:xfrm>
          <a:prstGeom prst="rect">
            <a:avLst/>
          </a:prstGeom>
          <a:solidFill>
            <a:schemeClr val="accent6">
              <a:lumMod val="75000"/>
            </a:schemeClr>
          </a:solidFill>
        </p:spPr>
        <p:txBody>
          <a:bodyPr wrap="square" rtlCol="0">
            <a:spAutoFit/>
          </a:bodyPr>
          <a:lstStyle/>
          <a:p>
            <a:r>
              <a:rPr lang="it-IT" b="1" dirty="0">
                <a:ln w="12700">
                  <a:solidFill>
                    <a:schemeClr val="tx2">
                      <a:lumMod val="75000"/>
                    </a:schemeClr>
                  </a:solidFill>
                  <a:prstDash val="solid"/>
                </a:ln>
                <a:effectLst>
                  <a:outerShdw dist="38100" dir="2640000" algn="bl" rotWithShape="0">
                    <a:schemeClr val="tx2">
                      <a:lumMod val="75000"/>
                    </a:schemeClr>
                  </a:outerShdw>
                </a:effectLst>
                <a:latin typeface="Bauhaus 93" panose="04030905020B02020C02" pitchFamily="82" charset="0"/>
              </a:rPr>
              <a:t>TECNOLOGIA e INFORMATICA:</a:t>
            </a:r>
          </a:p>
          <a:p>
            <a:r>
              <a:rPr lang="it-IT" sz="1400" dirty="0"/>
              <a:t>Produce semplici modelli o rappresentazioni grafiche del proprio operato utilizzando elementi del disegno tecnico o strumenti multimediali.</a:t>
            </a:r>
            <a:endParaRPr lang="it-IT" sz="1400" dirty="0">
              <a:effectLst/>
            </a:endParaRPr>
          </a:p>
        </p:txBody>
      </p:sp>
      <p:sp>
        <p:nvSpPr>
          <p:cNvPr id="15" name="CasellaDiTesto 14">
            <a:extLst>
              <a:ext uri="{FF2B5EF4-FFF2-40B4-BE49-F238E27FC236}">
                <a16:creationId xmlns:a16="http://schemas.microsoft.com/office/drawing/2014/main" id="{9932F220-0A12-4E46-9050-2CEDF3182C04}"/>
              </a:ext>
            </a:extLst>
          </p:cNvPr>
          <p:cNvSpPr txBox="1"/>
          <p:nvPr/>
        </p:nvSpPr>
        <p:spPr>
          <a:xfrm>
            <a:off x="6221162" y="5003056"/>
            <a:ext cx="5132639" cy="1446550"/>
          </a:xfrm>
          <a:prstGeom prst="rect">
            <a:avLst/>
          </a:prstGeom>
          <a:solidFill>
            <a:schemeClr val="accent2">
              <a:lumMod val="75000"/>
            </a:schemeClr>
          </a:solidFill>
        </p:spPr>
        <p:txBody>
          <a:bodyPr wrap="square" rtlCol="0">
            <a:spAutoFit/>
          </a:bodyPr>
          <a:lstStyle/>
          <a:p>
            <a:r>
              <a:rPr lang="it-IT" b="1" dirty="0">
                <a:ln w="12700">
                  <a:solidFill>
                    <a:schemeClr val="tx2">
                      <a:lumMod val="75000"/>
                    </a:schemeClr>
                  </a:solidFill>
                  <a:prstDash val="solid"/>
                </a:ln>
                <a:effectLst>
                  <a:outerShdw dist="38100" dir="2640000" algn="bl" rotWithShape="0">
                    <a:schemeClr val="tx2">
                      <a:lumMod val="75000"/>
                    </a:schemeClr>
                  </a:outerShdw>
                </a:effectLst>
                <a:latin typeface="Bauhaus 93" panose="04030905020B02020C02" pitchFamily="82" charset="0"/>
              </a:rPr>
              <a:t>ARTE E IMMAGINE:</a:t>
            </a:r>
          </a:p>
          <a:p>
            <a:r>
              <a:rPr lang="it-IT" sz="1400" dirty="0"/>
              <a:t>L’alunno utilizza le conoscenze e abilità relative al linguaggio visivo per produrre varie tipologie di testi visivi (espressivi, narrativi e comunicativi) e rielaborare in modo creativo le immagini con molteplici tecniche, materiali e strumenti (grafico – espressivi, pittorici e plastici, ma anche audiovisivi e multimediali).</a:t>
            </a:r>
          </a:p>
        </p:txBody>
      </p:sp>
      <p:sp>
        <p:nvSpPr>
          <p:cNvPr id="16" name="Freccia circolare a sinistra 15">
            <a:extLst>
              <a:ext uri="{FF2B5EF4-FFF2-40B4-BE49-F238E27FC236}">
                <a16:creationId xmlns:a16="http://schemas.microsoft.com/office/drawing/2014/main" id="{F7BB8B7F-DF05-481B-AEA2-F2258CD8ABDA}"/>
              </a:ext>
            </a:extLst>
          </p:cNvPr>
          <p:cNvSpPr/>
          <p:nvPr/>
        </p:nvSpPr>
        <p:spPr>
          <a:xfrm rot="169664">
            <a:off x="7046844" y="4171423"/>
            <a:ext cx="520150" cy="778524"/>
          </a:xfrm>
          <a:prstGeom prst="curvedLeftArrow">
            <a:avLst>
              <a:gd name="adj1" fmla="val 22957"/>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endParaRPr>
          </a:p>
        </p:txBody>
      </p:sp>
      <p:sp>
        <p:nvSpPr>
          <p:cNvPr id="4" name="Freccia circolare a destra 3">
            <a:extLst>
              <a:ext uri="{FF2B5EF4-FFF2-40B4-BE49-F238E27FC236}">
                <a16:creationId xmlns:a16="http://schemas.microsoft.com/office/drawing/2014/main" id="{6D34616E-B5ED-4E02-B0EA-FFE802E25E17}"/>
              </a:ext>
            </a:extLst>
          </p:cNvPr>
          <p:cNvSpPr/>
          <p:nvPr/>
        </p:nvSpPr>
        <p:spPr>
          <a:xfrm rot="3033596">
            <a:off x="7029073" y="2223956"/>
            <a:ext cx="438177" cy="70144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7" name="Freccia circolare a destra 16">
            <a:extLst>
              <a:ext uri="{FF2B5EF4-FFF2-40B4-BE49-F238E27FC236}">
                <a16:creationId xmlns:a16="http://schemas.microsoft.com/office/drawing/2014/main" id="{ECBF1478-4259-4BC4-9904-AC86D67EF3CD}"/>
              </a:ext>
            </a:extLst>
          </p:cNvPr>
          <p:cNvSpPr/>
          <p:nvPr/>
        </p:nvSpPr>
        <p:spPr>
          <a:xfrm rot="6488519">
            <a:off x="7282742" y="3266571"/>
            <a:ext cx="340614" cy="52917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5" name="Freccia circolare a destra 4">
            <a:extLst>
              <a:ext uri="{FF2B5EF4-FFF2-40B4-BE49-F238E27FC236}">
                <a16:creationId xmlns:a16="http://schemas.microsoft.com/office/drawing/2014/main" id="{D3D1F8C2-A3DE-4655-95FE-7AA96BD04B68}"/>
              </a:ext>
            </a:extLst>
          </p:cNvPr>
          <p:cNvSpPr/>
          <p:nvPr/>
        </p:nvSpPr>
        <p:spPr>
          <a:xfrm rot="1270039">
            <a:off x="4836647" y="4049189"/>
            <a:ext cx="578011" cy="134331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2490824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61E20C-19E0-45F1-B2A4-D662506B9775}"/>
              </a:ext>
            </a:extLst>
          </p:cNvPr>
          <p:cNvSpPr>
            <a:spLocks noGrp="1"/>
          </p:cNvSpPr>
          <p:nvPr>
            <p:ph type="title"/>
          </p:nvPr>
        </p:nvSpPr>
        <p:spPr>
          <a:solidFill>
            <a:srgbClr val="99FF33"/>
          </a:solidFill>
        </p:spPr>
        <p:txBody>
          <a:bodyPr>
            <a:noAutofit/>
          </a:bodyPr>
          <a:lstStyle/>
          <a:p>
            <a:pPr algn="ctr"/>
            <a:r>
              <a:rPr lang="it-IT" sz="8800" b="1" dirty="0">
                <a:ln w="22225">
                  <a:solidFill>
                    <a:schemeClr val="accent2"/>
                  </a:solidFill>
                  <a:prstDash val="solid"/>
                </a:ln>
                <a:solidFill>
                  <a:schemeClr val="accent2">
                    <a:lumMod val="40000"/>
                    <a:lumOff val="60000"/>
                  </a:schemeClr>
                </a:solidFill>
                <a:latin typeface="Chiller" panose="04020404031007020602" pitchFamily="82" charset="0"/>
              </a:rPr>
              <a:t>1^PROBLEMATIZZAZIONE</a:t>
            </a:r>
          </a:p>
        </p:txBody>
      </p:sp>
      <p:sp>
        <p:nvSpPr>
          <p:cNvPr id="3" name="Segnaposto contenuto 2">
            <a:extLst>
              <a:ext uri="{FF2B5EF4-FFF2-40B4-BE49-F238E27FC236}">
                <a16:creationId xmlns:a16="http://schemas.microsoft.com/office/drawing/2014/main" id="{FE635DDA-2706-48E6-9116-A0CE78888094}"/>
              </a:ext>
            </a:extLst>
          </p:cNvPr>
          <p:cNvSpPr>
            <a:spLocks noGrp="1"/>
          </p:cNvSpPr>
          <p:nvPr>
            <p:ph idx="1"/>
          </p:nvPr>
        </p:nvSpPr>
        <p:spPr>
          <a:xfrm>
            <a:off x="838200" y="1690688"/>
            <a:ext cx="10515600" cy="4486275"/>
          </a:xfrm>
          <a:solidFill>
            <a:schemeClr val="bg2">
              <a:lumMod val="90000"/>
            </a:schemeClr>
          </a:solidFill>
        </p:spPr>
        <p:txBody>
          <a:bodyPr>
            <a:normAutofit/>
          </a:bodyPr>
          <a:lstStyle/>
          <a:p>
            <a:pPr marL="0" indent="0">
              <a:buNone/>
            </a:pPr>
            <a:r>
              <a:rPr lang="it-IT" sz="4400" b="1" dirty="0">
                <a:solidFill>
                  <a:srgbClr val="FF0000"/>
                </a:solidFill>
                <a:latin typeface="Brush Script MT" panose="03060802040406070304" pitchFamily="66" charset="0"/>
              </a:rPr>
              <a:t>Immagina di dover realizzare schede scientifiche sulla rana e sull’acquitrino, quali informazioni ricercheresti?</a:t>
            </a:r>
          </a:p>
          <a:p>
            <a:pPr marL="0" indent="0">
              <a:buNone/>
            </a:pPr>
            <a:endParaRPr lang="it-IT" sz="4400" b="1" dirty="0">
              <a:solidFill>
                <a:srgbClr val="FF0000"/>
              </a:solidFill>
              <a:latin typeface="Brush Script MT" panose="03060802040406070304" pitchFamily="66" charset="0"/>
            </a:endParaRPr>
          </a:p>
        </p:txBody>
      </p:sp>
      <p:graphicFrame>
        <p:nvGraphicFramePr>
          <p:cNvPr id="4" name="Tabella 4">
            <a:extLst>
              <a:ext uri="{FF2B5EF4-FFF2-40B4-BE49-F238E27FC236}">
                <a16:creationId xmlns:a16="http://schemas.microsoft.com/office/drawing/2014/main" id="{C3BE62B1-053C-4866-B21C-44D34AA29106}"/>
              </a:ext>
            </a:extLst>
          </p:cNvPr>
          <p:cNvGraphicFramePr>
            <a:graphicFrameLocks noGrp="1"/>
          </p:cNvGraphicFramePr>
          <p:nvPr>
            <p:extLst>
              <p:ext uri="{D42A27DB-BD31-4B8C-83A1-F6EECF244321}">
                <p14:modId xmlns:p14="http://schemas.microsoft.com/office/powerpoint/2010/main" val="3723630903"/>
              </p:ext>
            </p:extLst>
          </p:nvPr>
        </p:nvGraphicFramePr>
        <p:xfrm>
          <a:off x="2305877" y="3016252"/>
          <a:ext cx="7394714" cy="2712720"/>
        </p:xfrm>
        <a:graphic>
          <a:graphicData uri="http://schemas.openxmlformats.org/drawingml/2006/table">
            <a:tbl>
              <a:tblPr firstRow="1" bandRow="1">
                <a:tableStyleId>{5C22544A-7EE6-4342-B048-85BDC9FD1C3A}</a:tableStyleId>
              </a:tblPr>
              <a:tblGrid>
                <a:gridCol w="3790123">
                  <a:extLst>
                    <a:ext uri="{9D8B030D-6E8A-4147-A177-3AD203B41FA5}">
                      <a16:colId xmlns:a16="http://schemas.microsoft.com/office/drawing/2014/main" val="3827143649"/>
                    </a:ext>
                  </a:extLst>
                </a:gridCol>
                <a:gridCol w="3604591">
                  <a:extLst>
                    <a:ext uri="{9D8B030D-6E8A-4147-A177-3AD203B41FA5}">
                      <a16:colId xmlns:a16="http://schemas.microsoft.com/office/drawing/2014/main" val="1763681165"/>
                    </a:ext>
                  </a:extLst>
                </a:gridCol>
              </a:tblGrid>
              <a:tr h="531920">
                <a:tc>
                  <a:txBody>
                    <a:bodyPr/>
                    <a:lstStyle/>
                    <a:p>
                      <a:pPr algn="ctr"/>
                      <a:r>
                        <a:rPr lang="it-IT" sz="4000" dirty="0">
                          <a:latin typeface="Chiller" panose="04020404031007020602" pitchFamily="82" charset="0"/>
                        </a:rPr>
                        <a:t>RANA</a:t>
                      </a:r>
                    </a:p>
                  </a:txBody>
                  <a:tcPr/>
                </a:tc>
                <a:tc>
                  <a:txBody>
                    <a:bodyPr/>
                    <a:lstStyle/>
                    <a:p>
                      <a:pPr algn="ctr"/>
                      <a:r>
                        <a:rPr lang="it-IT" sz="4000" dirty="0">
                          <a:latin typeface="Chiller" panose="04020404031007020602" pitchFamily="82" charset="0"/>
                        </a:rPr>
                        <a:t>ACQUITRINO</a:t>
                      </a:r>
                    </a:p>
                  </a:txBody>
                  <a:tcPr/>
                </a:tc>
                <a:extLst>
                  <a:ext uri="{0D108BD9-81ED-4DB2-BD59-A6C34878D82A}">
                    <a16:rowId xmlns:a16="http://schemas.microsoft.com/office/drawing/2014/main" val="3172514847"/>
                  </a:ext>
                </a:extLst>
              </a:tr>
              <a:tr h="486530">
                <a:tc>
                  <a:txBody>
                    <a:bodyPr/>
                    <a:lstStyle/>
                    <a:p>
                      <a:r>
                        <a:rPr lang="it-IT" dirty="0">
                          <a:solidFill>
                            <a:srgbClr val="002060"/>
                          </a:solidFill>
                          <a:latin typeface="Aharoni" panose="02010803020104030203" pitchFamily="2" charset="-79"/>
                          <a:cs typeface="Aharoni" panose="02010803020104030203" pitchFamily="2" charset="-79"/>
                        </a:rPr>
                        <a:t>-NOME SCIENTIFICO</a:t>
                      </a:r>
                    </a:p>
                    <a:p>
                      <a:r>
                        <a:rPr lang="it-IT" dirty="0">
                          <a:solidFill>
                            <a:srgbClr val="002060"/>
                          </a:solidFill>
                          <a:latin typeface="Aharoni" panose="02010803020104030203" pitchFamily="2" charset="-79"/>
                          <a:cs typeface="Aharoni" panose="02010803020104030203" pitchFamily="2" charset="-79"/>
                        </a:rPr>
                        <a:t>-FAMIGLIA</a:t>
                      </a:r>
                    </a:p>
                    <a:p>
                      <a:r>
                        <a:rPr lang="it-IT" dirty="0">
                          <a:solidFill>
                            <a:srgbClr val="002060"/>
                          </a:solidFill>
                          <a:latin typeface="Aharoni" panose="02010803020104030203" pitchFamily="2" charset="-79"/>
                          <a:cs typeface="Aharoni" panose="02010803020104030203" pitchFamily="2" charset="-79"/>
                        </a:rPr>
                        <a:t>-PESO-LUNGHEZZA</a:t>
                      </a:r>
                    </a:p>
                    <a:p>
                      <a:r>
                        <a:rPr lang="it-IT" dirty="0">
                          <a:solidFill>
                            <a:srgbClr val="002060"/>
                          </a:solidFill>
                          <a:latin typeface="Aharoni" panose="02010803020104030203" pitchFamily="2" charset="-79"/>
                          <a:cs typeface="Aharoni" panose="02010803020104030203" pitchFamily="2" charset="-79"/>
                        </a:rPr>
                        <a:t>-LONGEVITA’</a:t>
                      </a:r>
                    </a:p>
                    <a:p>
                      <a:r>
                        <a:rPr lang="it-IT" dirty="0">
                          <a:solidFill>
                            <a:srgbClr val="002060"/>
                          </a:solidFill>
                          <a:latin typeface="Aharoni" panose="02010803020104030203" pitchFamily="2" charset="-79"/>
                          <a:cs typeface="Aharoni" panose="02010803020104030203" pitchFamily="2" charset="-79"/>
                        </a:rPr>
                        <a:t>-TIPOLOGIE</a:t>
                      </a:r>
                    </a:p>
                    <a:p>
                      <a:r>
                        <a:rPr lang="it-IT" dirty="0">
                          <a:solidFill>
                            <a:srgbClr val="002060"/>
                          </a:solidFill>
                          <a:latin typeface="Aharoni" panose="02010803020104030203" pitchFamily="2" charset="-79"/>
                          <a:cs typeface="Aharoni" panose="02010803020104030203" pitchFamily="2" charset="-79"/>
                        </a:rPr>
                        <a:t>-ALIMENTAZIONE</a:t>
                      </a:r>
                    </a:p>
                    <a:p>
                      <a:r>
                        <a:rPr lang="it-IT" dirty="0">
                          <a:solidFill>
                            <a:srgbClr val="002060"/>
                          </a:solidFill>
                          <a:latin typeface="Aharoni" panose="02010803020104030203" pitchFamily="2" charset="-79"/>
                          <a:cs typeface="Aharoni" panose="02010803020104030203" pitchFamily="2" charset="-79"/>
                        </a:rPr>
                        <a:t>-DIFESA</a:t>
                      </a:r>
                    </a:p>
                  </a:txBody>
                  <a:tcPr/>
                </a:tc>
                <a:tc>
                  <a:txBody>
                    <a:bodyPr/>
                    <a:lstStyle/>
                    <a:p>
                      <a:r>
                        <a:rPr lang="it-IT" dirty="0">
                          <a:solidFill>
                            <a:srgbClr val="002060"/>
                          </a:solidFill>
                          <a:latin typeface="Aharoni" panose="02010803020104030203" pitchFamily="2" charset="-79"/>
                          <a:cs typeface="Aharoni" panose="02010803020104030203" pitchFamily="2" charset="-79"/>
                        </a:rPr>
                        <a:t>-COME SI FORMA E DOVE</a:t>
                      </a:r>
                    </a:p>
                    <a:p>
                      <a:r>
                        <a:rPr lang="it-IT" dirty="0">
                          <a:solidFill>
                            <a:srgbClr val="002060"/>
                          </a:solidFill>
                          <a:latin typeface="Aharoni" panose="02010803020104030203" pitchFamily="2" charset="-79"/>
                          <a:cs typeface="Aharoni" panose="02010803020104030203" pitchFamily="2" charset="-79"/>
                        </a:rPr>
                        <a:t>-GRANDEZZA</a:t>
                      </a:r>
                    </a:p>
                    <a:p>
                      <a:r>
                        <a:rPr lang="it-IT" dirty="0">
                          <a:solidFill>
                            <a:srgbClr val="002060"/>
                          </a:solidFill>
                          <a:latin typeface="Aharoni" panose="02010803020104030203" pitchFamily="2" charset="-79"/>
                          <a:cs typeface="Aharoni" panose="02010803020104030203" pitchFamily="2" charset="-79"/>
                        </a:rPr>
                        <a:t>-PROFONDITA’</a:t>
                      </a:r>
                    </a:p>
                    <a:p>
                      <a:r>
                        <a:rPr lang="it-IT" dirty="0">
                          <a:solidFill>
                            <a:srgbClr val="002060"/>
                          </a:solidFill>
                          <a:latin typeface="Aharoni" panose="02010803020104030203" pitchFamily="2" charset="-79"/>
                          <a:cs typeface="Aharoni" panose="02010803020104030203" pitchFamily="2" charset="-79"/>
                        </a:rPr>
                        <a:t>-FLORA</a:t>
                      </a:r>
                    </a:p>
                    <a:p>
                      <a:r>
                        <a:rPr lang="it-IT" dirty="0">
                          <a:solidFill>
                            <a:srgbClr val="002060"/>
                          </a:solidFill>
                          <a:latin typeface="Aharoni" panose="02010803020104030203" pitchFamily="2" charset="-79"/>
                          <a:cs typeface="Aharoni" panose="02010803020104030203" pitchFamily="2" charset="-79"/>
                        </a:rPr>
                        <a:t>-FAUNA</a:t>
                      </a:r>
                    </a:p>
                    <a:p>
                      <a:r>
                        <a:rPr lang="it-IT" dirty="0">
                          <a:solidFill>
                            <a:srgbClr val="002060"/>
                          </a:solidFill>
                          <a:latin typeface="Aharoni" panose="02010803020104030203" pitchFamily="2" charset="-79"/>
                          <a:cs typeface="Aharoni" panose="02010803020104030203" pitchFamily="2" charset="-79"/>
                        </a:rPr>
                        <a:t>-INTERVENTO DELL’UOMO</a:t>
                      </a:r>
                    </a:p>
                  </a:txBody>
                  <a:tcPr/>
                </a:tc>
                <a:extLst>
                  <a:ext uri="{0D108BD9-81ED-4DB2-BD59-A6C34878D82A}">
                    <a16:rowId xmlns:a16="http://schemas.microsoft.com/office/drawing/2014/main" val="1895055604"/>
                  </a:ext>
                </a:extLst>
              </a:tr>
            </a:tbl>
          </a:graphicData>
        </a:graphic>
      </p:graphicFrame>
    </p:spTree>
    <p:extLst>
      <p:ext uri="{BB962C8B-B14F-4D97-AF65-F5344CB8AC3E}">
        <p14:creationId xmlns:p14="http://schemas.microsoft.com/office/powerpoint/2010/main" val="1447782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DD7D0535-1CFD-4A1B-8612-3716E5DF9295}"/>
              </a:ext>
            </a:extLst>
          </p:cNvPr>
          <p:cNvPicPr>
            <a:picLocks noChangeAspect="1"/>
          </p:cNvPicPr>
          <p:nvPr/>
        </p:nvPicPr>
        <p:blipFill rotWithShape="1">
          <a:blip r:embed="rId2">
            <a:extLst>
              <a:ext uri="{28A0092B-C50C-407E-A947-70E740481C1C}">
                <a14:useLocalDpi xmlns:a14="http://schemas.microsoft.com/office/drawing/2010/main" val="0"/>
              </a:ext>
            </a:extLst>
          </a:blip>
          <a:srcRect l="35312" t="27131" r="4099" b="25982"/>
          <a:stretch/>
        </p:blipFill>
        <p:spPr>
          <a:xfrm>
            <a:off x="8122801" y="1646988"/>
            <a:ext cx="3035529" cy="1563758"/>
          </a:xfrm>
          <a:prstGeom prst="rect">
            <a:avLst/>
          </a:prstGeom>
          <a:ln w="76200">
            <a:solidFill>
              <a:srgbClr val="00B050"/>
            </a:solidFill>
          </a:ln>
        </p:spPr>
      </p:pic>
      <p:sp>
        <p:nvSpPr>
          <p:cNvPr id="6" name="CasellaDiTesto 5">
            <a:extLst>
              <a:ext uri="{FF2B5EF4-FFF2-40B4-BE49-F238E27FC236}">
                <a16:creationId xmlns:a16="http://schemas.microsoft.com/office/drawing/2014/main" id="{FE28CC46-54D0-436E-933F-17B60E89F974}"/>
              </a:ext>
            </a:extLst>
          </p:cNvPr>
          <p:cNvSpPr txBox="1"/>
          <p:nvPr/>
        </p:nvSpPr>
        <p:spPr>
          <a:xfrm>
            <a:off x="795129" y="384313"/>
            <a:ext cx="10363201" cy="769441"/>
          </a:xfrm>
          <a:prstGeom prst="rect">
            <a:avLst/>
          </a:prstGeom>
          <a:solidFill>
            <a:srgbClr val="FFFF00"/>
          </a:solidFill>
        </p:spPr>
        <p:txBody>
          <a:bodyPr wrap="square" rtlCol="0">
            <a:spAutoFit/>
          </a:bodyPr>
          <a:lstStyle/>
          <a:p>
            <a:r>
              <a:rPr lang="it-IT" sz="4400" dirty="0">
                <a:solidFill>
                  <a:srgbClr val="00B050"/>
                </a:solidFill>
                <a:latin typeface="Goudy Stout" panose="0202090407030B020401" pitchFamily="18" charset="0"/>
              </a:rPr>
              <a:t>CARTA D’IDENTITA’</a:t>
            </a:r>
          </a:p>
        </p:txBody>
      </p:sp>
      <p:sp>
        <p:nvSpPr>
          <p:cNvPr id="7" name="CasellaDiTesto 6">
            <a:extLst>
              <a:ext uri="{FF2B5EF4-FFF2-40B4-BE49-F238E27FC236}">
                <a16:creationId xmlns:a16="http://schemas.microsoft.com/office/drawing/2014/main" id="{15BEE0B3-64BD-4FB4-88AD-415DE5F7CBA0}"/>
              </a:ext>
            </a:extLst>
          </p:cNvPr>
          <p:cNvSpPr txBox="1"/>
          <p:nvPr/>
        </p:nvSpPr>
        <p:spPr>
          <a:xfrm>
            <a:off x="927652" y="1417984"/>
            <a:ext cx="7275444" cy="5262979"/>
          </a:xfrm>
          <a:prstGeom prst="rect">
            <a:avLst/>
          </a:prstGeom>
          <a:noFill/>
        </p:spPr>
        <p:txBody>
          <a:bodyPr wrap="square" rtlCol="0">
            <a:spAutoFit/>
          </a:bodyPr>
          <a:lstStyle/>
          <a:p>
            <a:r>
              <a:rPr lang="it-IT" sz="2800" b="1" dirty="0">
                <a:solidFill>
                  <a:srgbClr val="FF0000"/>
                </a:solidFill>
                <a:latin typeface="Chiller" panose="04020404031007020602" pitchFamily="82" charset="0"/>
              </a:rPr>
              <a:t>Nome scientifico: </a:t>
            </a:r>
            <a:r>
              <a:rPr lang="it-IT" sz="2800" dirty="0">
                <a:latin typeface="Chiller" panose="04020404031007020602" pitchFamily="82" charset="0"/>
              </a:rPr>
              <a:t>ANURA</a:t>
            </a:r>
          </a:p>
          <a:p>
            <a:r>
              <a:rPr lang="it-IT" sz="2800" b="1" dirty="0">
                <a:solidFill>
                  <a:srgbClr val="FF0000"/>
                </a:solidFill>
                <a:latin typeface="Chiller" panose="04020404031007020602" pitchFamily="82" charset="0"/>
              </a:rPr>
              <a:t>Famiglia: </a:t>
            </a:r>
            <a:r>
              <a:rPr lang="it-IT" sz="2800" dirty="0">
                <a:latin typeface="Chiller" panose="04020404031007020602" pitchFamily="82" charset="0"/>
              </a:rPr>
              <a:t>RANIDI</a:t>
            </a:r>
          </a:p>
          <a:p>
            <a:r>
              <a:rPr lang="it-IT" sz="2800" b="1" dirty="0">
                <a:solidFill>
                  <a:srgbClr val="FF0000"/>
                </a:solidFill>
                <a:latin typeface="Chiller" panose="04020404031007020602" pitchFamily="82" charset="0"/>
              </a:rPr>
              <a:t>Peso: </a:t>
            </a:r>
            <a:r>
              <a:rPr lang="it-IT" sz="2800" dirty="0">
                <a:latin typeface="Chiller" panose="04020404031007020602" pitchFamily="82" charset="0"/>
              </a:rPr>
              <a:t>da 500 gr. a 1,5 Kg.</a:t>
            </a:r>
          </a:p>
          <a:p>
            <a:r>
              <a:rPr lang="it-IT" sz="2800" b="1" dirty="0">
                <a:solidFill>
                  <a:srgbClr val="FF0000"/>
                </a:solidFill>
                <a:latin typeface="Chiller" panose="04020404031007020602" pitchFamily="82" charset="0"/>
              </a:rPr>
              <a:t>Lunghezza: </a:t>
            </a:r>
            <a:r>
              <a:rPr lang="it-IT" sz="2800" dirty="0">
                <a:latin typeface="Chiller" panose="04020404031007020602" pitchFamily="82" charset="0"/>
              </a:rPr>
              <a:t>da 5,5 cm. a 20 cm. circa</a:t>
            </a:r>
          </a:p>
          <a:p>
            <a:r>
              <a:rPr lang="it-IT" sz="2800" b="1" dirty="0">
                <a:solidFill>
                  <a:srgbClr val="FF0000"/>
                </a:solidFill>
                <a:latin typeface="Chiller" panose="04020404031007020602" pitchFamily="82" charset="0"/>
              </a:rPr>
              <a:t>Longevità: </a:t>
            </a:r>
            <a:r>
              <a:rPr lang="it-IT" sz="2800" dirty="0">
                <a:latin typeface="Chiller" panose="04020404031007020602" pitchFamily="82" charset="0"/>
              </a:rPr>
              <a:t>da 10 a 12 anni</a:t>
            </a:r>
          </a:p>
          <a:p>
            <a:r>
              <a:rPr lang="it-IT" sz="2800" b="1" dirty="0">
                <a:solidFill>
                  <a:srgbClr val="FF0000"/>
                </a:solidFill>
                <a:latin typeface="Chiller" panose="04020404031007020602" pitchFamily="82" charset="0"/>
              </a:rPr>
              <a:t>Tipologia: </a:t>
            </a:r>
            <a:r>
              <a:rPr lang="it-IT" sz="2800" dirty="0">
                <a:latin typeface="Chiller" panose="04020404031007020602" pitchFamily="82" charset="0"/>
              </a:rPr>
              <a:t>oltre 7100 specie tra cui raganella, rospo comune e rana comune.</a:t>
            </a:r>
          </a:p>
          <a:p>
            <a:r>
              <a:rPr lang="it-IT" sz="2800" b="1" dirty="0">
                <a:solidFill>
                  <a:srgbClr val="FF0000"/>
                </a:solidFill>
                <a:latin typeface="Chiller" panose="04020404031007020602" pitchFamily="82" charset="0"/>
              </a:rPr>
              <a:t>Cibo: </a:t>
            </a:r>
            <a:r>
              <a:rPr lang="it-IT" sz="2800" dirty="0">
                <a:latin typeface="Chiller" panose="04020404031007020602" pitchFamily="82" charset="0"/>
              </a:rPr>
              <a:t>grilli, vermi, mosche, canarie, moscerini, larve e altri insetti.</a:t>
            </a:r>
          </a:p>
          <a:p>
            <a:r>
              <a:rPr lang="it-IT" sz="2800" b="1" dirty="0">
                <a:solidFill>
                  <a:srgbClr val="FF0000"/>
                </a:solidFill>
                <a:latin typeface="Chiller" panose="04020404031007020602" pitchFamily="82" charset="0"/>
              </a:rPr>
              <a:t>Come si difende?</a:t>
            </a:r>
          </a:p>
          <a:p>
            <a:r>
              <a:rPr lang="it-IT" sz="2800" dirty="0">
                <a:latin typeface="Chiller" panose="04020404031007020602" pitchFamily="82" charset="0"/>
              </a:rPr>
              <a:t>Mimetizzandosi nella vegetazione, le rane tropicali emanando un veleno sulla preda , le rane comuni con le ghiandole presenti sul corpo e vibrazioni.</a:t>
            </a:r>
          </a:p>
        </p:txBody>
      </p:sp>
      <p:sp>
        <p:nvSpPr>
          <p:cNvPr id="8" name="Freccia in giù 7">
            <a:extLst>
              <a:ext uri="{FF2B5EF4-FFF2-40B4-BE49-F238E27FC236}">
                <a16:creationId xmlns:a16="http://schemas.microsoft.com/office/drawing/2014/main" id="{A2BCC1B6-D231-40B9-A2ED-321A2C6F9E1E}"/>
              </a:ext>
            </a:extLst>
          </p:cNvPr>
          <p:cNvSpPr/>
          <p:nvPr/>
        </p:nvSpPr>
        <p:spPr>
          <a:xfrm>
            <a:off x="9617302" y="3342861"/>
            <a:ext cx="484632" cy="97840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orthographicFront"/>
              <a:lightRig rig="soft" dir="t">
                <a:rot lat="0" lon="0" rev="15600000"/>
              </a:lightRig>
            </a:scene3d>
            <a:sp3d extrusionH="57150" prstMaterial="softEdge">
              <a:bevelT w="25400" h="38100"/>
            </a:sp3d>
          </a:bodyPr>
          <a:lstStyle/>
          <a:p>
            <a:pPr algn="ctr"/>
            <a:endParaRPr lang="it-IT" b="1">
              <a:ln/>
              <a:solidFill>
                <a:schemeClr val="accent4"/>
              </a:solidFill>
            </a:endParaRPr>
          </a:p>
        </p:txBody>
      </p:sp>
      <p:sp>
        <p:nvSpPr>
          <p:cNvPr id="9" name="CasellaDiTesto 8">
            <a:extLst>
              <a:ext uri="{FF2B5EF4-FFF2-40B4-BE49-F238E27FC236}">
                <a16:creationId xmlns:a16="http://schemas.microsoft.com/office/drawing/2014/main" id="{654EA016-4D99-4B16-9B3A-854266B892BD}"/>
              </a:ext>
            </a:extLst>
          </p:cNvPr>
          <p:cNvSpPr txBox="1"/>
          <p:nvPr/>
        </p:nvSpPr>
        <p:spPr>
          <a:xfrm>
            <a:off x="8560905" y="4407408"/>
            <a:ext cx="2597426" cy="584775"/>
          </a:xfrm>
          <a:prstGeom prst="rect">
            <a:avLst/>
          </a:prstGeom>
          <a:solidFill>
            <a:srgbClr val="92D050"/>
          </a:solidFill>
        </p:spPr>
        <p:txBody>
          <a:bodyPr wrap="square" rtlCol="0">
            <a:spAutoFit/>
          </a:bodyPr>
          <a:lstStyle/>
          <a:p>
            <a:pPr algn="ctr"/>
            <a:r>
              <a:rPr lang="it-IT" sz="3200" b="1" dirty="0">
                <a:solidFill>
                  <a:srgbClr val="C00000"/>
                </a:solidFill>
                <a:latin typeface="Chiller" panose="04020404031007020602" pitchFamily="82" charset="0"/>
              </a:rPr>
              <a:t>MARAVUOTTL</a:t>
            </a:r>
          </a:p>
        </p:txBody>
      </p:sp>
    </p:spTree>
    <p:extLst>
      <p:ext uri="{BB962C8B-B14F-4D97-AF65-F5344CB8AC3E}">
        <p14:creationId xmlns:p14="http://schemas.microsoft.com/office/powerpoint/2010/main" val="248992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5323EC8-6E38-4D36-B039-A9FF79B756B7}"/>
              </a:ext>
            </a:extLst>
          </p:cNvPr>
          <p:cNvSpPr txBox="1"/>
          <p:nvPr/>
        </p:nvSpPr>
        <p:spPr>
          <a:xfrm>
            <a:off x="874643" y="596347"/>
            <a:ext cx="10137914" cy="5909310"/>
          </a:xfrm>
          <a:prstGeom prst="rect">
            <a:avLst/>
          </a:prstGeom>
          <a:solidFill>
            <a:srgbClr val="FFFF00"/>
          </a:solidFill>
          <a:ln w="76200">
            <a:solidFill>
              <a:srgbClr val="00B050"/>
            </a:solidFill>
            <a:prstDash val="sysDash"/>
          </a:ln>
        </p:spPr>
        <p:txBody>
          <a:bodyPr wrap="square" rtlCol="0">
            <a:spAutoFit/>
          </a:bodyPr>
          <a:lstStyle/>
          <a:p>
            <a:pPr algn="ctr"/>
            <a:r>
              <a:rPr lang="it-IT" sz="5400" b="1" dirty="0">
                <a:solidFill>
                  <a:srgbClr val="FF0000"/>
                </a:solidFill>
                <a:latin typeface="Chiller" panose="04020404031007020602" pitchFamily="82" charset="0"/>
              </a:rPr>
              <a:t>Curiosità:</a:t>
            </a:r>
          </a:p>
          <a:p>
            <a:r>
              <a:rPr lang="it-IT" sz="5400" b="1" i="1" dirty="0">
                <a:solidFill>
                  <a:srgbClr val="00B050"/>
                </a:solidFill>
                <a:latin typeface="Chiller" panose="04020404031007020602" pitchFamily="82" charset="0"/>
              </a:rPr>
              <a:t>È sconsigliato prendere in mano una Rana, se non si ha la possibilità di lavarsi immediatamente le mani. La sostanza appiccicosa secreta dalla loro pelle e viscida ed è piena di batteri estremamente dannosi per l’uomo. In alcuni casi molto gravi, porterebbero addirittura alla morte.</a:t>
            </a:r>
            <a:endParaRPr lang="it-IT" sz="5400" b="1" dirty="0">
              <a:solidFill>
                <a:srgbClr val="00B050"/>
              </a:solidFill>
              <a:latin typeface="Chiller" panose="04020404031007020602" pitchFamily="82" charset="0"/>
            </a:endParaRPr>
          </a:p>
        </p:txBody>
      </p:sp>
    </p:spTree>
    <p:extLst>
      <p:ext uri="{BB962C8B-B14F-4D97-AF65-F5344CB8AC3E}">
        <p14:creationId xmlns:p14="http://schemas.microsoft.com/office/powerpoint/2010/main" val="2851155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74F03D5F-7AB6-4D27-8C23-01FAD7368F95}"/>
              </a:ext>
            </a:extLst>
          </p:cNvPr>
          <p:cNvSpPr txBox="1"/>
          <p:nvPr/>
        </p:nvSpPr>
        <p:spPr>
          <a:xfrm>
            <a:off x="675861" y="1478627"/>
            <a:ext cx="10999303" cy="5170646"/>
          </a:xfrm>
          <a:prstGeom prst="rect">
            <a:avLst/>
          </a:prstGeom>
          <a:solidFill>
            <a:schemeClr val="accent6">
              <a:lumMod val="40000"/>
              <a:lumOff val="60000"/>
            </a:schemeClr>
          </a:solidFill>
        </p:spPr>
        <p:txBody>
          <a:bodyPr wrap="square" rtlCol="0">
            <a:spAutoFit/>
          </a:bodyPr>
          <a:lstStyle/>
          <a:p>
            <a:pPr algn="ctr"/>
            <a:r>
              <a:rPr lang="it-IT" sz="2400" b="1" dirty="0">
                <a:solidFill>
                  <a:srgbClr val="FF0000"/>
                </a:solidFill>
                <a:latin typeface="Chiller" panose="04020404031007020602" pitchFamily="82" charset="0"/>
              </a:rPr>
              <a:t>COME SI FORMA E DOVE?</a:t>
            </a:r>
          </a:p>
          <a:p>
            <a:pPr algn="ctr"/>
            <a:r>
              <a:rPr lang="it-IT" sz="2400" b="1" dirty="0">
                <a:latin typeface="Chiller" panose="04020404031007020602" pitchFamily="82" charset="0"/>
              </a:rPr>
              <a:t>La formazione di uno stagno o di un acquitrino necessita in generale di un’alimentazione di acqua o di un fondale impermeabile e si struttura con il ristagno di sottili strati d’acqua, spesso coperti da vegetazione erbacea palustre.</a:t>
            </a:r>
          </a:p>
          <a:p>
            <a:pPr algn="ctr"/>
            <a:r>
              <a:rPr lang="it-IT" sz="2400" b="1" dirty="0">
                <a:solidFill>
                  <a:srgbClr val="FF0000"/>
                </a:solidFill>
                <a:latin typeface="Chiller" panose="04020404031007020602" pitchFamily="82" charset="0"/>
              </a:rPr>
              <a:t>DOVE?</a:t>
            </a:r>
          </a:p>
          <a:p>
            <a:pPr algn="ctr"/>
            <a:r>
              <a:rPr lang="it-IT" sz="2400" b="1" dirty="0">
                <a:latin typeface="Chiller" panose="04020404031007020602" pitchFamily="82" charset="0"/>
              </a:rPr>
              <a:t>Si forma nei corsi d’acqua o nei canali di immissari dove l’acqua ristagna.</a:t>
            </a:r>
          </a:p>
          <a:p>
            <a:pPr algn="ctr"/>
            <a:r>
              <a:rPr lang="it-IT" sz="2400" b="1" dirty="0">
                <a:solidFill>
                  <a:srgbClr val="FF0000"/>
                </a:solidFill>
                <a:latin typeface="Chiller" panose="04020404031007020602" pitchFamily="82" charset="0"/>
              </a:rPr>
              <a:t>PROFONDITA’:</a:t>
            </a:r>
          </a:p>
          <a:p>
            <a:pPr algn="ctr"/>
            <a:r>
              <a:rPr lang="it-IT" sz="2400" b="1" dirty="0">
                <a:latin typeface="Chiller" panose="04020404031007020602" pitchFamily="82" charset="0"/>
              </a:rPr>
              <a:t>Non arriva ad un metro.</a:t>
            </a:r>
          </a:p>
          <a:p>
            <a:pPr algn="ctr"/>
            <a:r>
              <a:rPr lang="it-IT" sz="2400" b="1" dirty="0">
                <a:solidFill>
                  <a:srgbClr val="FF0000"/>
                </a:solidFill>
                <a:latin typeface="Chiller" panose="04020404031007020602" pitchFamily="82" charset="0"/>
              </a:rPr>
              <a:t>FLORA:</a:t>
            </a:r>
          </a:p>
          <a:p>
            <a:pPr algn="ctr"/>
            <a:r>
              <a:rPr lang="it-IT" sz="2400" b="1" dirty="0">
                <a:latin typeface="Chiller" panose="04020404031007020602" pitchFamily="82" charset="0"/>
              </a:rPr>
              <a:t>Piante acquatiche come le canne, il papiro e le ninfee.</a:t>
            </a:r>
          </a:p>
          <a:p>
            <a:pPr algn="ctr"/>
            <a:r>
              <a:rPr lang="it-IT" sz="2400" b="1" dirty="0">
                <a:solidFill>
                  <a:srgbClr val="FF0000"/>
                </a:solidFill>
                <a:latin typeface="Chiller" panose="04020404031007020602" pitchFamily="82" charset="0"/>
              </a:rPr>
              <a:t>FAUNA:</a:t>
            </a:r>
          </a:p>
          <a:p>
            <a:pPr algn="ctr"/>
            <a:r>
              <a:rPr lang="it-IT" sz="2400" b="1" dirty="0">
                <a:latin typeface="Chiller" panose="04020404031007020602" pitchFamily="82" charset="0"/>
              </a:rPr>
              <a:t>Ci sono piccoli animali: i mutaforme, insetti vari, rettili.</a:t>
            </a:r>
          </a:p>
          <a:p>
            <a:pPr algn="ctr"/>
            <a:r>
              <a:rPr lang="it-IT" sz="2400" b="1" dirty="0">
                <a:latin typeface="Chiller" panose="04020404031007020602" pitchFamily="82" charset="0"/>
              </a:rPr>
              <a:t>L’intervento dell’uomo:</a:t>
            </a:r>
          </a:p>
          <a:p>
            <a:pPr algn="ctr"/>
            <a:r>
              <a:rPr lang="it-IT" sz="2400" b="1" dirty="0">
                <a:latin typeface="Chiller" panose="04020404031007020602" pitchFamily="82" charset="0"/>
              </a:rPr>
              <a:t>L’uomo ha fatto delle bonifiche costruendo dighe, argini e canali.</a:t>
            </a:r>
          </a:p>
          <a:p>
            <a:endParaRPr lang="it-IT" dirty="0"/>
          </a:p>
        </p:txBody>
      </p:sp>
      <p:sp>
        <p:nvSpPr>
          <p:cNvPr id="5" name="CasellaDiTesto 4">
            <a:extLst>
              <a:ext uri="{FF2B5EF4-FFF2-40B4-BE49-F238E27FC236}">
                <a16:creationId xmlns:a16="http://schemas.microsoft.com/office/drawing/2014/main" id="{3FC147B0-3677-425B-9B49-24CA591E41AE}"/>
              </a:ext>
            </a:extLst>
          </p:cNvPr>
          <p:cNvSpPr txBox="1"/>
          <p:nvPr/>
        </p:nvSpPr>
        <p:spPr>
          <a:xfrm>
            <a:off x="675862" y="278297"/>
            <a:ext cx="10999302" cy="1200329"/>
          </a:xfrm>
          <a:prstGeom prst="rect">
            <a:avLst/>
          </a:prstGeom>
          <a:solidFill>
            <a:schemeClr val="accent5">
              <a:lumMod val="40000"/>
              <a:lumOff val="60000"/>
            </a:schemeClr>
          </a:solidFill>
        </p:spPr>
        <p:txBody>
          <a:bodyPr wrap="square" rtlCol="0">
            <a:spAutoFit/>
          </a:bodyPr>
          <a:lstStyle/>
          <a:p>
            <a:pPr algn="ctr"/>
            <a:r>
              <a:rPr lang="it-IT" sz="7200" b="1" dirty="0">
                <a:solidFill>
                  <a:schemeClr val="accent6">
                    <a:lumMod val="50000"/>
                  </a:schemeClr>
                </a:solidFill>
                <a:latin typeface="Chiller" panose="04020404031007020602" pitchFamily="82" charset="0"/>
              </a:rPr>
              <a:t>ACQUITRIN</a:t>
            </a:r>
            <a:r>
              <a:rPr lang="it-IT" sz="7200" dirty="0">
                <a:solidFill>
                  <a:schemeClr val="accent6">
                    <a:lumMod val="50000"/>
                  </a:schemeClr>
                </a:solidFill>
                <a:latin typeface="Chiller" panose="04020404031007020602" pitchFamily="82" charset="0"/>
              </a:rPr>
              <a:t>O</a:t>
            </a:r>
          </a:p>
        </p:txBody>
      </p:sp>
    </p:spTree>
    <p:extLst>
      <p:ext uri="{BB962C8B-B14F-4D97-AF65-F5344CB8AC3E}">
        <p14:creationId xmlns:p14="http://schemas.microsoft.com/office/powerpoint/2010/main" val="849259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986D6D8-679E-4C74-97D8-E21EA098077E}"/>
              </a:ext>
            </a:extLst>
          </p:cNvPr>
          <p:cNvSpPr txBox="1"/>
          <p:nvPr/>
        </p:nvSpPr>
        <p:spPr>
          <a:xfrm>
            <a:off x="927652" y="291547"/>
            <a:ext cx="10349948" cy="1077218"/>
          </a:xfrm>
          <a:prstGeom prst="rect">
            <a:avLst/>
          </a:prstGeom>
          <a:noFill/>
        </p:spPr>
        <p:txBody>
          <a:bodyPr wrap="square" rtlCol="0">
            <a:spAutoFit/>
          </a:bodyPr>
          <a:lstStyle/>
          <a:p>
            <a:pPr algn="ctr"/>
            <a:r>
              <a:rPr lang="it-IT" sz="3200" b="1" dirty="0">
                <a:solidFill>
                  <a:srgbClr val="FF0000"/>
                </a:solidFill>
                <a:latin typeface="Chiller" panose="04020404031007020602" pitchFamily="82" charset="0"/>
              </a:rPr>
              <a:t>GRANDEZZA:</a:t>
            </a:r>
          </a:p>
          <a:p>
            <a:pPr algn="ctr"/>
            <a:r>
              <a:rPr lang="it-IT" sz="3200" b="1" dirty="0">
                <a:solidFill>
                  <a:schemeClr val="accent6">
                    <a:lumMod val="50000"/>
                  </a:schemeClr>
                </a:solidFill>
                <a:latin typeface="Chiller" panose="04020404031007020602" pitchFamily="82" charset="0"/>
              </a:rPr>
              <a:t>Le sue dimensioni sono ridotte ma, coprono il 5,6% dell’intero territorio nazionale.</a:t>
            </a:r>
          </a:p>
        </p:txBody>
      </p:sp>
      <p:pic>
        <p:nvPicPr>
          <p:cNvPr id="3" name="Immagine 2">
            <a:extLst>
              <a:ext uri="{FF2B5EF4-FFF2-40B4-BE49-F238E27FC236}">
                <a16:creationId xmlns:a16="http://schemas.microsoft.com/office/drawing/2014/main" id="{80A77892-F475-4058-A549-BAAE867D3617}"/>
              </a:ext>
            </a:extLst>
          </p:cNvPr>
          <p:cNvPicPr>
            <a:picLocks noChangeAspect="1"/>
          </p:cNvPicPr>
          <p:nvPr/>
        </p:nvPicPr>
        <p:blipFill rotWithShape="1">
          <a:blip r:embed="rId2"/>
          <a:srcRect l="26414" t="39158" r="29890" b="7664"/>
          <a:stretch/>
        </p:blipFill>
        <p:spPr>
          <a:xfrm>
            <a:off x="2703443" y="1368766"/>
            <a:ext cx="6864628" cy="4064626"/>
          </a:xfrm>
          <a:prstGeom prst="rect">
            <a:avLst/>
          </a:prstGeom>
        </p:spPr>
      </p:pic>
      <p:sp>
        <p:nvSpPr>
          <p:cNvPr id="4" name="CasellaDiTesto 3">
            <a:extLst>
              <a:ext uri="{FF2B5EF4-FFF2-40B4-BE49-F238E27FC236}">
                <a16:creationId xmlns:a16="http://schemas.microsoft.com/office/drawing/2014/main" id="{5E7451EF-AB47-4E88-AD3D-D69BE4582C1C}"/>
              </a:ext>
            </a:extLst>
          </p:cNvPr>
          <p:cNvSpPr txBox="1"/>
          <p:nvPr/>
        </p:nvSpPr>
        <p:spPr>
          <a:xfrm>
            <a:off x="1955409" y="5669280"/>
            <a:ext cx="9454712" cy="1569660"/>
          </a:xfrm>
          <a:prstGeom prst="rect">
            <a:avLst/>
          </a:prstGeom>
          <a:noFill/>
        </p:spPr>
        <p:txBody>
          <a:bodyPr wrap="square" rtlCol="0">
            <a:spAutoFit/>
          </a:bodyPr>
          <a:lstStyle/>
          <a:p>
            <a:pPr algn="ctr"/>
            <a:r>
              <a:rPr lang="it-IT" sz="3200" b="1" dirty="0">
                <a:solidFill>
                  <a:srgbClr val="FF0000"/>
                </a:solidFill>
                <a:latin typeface="Chiller" panose="04020404031007020602" pitchFamily="82" charset="0"/>
              </a:rPr>
              <a:t>L’intervento dell’uomo:</a:t>
            </a:r>
          </a:p>
          <a:p>
            <a:pPr algn="ctr"/>
            <a:r>
              <a:rPr lang="it-IT" sz="3200" dirty="0">
                <a:latin typeface="Chiller" panose="04020404031007020602" pitchFamily="82" charset="0"/>
              </a:rPr>
              <a:t>L’uomo ha fatto delle bonifiche costruendo dighe, argini e canali.</a:t>
            </a:r>
          </a:p>
          <a:p>
            <a:r>
              <a:rPr lang="it-IT" sz="3200" dirty="0">
                <a:latin typeface="Chiller" panose="04020404031007020602" pitchFamily="82" charset="0"/>
              </a:rPr>
              <a:t> </a:t>
            </a:r>
          </a:p>
        </p:txBody>
      </p:sp>
    </p:spTree>
    <p:extLst>
      <p:ext uri="{BB962C8B-B14F-4D97-AF65-F5344CB8AC3E}">
        <p14:creationId xmlns:p14="http://schemas.microsoft.com/office/powerpoint/2010/main" val="2089554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2" name="Ovale 11">
            <a:extLst>
              <a:ext uri="{FF2B5EF4-FFF2-40B4-BE49-F238E27FC236}">
                <a16:creationId xmlns:a16="http://schemas.microsoft.com/office/drawing/2014/main" id="{9ED2DA77-70DA-4BF3-B6A9-40E991134F3A}"/>
              </a:ext>
            </a:extLst>
          </p:cNvPr>
          <p:cNvSpPr/>
          <p:nvPr/>
        </p:nvSpPr>
        <p:spPr>
          <a:xfrm>
            <a:off x="3366052" y="2994989"/>
            <a:ext cx="1018761" cy="35780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927D9DBE-429B-4B4D-A651-631EA21B9B5A}"/>
              </a:ext>
            </a:extLst>
          </p:cNvPr>
          <p:cNvSpPr/>
          <p:nvPr/>
        </p:nvSpPr>
        <p:spPr>
          <a:xfrm>
            <a:off x="5605670" y="3657599"/>
            <a:ext cx="1921566" cy="137822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a:p>
        </p:txBody>
      </p:sp>
      <p:sp>
        <p:nvSpPr>
          <p:cNvPr id="2" name="Titolo 1">
            <a:extLst>
              <a:ext uri="{FF2B5EF4-FFF2-40B4-BE49-F238E27FC236}">
                <a16:creationId xmlns:a16="http://schemas.microsoft.com/office/drawing/2014/main" id="{4B6C6B50-9B74-436B-87FC-46081EA420D4}"/>
              </a:ext>
            </a:extLst>
          </p:cNvPr>
          <p:cNvSpPr>
            <a:spLocks noGrp="1"/>
          </p:cNvSpPr>
          <p:nvPr>
            <p:ph type="title"/>
          </p:nvPr>
        </p:nvSpPr>
        <p:spPr>
          <a:solidFill>
            <a:srgbClr val="002060"/>
          </a:solidFill>
        </p:spPr>
        <p:txBody>
          <a:bodyPr>
            <a:normAutofit fontScale="90000"/>
          </a:bodyPr>
          <a:lstStyle/>
          <a:p>
            <a:pPr algn="ctr"/>
            <a:r>
              <a:rPr lang="it-IT" sz="9600" b="1" dirty="0">
                <a:solidFill>
                  <a:srgbClr val="00FF99"/>
                </a:solidFill>
                <a:latin typeface="Chiller" panose="04020404031007020602" pitchFamily="82" charset="0"/>
              </a:rPr>
              <a:t>IPONIMI E IPERONIMI</a:t>
            </a:r>
          </a:p>
        </p:txBody>
      </p:sp>
      <p:sp>
        <p:nvSpPr>
          <p:cNvPr id="9" name="Rettangolo 8">
            <a:extLst>
              <a:ext uri="{FF2B5EF4-FFF2-40B4-BE49-F238E27FC236}">
                <a16:creationId xmlns:a16="http://schemas.microsoft.com/office/drawing/2014/main" id="{9D451C94-2C9C-4EBC-B89D-08C429F685F7}"/>
              </a:ext>
            </a:extLst>
          </p:cNvPr>
          <p:cNvSpPr/>
          <p:nvPr/>
        </p:nvSpPr>
        <p:spPr>
          <a:xfrm>
            <a:off x="1656522" y="3657600"/>
            <a:ext cx="2199861" cy="251936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it-IT"/>
          </a:p>
        </p:txBody>
      </p:sp>
      <p:sp>
        <p:nvSpPr>
          <p:cNvPr id="3" name="Segnaposto contenuto 2">
            <a:extLst>
              <a:ext uri="{FF2B5EF4-FFF2-40B4-BE49-F238E27FC236}">
                <a16:creationId xmlns:a16="http://schemas.microsoft.com/office/drawing/2014/main" id="{0C61FFE9-ADBF-4F3E-B7B6-840C44F4DD37}"/>
              </a:ext>
            </a:extLst>
          </p:cNvPr>
          <p:cNvSpPr>
            <a:spLocks noGrp="1"/>
          </p:cNvSpPr>
          <p:nvPr>
            <p:ph idx="1"/>
          </p:nvPr>
        </p:nvSpPr>
        <p:spPr>
          <a:xfrm>
            <a:off x="838200" y="1690688"/>
            <a:ext cx="10515600" cy="4486275"/>
          </a:xfrm>
        </p:spPr>
        <p:txBody>
          <a:bodyPr>
            <a:normAutofit/>
          </a:bodyPr>
          <a:lstStyle/>
          <a:p>
            <a:pPr marL="0" indent="0" algn="ctr">
              <a:buNone/>
            </a:pPr>
            <a:r>
              <a:rPr lang="it-IT" sz="4400" b="1" dirty="0">
                <a:solidFill>
                  <a:srgbClr val="FF0000"/>
                </a:solidFill>
                <a:latin typeface="Bradley Hand ITC" panose="03070402050302030203" pitchFamily="66" charset="0"/>
              </a:rPr>
              <a:t>ANFIBI          </a:t>
            </a:r>
            <a:r>
              <a:rPr lang="it-IT" b="1" dirty="0">
                <a:latin typeface="Bradley Hand ITC" panose="03070402050302030203" pitchFamily="66" charset="0"/>
              </a:rPr>
              <a:t>IPERONIMO</a:t>
            </a:r>
          </a:p>
          <a:p>
            <a:pPr marL="0" indent="0" algn="ctr">
              <a:buNone/>
            </a:pPr>
            <a:endParaRPr lang="it-IT" b="1" dirty="0">
              <a:latin typeface="Bradley Hand ITC" panose="03070402050302030203" pitchFamily="66" charset="0"/>
            </a:endParaRPr>
          </a:p>
          <a:p>
            <a:pPr marL="0" indent="0">
              <a:buNone/>
            </a:pPr>
            <a:r>
              <a:rPr lang="it-IT" b="1" dirty="0">
                <a:latin typeface="Bradley Hand ITC" panose="03070402050302030203" pitchFamily="66" charset="0"/>
              </a:rPr>
              <a:t>              </a:t>
            </a:r>
            <a:r>
              <a:rPr lang="it-IT" b="1" dirty="0">
                <a:solidFill>
                  <a:schemeClr val="accent6">
                    <a:lumMod val="50000"/>
                  </a:schemeClr>
                </a:solidFill>
                <a:latin typeface="Bradley Hand ITC" panose="03070402050302030203" pitchFamily="66" charset="0"/>
              </a:rPr>
              <a:t>ANURI</a:t>
            </a:r>
            <a:r>
              <a:rPr lang="it-IT" b="1" dirty="0">
                <a:solidFill>
                  <a:srgbClr val="00B050"/>
                </a:solidFill>
                <a:latin typeface="Bradley Hand ITC" panose="03070402050302030203" pitchFamily="66" charset="0"/>
              </a:rPr>
              <a:t> </a:t>
            </a:r>
            <a:r>
              <a:rPr lang="it-IT" sz="1400" b="1" dirty="0">
                <a:latin typeface="Bradley Hand ITC" panose="03070402050302030203" pitchFamily="66" charset="0"/>
              </a:rPr>
              <a:t> IPERONIMI </a:t>
            </a:r>
            <a:r>
              <a:rPr lang="it-IT" b="1" dirty="0">
                <a:solidFill>
                  <a:srgbClr val="00B050"/>
                </a:solidFill>
                <a:latin typeface="Bradley Hand ITC" panose="03070402050302030203" pitchFamily="66" charset="0"/>
              </a:rPr>
              <a:t> </a:t>
            </a:r>
            <a:r>
              <a:rPr lang="it-IT" b="1" dirty="0">
                <a:solidFill>
                  <a:schemeClr val="accent6">
                    <a:lumMod val="50000"/>
                  </a:schemeClr>
                </a:solidFill>
                <a:latin typeface="Bradley Hand ITC" panose="03070402050302030203" pitchFamily="66" charset="0"/>
              </a:rPr>
              <a:t>URODELI</a:t>
            </a:r>
            <a:r>
              <a:rPr lang="it-IT" b="1" dirty="0">
                <a:solidFill>
                  <a:srgbClr val="00B050"/>
                </a:solidFill>
                <a:latin typeface="Bradley Hand ITC" panose="03070402050302030203" pitchFamily="66" charset="0"/>
              </a:rPr>
              <a:t>               </a:t>
            </a:r>
            <a:r>
              <a:rPr lang="it-IT" b="1" dirty="0">
                <a:latin typeface="Bradley Hand ITC" panose="03070402050302030203" pitchFamily="66" charset="0"/>
              </a:rPr>
              <a:t>IPONIMI</a:t>
            </a:r>
          </a:p>
          <a:p>
            <a:pPr marL="0" indent="0">
              <a:buNone/>
            </a:pPr>
            <a:r>
              <a:rPr lang="it-IT" sz="1800" b="1" dirty="0">
                <a:latin typeface="Bradley Hand ITC" panose="03070402050302030203" pitchFamily="66" charset="0"/>
              </a:rPr>
              <a:t>                                                                              </a:t>
            </a:r>
          </a:p>
          <a:p>
            <a:pPr marL="0" indent="0">
              <a:buNone/>
            </a:pPr>
            <a:r>
              <a:rPr lang="it-IT" sz="1800" b="1" dirty="0">
                <a:solidFill>
                  <a:srgbClr val="C00000"/>
                </a:solidFill>
                <a:latin typeface="Bradley Hand ITC" panose="03070402050302030203" pitchFamily="66" charset="0"/>
              </a:rPr>
              <a:t>                          ILIDI                                               SALAMANDRIDI</a:t>
            </a:r>
          </a:p>
          <a:p>
            <a:pPr marL="0" indent="0">
              <a:buNone/>
            </a:pPr>
            <a:r>
              <a:rPr lang="it-IT" sz="1800" b="1" dirty="0">
                <a:solidFill>
                  <a:srgbClr val="C00000"/>
                </a:solidFill>
                <a:latin typeface="Bradley Hand ITC" panose="03070402050302030203" pitchFamily="66" charset="0"/>
              </a:rPr>
              <a:t>                        RANIDI              </a:t>
            </a:r>
            <a:r>
              <a:rPr lang="it-IT" sz="1800" b="1" dirty="0">
                <a:latin typeface="Bradley Hand ITC" panose="03070402050302030203" pitchFamily="66" charset="0"/>
              </a:rPr>
              <a:t>IPONIMI  </a:t>
            </a:r>
            <a:r>
              <a:rPr lang="it-IT" sz="1800" b="1" dirty="0">
                <a:solidFill>
                  <a:srgbClr val="C00000"/>
                </a:solidFill>
                <a:latin typeface="Bradley Hand ITC" panose="03070402050302030203" pitchFamily="66" charset="0"/>
              </a:rPr>
              <a:t>               PLETODONTIDI       </a:t>
            </a:r>
            <a:r>
              <a:rPr lang="it-IT" sz="1800" b="1" dirty="0">
                <a:latin typeface="Bradley Hand ITC" panose="03070402050302030203" pitchFamily="66" charset="0"/>
              </a:rPr>
              <a:t>IPONIMI </a:t>
            </a:r>
            <a:endParaRPr lang="it-IT" sz="1800" b="1" dirty="0">
              <a:solidFill>
                <a:srgbClr val="C00000"/>
              </a:solidFill>
              <a:latin typeface="Bradley Hand ITC" panose="03070402050302030203" pitchFamily="66" charset="0"/>
            </a:endParaRPr>
          </a:p>
          <a:p>
            <a:pPr marL="0" indent="0">
              <a:buNone/>
            </a:pPr>
            <a:r>
              <a:rPr lang="it-IT" sz="1800" b="1" dirty="0">
                <a:solidFill>
                  <a:srgbClr val="C00000"/>
                </a:solidFill>
                <a:latin typeface="Bradley Hand ITC" panose="03070402050302030203" pitchFamily="66" charset="0"/>
              </a:rPr>
              <a:t>                       BIFONIDI                                                 ROTEIDI</a:t>
            </a:r>
          </a:p>
          <a:p>
            <a:pPr marL="0" indent="0">
              <a:buNone/>
            </a:pPr>
            <a:r>
              <a:rPr lang="it-IT" sz="1800" b="1" dirty="0">
                <a:solidFill>
                  <a:srgbClr val="C00000"/>
                </a:solidFill>
                <a:latin typeface="Bradley Hand ITC" panose="03070402050302030203" pitchFamily="66" charset="0"/>
              </a:rPr>
              <a:t>                BOMBINATORIDI</a:t>
            </a:r>
          </a:p>
          <a:p>
            <a:pPr marL="0" indent="0">
              <a:buNone/>
            </a:pPr>
            <a:r>
              <a:rPr lang="it-IT" sz="1800" b="1" dirty="0">
                <a:solidFill>
                  <a:srgbClr val="C00000"/>
                </a:solidFill>
                <a:latin typeface="Bradley Hand ITC" panose="03070402050302030203" pitchFamily="66" charset="0"/>
              </a:rPr>
              <a:t>                   PELOBATIDI</a:t>
            </a:r>
          </a:p>
          <a:p>
            <a:pPr marL="0" indent="0">
              <a:buNone/>
            </a:pPr>
            <a:r>
              <a:rPr lang="it-IT" sz="1800" b="1" dirty="0">
                <a:solidFill>
                  <a:srgbClr val="C00000"/>
                </a:solidFill>
                <a:latin typeface="Bradley Hand ITC" panose="03070402050302030203" pitchFamily="66" charset="0"/>
              </a:rPr>
              <a:t>                         PIPIDI</a:t>
            </a:r>
          </a:p>
        </p:txBody>
      </p:sp>
      <p:sp>
        <p:nvSpPr>
          <p:cNvPr id="4" name="Freccia a destra 3">
            <a:extLst>
              <a:ext uri="{FF2B5EF4-FFF2-40B4-BE49-F238E27FC236}">
                <a16:creationId xmlns:a16="http://schemas.microsoft.com/office/drawing/2014/main" id="{509542E5-6A38-44AC-8C37-D2D92C509E01}"/>
              </a:ext>
            </a:extLst>
          </p:cNvPr>
          <p:cNvSpPr/>
          <p:nvPr/>
        </p:nvSpPr>
        <p:spPr>
          <a:xfrm>
            <a:off x="5420139" y="1855305"/>
            <a:ext cx="1113182" cy="304800"/>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it-IT"/>
          </a:p>
        </p:txBody>
      </p:sp>
      <p:sp>
        <p:nvSpPr>
          <p:cNvPr id="6" name="Freccia circolare a destra 5">
            <a:extLst>
              <a:ext uri="{FF2B5EF4-FFF2-40B4-BE49-F238E27FC236}">
                <a16:creationId xmlns:a16="http://schemas.microsoft.com/office/drawing/2014/main" id="{9D82A93F-87BC-4AE9-AA2E-9A646FB48D64}"/>
              </a:ext>
            </a:extLst>
          </p:cNvPr>
          <p:cNvSpPr/>
          <p:nvPr/>
        </p:nvSpPr>
        <p:spPr>
          <a:xfrm rot="12544520" flipH="1">
            <a:off x="2859038" y="1839655"/>
            <a:ext cx="396524" cy="115289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7" name="Freccia circolare a sinistra 6">
            <a:extLst>
              <a:ext uri="{FF2B5EF4-FFF2-40B4-BE49-F238E27FC236}">
                <a16:creationId xmlns:a16="http://schemas.microsoft.com/office/drawing/2014/main" id="{BD08043D-1BC9-4717-9494-165FB27E029C}"/>
              </a:ext>
            </a:extLst>
          </p:cNvPr>
          <p:cNvSpPr/>
          <p:nvPr/>
        </p:nvSpPr>
        <p:spPr>
          <a:xfrm rot="8986722" flipH="1">
            <a:off x="5373197" y="2069128"/>
            <a:ext cx="337937" cy="92492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endParaRPr>
          </a:p>
        </p:txBody>
      </p:sp>
      <p:sp>
        <p:nvSpPr>
          <p:cNvPr id="8" name="Freccia a destra 7">
            <a:extLst>
              <a:ext uri="{FF2B5EF4-FFF2-40B4-BE49-F238E27FC236}">
                <a16:creationId xmlns:a16="http://schemas.microsoft.com/office/drawing/2014/main" id="{FE816494-EFD3-4BD8-8928-849AD71311C8}"/>
              </a:ext>
            </a:extLst>
          </p:cNvPr>
          <p:cNvSpPr/>
          <p:nvPr/>
        </p:nvSpPr>
        <p:spPr>
          <a:xfrm>
            <a:off x="6096000" y="2994990"/>
            <a:ext cx="1113182" cy="30480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it-IT"/>
          </a:p>
        </p:txBody>
      </p:sp>
      <p:sp>
        <p:nvSpPr>
          <p:cNvPr id="10" name="Freccia in su 9">
            <a:extLst>
              <a:ext uri="{FF2B5EF4-FFF2-40B4-BE49-F238E27FC236}">
                <a16:creationId xmlns:a16="http://schemas.microsoft.com/office/drawing/2014/main" id="{76917D91-FAC1-4120-8B87-704A95D8D9B8}"/>
              </a:ext>
            </a:extLst>
          </p:cNvPr>
          <p:cNvSpPr/>
          <p:nvPr/>
        </p:nvSpPr>
        <p:spPr>
          <a:xfrm>
            <a:off x="2603894" y="3299790"/>
            <a:ext cx="165810" cy="357809"/>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b="1">
              <a:ln w="22225">
                <a:solidFill>
                  <a:schemeClr val="accent2"/>
                </a:solidFill>
                <a:prstDash val="solid"/>
              </a:ln>
              <a:solidFill>
                <a:schemeClr val="accent2">
                  <a:lumMod val="40000"/>
                  <a:lumOff val="60000"/>
                </a:schemeClr>
              </a:solidFill>
            </a:endParaRPr>
          </a:p>
        </p:txBody>
      </p:sp>
      <p:sp>
        <p:nvSpPr>
          <p:cNvPr id="13" name="Freccia in su 12">
            <a:extLst>
              <a:ext uri="{FF2B5EF4-FFF2-40B4-BE49-F238E27FC236}">
                <a16:creationId xmlns:a16="http://schemas.microsoft.com/office/drawing/2014/main" id="{F2097EFD-F642-4905-B009-5A0AA06E84B6}"/>
              </a:ext>
            </a:extLst>
          </p:cNvPr>
          <p:cNvSpPr/>
          <p:nvPr/>
        </p:nvSpPr>
        <p:spPr>
          <a:xfrm>
            <a:off x="6363534" y="3273204"/>
            <a:ext cx="162395" cy="357809"/>
          </a:xfrm>
          <a:prstGeom prst="upArrow">
            <a:avLst/>
          </a:prstGeom>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923824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Ovale 5">
            <a:extLst>
              <a:ext uri="{FF2B5EF4-FFF2-40B4-BE49-F238E27FC236}">
                <a16:creationId xmlns:a16="http://schemas.microsoft.com/office/drawing/2014/main" id="{0F7C1456-0C93-409E-86B5-CF25899F818E}"/>
              </a:ext>
            </a:extLst>
          </p:cNvPr>
          <p:cNvSpPr/>
          <p:nvPr/>
        </p:nvSpPr>
        <p:spPr>
          <a:xfrm>
            <a:off x="950741" y="3101927"/>
            <a:ext cx="1075007" cy="6963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Ovale 6">
            <a:extLst>
              <a:ext uri="{FF2B5EF4-FFF2-40B4-BE49-F238E27FC236}">
                <a16:creationId xmlns:a16="http://schemas.microsoft.com/office/drawing/2014/main" id="{176D90B8-160D-4B0B-88E4-94BEC88F1C34}"/>
              </a:ext>
            </a:extLst>
          </p:cNvPr>
          <p:cNvSpPr/>
          <p:nvPr/>
        </p:nvSpPr>
        <p:spPr>
          <a:xfrm>
            <a:off x="950740" y="4081537"/>
            <a:ext cx="1075007" cy="6963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97F4461C-8FAC-4C51-983D-822AD857285E}"/>
              </a:ext>
            </a:extLst>
          </p:cNvPr>
          <p:cNvSpPr>
            <a:spLocks noGrp="1"/>
          </p:cNvSpPr>
          <p:nvPr>
            <p:ph type="title"/>
          </p:nvPr>
        </p:nvSpPr>
        <p:spPr>
          <a:xfrm>
            <a:off x="838199" y="395167"/>
            <a:ext cx="10515600" cy="1325563"/>
          </a:xfrm>
          <a:solidFill>
            <a:srgbClr val="FFFF00"/>
          </a:solidFill>
        </p:spPr>
        <p:txBody>
          <a:bodyPr/>
          <a:lstStyle/>
          <a:p>
            <a:pPr algn="ctr"/>
            <a:r>
              <a:rPr lang="it-IT" b="1" dirty="0">
                <a:solidFill>
                  <a:srgbClr val="00B050"/>
                </a:solidFill>
                <a:latin typeface="Chiller" panose="04020404031007020602" pitchFamily="82" charset="0"/>
              </a:rPr>
              <a:t>DALLA CLASSIFICAZIONE ALLA VERBALIZZAZIONE</a:t>
            </a:r>
          </a:p>
        </p:txBody>
      </p:sp>
      <p:sp>
        <p:nvSpPr>
          <p:cNvPr id="4" name="Ovale 3">
            <a:extLst>
              <a:ext uri="{FF2B5EF4-FFF2-40B4-BE49-F238E27FC236}">
                <a16:creationId xmlns:a16="http://schemas.microsoft.com/office/drawing/2014/main" id="{39D754D5-0DD3-43B0-9D75-18681F0FC23E}"/>
              </a:ext>
            </a:extLst>
          </p:cNvPr>
          <p:cNvSpPr/>
          <p:nvPr/>
        </p:nvSpPr>
        <p:spPr>
          <a:xfrm>
            <a:off x="838199" y="5167311"/>
            <a:ext cx="1075007" cy="5723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Ovale 4">
            <a:extLst>
              <a:ext uri="{FF2B5EF4-FFF2-40B4-BE49-F238E27FC236}">
                <a16:creationId xmlns:a16="http://schemas.microsoft.com/office/drawing/2014/main" id="{D606EA6C-AB68-4D74-98E4-855582FFDCCD}"/>
              </a:ext>
            </a:extLst>
          </p:cNvPr>
          <p:cNvSpPr/>
          <p:nvPr/>
        </p:nvSpPr>
        <p:spPr>
          <a:xfrm>
            <a:off x="838199" y="2110154"/>
            <a:ext cx="1454835" cy="5723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Segnaposto contenuto 2">
            <a:extLst>
              <a:ext uri="{FF2B5EF4-FFF2-40B4-BE49-F238E27FC236}">
                <a16:creationId xmlns:a16="http://schemas.microsoft.com/office/drawing/2014/main" id="{0589AEC5-254E-4545-95AA-D17ACEE85BDA}"/>
              </a:ext>
            </a:extLst>
          </p:cNvPr>
          <p:cNvSpPr>
            <a:spLocks noGrp="1"/>
          </p:cNvSpPr>
          <p:nvPr>
            <p:ph idx="1"/>
          </p:nvPr>
        </p:nvSpPr>
        <p:spPr>
          <a:xfrm>
            <a:off x="838200" y="1690688"/>
            <a:ext cx="10515600" cy="4486275"/>
          </a:xfrm>
        </p:spPr>
        <p:txBody>
          <a:bodyPr>
            <a:normAutofit/>
          </a:bodyPr>
          <a:lstStyle/>
          <a:p>
            <a:pPr marL="0" indent="0">
              <a:buNone/>
            </a:pPr>
            <a:endParaRPr lang="it-IT" dirty="0"/>
          </a:p>
          <a:p>
            <a:pPr marL="0" indent="0">
              <a:buNone/>
            </a:pPr>
            <a:r>
              <a:rPr lang="it-IT" dirty="0"/>
              <a:t> </a:t>
            </a:r>
            <a:r>
              <a:rPr lang="it-IT" b="1" i="1" dirty="0">
                <a:solidFill>
                  <a:schemeClr val="bg1"/>
                </a:solidFill>
                <a:latin typeface="Agency FB" panose="020B0503020202020204" pitchFamily="34" charset="0"/>
              </a:rPr>
              <a:t>ANIFIBIO</a:t>
            </a:r>
          </a:p>
          <a:p>
            <a:pPr marL="0" indent="0">
              <a:buNone/>
            </a:pPr>
            <a:endParaRPr lang="it-IT" b="1" i="1" dirty="0">
              <a:solidFill>
                <a:schemeClr val="bg1"/>
              </a:solidFill>
              <a:latin typeface="Agency FB" panose="020B0503020202020204" pitchFamily="34" charset="0"/>
            </a:endParaRPr>
          </a:p>
          <a:p>
            <a:pPr marL="0" indent="0">
              <a:buNone/>
            </a:pPr>
            <a:r>
              <a:rPr lang="it-IT" b="1" i="1" dirty="0">
                <a:solidFill>
                  <a:schemeClr val="bg1"/>
                </a:solidFill>
                <a:latin typeface="Agency FB" panose="020B0503020202020204" pitchFamily="34" charset="0"/>
              </a:rPr>
              <a:t> ANURO</a:t>
            </a:r>
          </a:p>
          <a:p>
            <a:pPr marL="0" indent="0">
              <a:buNone/>
            </a:pPr>
            <a:endParaRPr lang="it-IT" b="1" i="1" dirty="0">
              <a:solidFill>
                <a:schemeClr val="bg1"/>
              </a:solidFill>
              <a:latin typeface="Agency FB" panose="020B0503020202020204" pitchFamily="34" charset="0"/>
            </a:endParaRPr>
          </a:p>
          <a:p>
            <a:pPr marL="0" indent="0">
              <a:buNone/>
            </a:pPr>
            <a:r>
              <a:rPr lang="it-IT" b="1" i="1" dirty="0">
                <a:solidFill>
                  <a:schemeClr val="bg1"/>
                </a:solidFill>
                <a:latin typeface="Agency FB" panose="020B0503020202020204" pitchFamily="34" charset="0"/>
              </a:rPr>
              <a:t> RANIDE</a:t>
            </a:r>
          </a:p>
          <a:p>
            <a:pPr marL="0" indent="0">
              <a:buNone/>
            </a:pPr>
            <a:endParaRPr lang="it-IT" dirty="0">
              <a:solidFill>
                <a:schemeClr val="bg1"/>
              </a:solidFill>
            </a:endParaRPr>
          </a:p>
          <a:p>
            <a:pPr marL="0" indent="0">
              <a:buNone/>
            </a:pPr>
            <a:r>
              <a:rPr lang="it-IT" b="1" i="1" dirty="0">
                <a:solidFill>
                  <a:schemeClr val="bg1"/>
                </a:solidFill>
                <a:latin typeface="Agency FB" panose="020B0503020202020204" pitchFamily="34" charset="0"/>
              </a:rPr>
              <a:t> RANA</a:t>
            </a:r>
          </a:p>
        </p:txBody>
      </p:sp>
      <p:sp>
        <p:nvSpPr>
          <p:cNvPr id="11" name="Freccia circolare a sinistra 10">
            <a:extLst>
              <a:ext uri="{FF2B5EF4-FFF2-40B4-BE49-F238E27FC236}">
                <a16:creationId xmlns:a16="http://schemas.microsoft.com/office/drawing/2014/main" id="{EEFAC206-EABC-451B-9A58-417DFCBA0014}"/>
              </a:ext>
            </a:extLst>
          </p:cNvPr>
          <p:cNvSpPr/>
          <p:nvPr/>
        </p:nvSpPr>
        <p:spPr>
          <a:xfrm rot="10612688" flipH="1">
            <a:off x="2320096" y="2262536"/>
            <a:ext cx="1040452" cy="1022141"/>
          </a:xfrm>
          <a:prstGeom prst="curvedLeftArrow">
            <a:avLst>
              <a:gd name="adj1" fmla="val 25000"/>
              <a:gd name="adj2" fmla="val 4056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2" name="Freccia circolare a sinistra 11">
            <a:extLst>
              <a:ext uri="{FF2B5EF4-FFF2-40B4-BE49-F238E27FC236}">
                <a16:creationId xmlns:a16="http://schemas.microsoft.com/office/drawing/2014/main" id="{35B7F879-82B7-475C-9331-E1CFD79E494B}"/>
              </a:ext>
            </a:extLst>
          </p:cNvPr>
          <p:cNvSpPr/>
          <p:nvPr/>
        </p:nvSpPr>
        <p:spPr>
          <a:xfrm rot="10612688" flipH="1">
            <a:off x="2428095" y="3408021"/>
            <a:ext cx="797481" cy="117640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3" name="Freccia circolare a sinistra 12">
            <a:extLst>
              <a:ext uri="{FF2B5EF4-FFF2-40B4-BE49-F238E27FC236}">
                <a16:creationId xmlns:a16="http://schemas.microsoft.com/office/drawing/2014/main" id="{34AD3E3F-4E83-4B7C-B0E8-5229E88D2F0C}"/>
              </a:ext>
            </a:extLst>
          </p:cNvPr>
          <p:cNvSpPr/>
          <p:nvPr/>
        </p:nvSpPr>
        <p:spPr>
          <a:xfrm rot="10612688" flipH="1">
            <a:off x="2423875" y="4656240"/>
            <a:ext cx="823607" cy="102214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8" name="CasellaDiTesto 7">
            <a:extLst>
              <a:ext uri="{FF2B5EF4-FFF2-40B4-BE49-F238E27FC236}">
                <a16:creationId xmlns:a16="http://schemas.microsoft.com/office/drawing/2014/main" id="{2A99104D-B59B-4304-AB27-B24937C62D1D}"/>
              </a:ext>
            </a:extLst>
          </p:cNvPr>
          <p:cNvSpPr txBox="1"/>
          <p:nvPr/>
        </p:nvSpPr>
        <p:spPr>
          <a:xfrm>
            <a:off x="3740465" y="2014330"/>
            <a:ext cx="7378109" cy="2123658"/>
          </a:xfrm>
          <a:prstGeom prst="rect">
            <a:avLst/>
          </a:prstGeom>
          <a:solidFill>
            <a:srgbClr val="00FF99"/>
          </a:solidFill>
        </p:spPr>
        <p:txBody>
          <a:bodyPr wrap="square" rtlCol="0">
            <a:spAutoFit/>
          </a:bodyPr>
          <a:lstStyle/>
          <a:p>
            <a:r>
              <a:rPr lang="it-IT" sz="4400" b="1" dirty="0">
                <a:latin typeface="Bradley Hand ITC" panose="03070402050302030203" pitchFamily="66" charset="0"/>
              </a:rPr>
              <a:t>La nostra rana </a:t>
            </a:r>
            <a:r>
              <a:rPr lang="it-IT" sz="4400" b="1" dirty="0">
                <a:solidFill>
                  <a:srgbClr val="FF0000"/>
                </a:solidFill>
                <a:latin typeface="Bradley Hand ITC" panose="03070402050302030203" pitchFamily="66" charset="0"/>
              </a:rPr>
              <a:t>è</a:t>
            </a:r>
            <a:r>
              <a:rPr lang="it-IT" sz="4400" b="1" dirty="0">
                <a:latin typeface="Bradley Hand ITC" panose="03070402050302030203" pitchFamily="66" charset="0"/>
              </a:rPr>
              <a:t> un RANIDE.</a:t>
            </a:r>
          </a:p>
          <a:p>
            <a:r>
              <a:rPr lang="it-IT" sz="4400" b="1" dirty="0">
                <a:latin typeface="Bradley Hand ITC" panose="03070402050302030203" pitchFamily="66" charset="0"/>
              </a:rPr>
              <a:t>Il RANIDE </a:t>
            </a:r>
            <a:r>
              <a:rPr lang="it-IT" sz="4400" b="1" dirty="0">
                <a:solidFill>
                  <a:srgbClr val="FF0000"/>
                </a:solidFill>
                <a:latin typeface="Bradley Hand ITC" panose="03070402050302030203" pitchFamily="66" charset="0"/>
              </a:rPr>
              <a:t>è</a:t>
            </a:r>
            <a:r>
              <a:rPr lang="it-IT" sz="4400" b="1" dirty="0">
                <a:latin typeface="Bradley Hand ITC" panose="03070402050302030203" pitchFamily="66" charset="0"/>
              </a:rPr>
              <a:t> un ANURO.</a:t>
            </a:r>
          </a:p>
          <a:p>
            <a:r>
              <a:rPr lang="it-IT" sz="4400" b="1" dirty="0">
                <a:latin typeface="Bradley Hand ITC" panose="03070402050302030203" pitchFamily="66" charset="0"/>
              </a:rPr>
              <a:t>L’ANURO </a:t>
            </a:r>
            <a:r>
              <a:rPr lang="it-IT" sz="4400" b="1" dirty="0">
                <a:solidFill>
                  <a:srgbClr val="FF0000"/>
                </a:solidFill>
                <a:latin typeface="Bradley Hand ITC" panose="03070402050302030203" pitchFamily="66" charset="0"/>
              </a:rPr>
              <a:t>è</a:t>
            </a:r>
            <a:r>
              <a:rPr lang="it-IT" sz="4400" b="1" dirty="0">
                <a:latin typeface="Bradley Hand ITC" panose="03070402050302030203" pitchFamily="66" charset="0"/>
              </a:rPr>
              <a:t> un ANFIBIO.</a:t>
            </a:r>
          </a:p>
        </p:txBody>
      </p:sp>
      <p:sp>
        <p:nvSpPr>
          <p:cNvPr id="10" name="CasellaDiTesto 9">
            <a:extLst>
              <a:ext uri="{FF2B5EF4-FFF2-40B4-BE49-F238E27FC236}">
                <a16:creationId xmlns:a16="http://schemas.microsoft.com/office/drawing/2014/main" id="{E3E8737D-2D20-49C0-BE75-ED863DAA27C7}"/>
              </a:ext>
            </a:extLst>
          </p:cNvPr>
          <p:cNvSpPr txBox="1"/>
          <p:nvPr/>
        </p:nvSpPr>
        <p:spPr>
          <a:xfrm>
            <a:off x="4386471" y="5343930"/>
            <a:ext cx="6308034" cy="584775"/>
          </a:xfrm>
          <a:prstGeom prst="rect">
            <a:avLst/>
          </a:prstGeom>
          <a:solidFill>
            <a:srgbClr val="002060"/>
          </a:solidFill>
        </p:spPr>
        <p:txBody>
          <a:bodyPr wrap="square" rtlCol="0">
            <a:spAutoFit/>
          </a:bodyPr>
          <a:lstStyle/>
          <a:p>
            <a:r>
              <a:rPr lang="it-IT" sz="3200" b="1" dirty="0">
                <a:ln w="22225">
                  <a:solidFill>
                    <a:schemeClr val="accent2"/>
                  </a:solidFill>
                  <a:prstDash val="solid"/>
                </a:ln>
                <a:solidFill>
                  <a:schemeClr val="accent2">
                    <a:lumMod val="40000"/>
                    <a:lumOff val="60000"/>
                  </a:schemeClr>
                </a:solidFill>
                <a:latin typeface="Bradley Hand ITC" panose="03070402050302030203" pitchFamily="66" charset="0"/>
              </a:rPr>
              <a:t>La è risponde alla domanda «Cos’è?»</a:t>
            </a:r>
          </a:p>
        </p:txBody>
      </p:sp>
      <p:sp>
        <p:nvSpPr>
          <p:cNvPr id="14" name="Freccia in giù 13">
            <a:extLst>
              <a:ext uri="{FF2B5EF4-FFF2-40B4-BE49-F238E27FC236}">
                <a16:creationId xmlns:a16="http://schemas.microsoft.com/office/drawing/2014/main" id="{452393F7-4167-4025-8D78-8CA35806AD46}"/>
              </a:ext>
            </a:extLst>
          </p:cNvPr>
          <p:cNvSpPr/>
          <p:nvPr/>
        </p:nvSpPr>
        <p:spPr>
          <a:xfrm>
            <a:off x="6334916" y="4219169"/>
            <a:ext cx="484632" cy="97840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7422692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C73975-7432-4CB9-944D-9B2E3BB7C038}"/>
              </a:ext>
            </a:extLst>
          </p:cNvPr>
          <p:cNvSpPr>
            <a:spLocks noGrp="1"/>
          </p:cNvSpPr>
          <p:nvPr>
            <p:ph type="title"/>
          </p:nvPr>
        </p:nvSpPr>
        <p:spPr>
          <a:xfrm>
            <a:off x="838200" y="304800"/>
            <a:ext cx="10515600" cy="1113183"/>
          </a:xfrm>
          <a:solidFill>
            <a:srgbClr val="00FF99"/>
          </a:solidFill>
        </p:spPr>
        <p:txBody>
          <a:bodyPr>
            <a:normAutofit fontScale="90000"/>
          </a:bodyPr>
          <a:lstStyle/>
          <a:p>
            <a:pPr algn="ctr"/>
            <a:br>
              <a:rPr lang="it-IT" dirty="0"/>
            </a:br>
            <a:r>
              <a:rPr lang="it-IT" sz="7300" b="1" dirty="0">
                <a:ln w="22225">
                  <a:solidFill>
                    <a:schemeClr val="accent2"/>
                  </a:solidFill>
                  <a:prstDash val="solid"/>
                </a:ln>
                <a:solidFill>
                  <a:schemeClr val="accent2">
                    <a:lumMod val="40000"/>
                    <a:lumOff val="60000"/>
                  </a:schemeClr>
                </a:solidFill>
                <a:latin typeface="Bradley Hand ITC" panose="03070402050302030203" pitchFamily="66" charset="0"/>
              </a:rPr>
              <a:t>Dalla titolazione alla sintesi</a:t>
            </a:r>
            <a:br>
              <a:rPr lang="it-IT" sz="6000" dirty="0">
                <a:latin typeface="Bradley Hand ITC" panose="03070402050302030203" pitchFamily="66" charset="0"/>
              </a:rPr>
            </a:br>
            <a:endParaRPr lang="it-IT" sz="6000" dirty="0">
              <a:latin typeface="Bradley Hand ITC" panose="03070402050302030203" pitchFamily="66" charset="0"/>
            </a:endParaRPr>
          </a:p>
        </p:txBody>
      </p:sp>
      <p:sp>
        <p:nvSpPr>
          <p:cNvPr id="3" name="Segnaposto contenuto 2">
            <a:extLst>
              <a:ext uri="{FF2B5EF4-FFF2-40B4-BE49-F238E27FC236}">
                <a16:creationId xmlns:a16="http://schemas.microsoft.com/office/drawing/2014/main" id="{DE90AFE9-72C4-4F46-BEB8-B1291AD5E8A9}"/>
              </a:ext>
            </a:extLst>
          </p:cNvPr>
          <p:cNvSpPr>
            <a:spLocks noGrp="1"/>
          </p:cNvSpPr>
          <p:nvPr>
            <p:ph idx="1"/>
          </p:nvPr>
        </p:nvSpPr>
        <p:spPr>
          <a:xfrm>
            <a:off x="838200" y="1152939"/>
            <a:ext cx="10515600" cy="5024024"/>
          </a:xfrm>
          <a:solidFill>
            <a:schemeClr val="accent4">
              <a:lumMod val="40000"/>
              <a:lumOff val="60000"/>
            </a:schemeClr>
          </a:solidFill>
        </p:spPr>
        <p:txBody>
          <a:bodyPr>
            <a:normAutofit lnSpcReduction="10000"/>
          </a:bodyPr>
          <a:lstStyle/>
          <a:p>
            <a:pPr marL="514350" indent="-514350" algn="ctr">
              <a:buAutoNum type="alphaLcParenR"/>
            </a:pPr>
            <a:r>
              <a:rPr lang="it-IT" b="1" dirty="0">
                <a:solidFill>
                  <a:schemeClr val="accent2">
                    <a:lumMod val="75000"/>
                  </a:schemeClr>
                </a:solidFill>
                <a:latin typeface="Century" panose="02040604050505020304" pitchFamily="18" charset="0"/>
              </a:rPr>
              <a:t>TITOLAZIONE</a:t>
            </a:r>
          </a:p>
          <a:p>
            <a:pPr marL="0" indent="0">
              <a:buNone/>
            </a:pPr>
            <a:r>
              <a:rPr lang="it-IT" dirty="0"/>
              <a:t>Le vicine di casa</a:t>
            </a:r>
          </a:p>
          <a:p>
            <a:pPr marL="0" indent="0">
              <a:buNone/>
            </a:pPr>
            <a:endParaRPr lang="it-IT" b="1" dirty="0">
              <a:solidFill>
                <a:schemeClr val="accent2">
                  <a:lumMod val="75000"/>
                </a:schemeClr>
              </a:solidFill>
              <a:latin typeface="Century" panose="02040604050505020304" pitchFamily="18" charset="0"/>
            </a:endParaRPr>
          </a:p>
          <a:p>
            <a:pPr marL="0" indent="0">
              <a:buNone/>
            </a:pPr>
            <a:r>
              <a:rPr lang="it-IT" dirty="0"/>
              <a:t>L’acquitrino e la pozzanghera</a:t>
            </a:r>
          </a:p>
          <a:p>
            <a:pPr marL="0" indent="0">
              <a:buNone/>
            </a:pPr>
            <a:endParaRPr lang="it-IT" b="1" dirty="0">
              <a:solidFill>
                <a:schemeClr val="accent2">
                  <a:lumMod val="75000"/>
                </a:schemeClr>
              </a:solidFill>
              <a:latin typeface="Century" panose="02040604050505020304" pitchFamily="18" charset="0"/>
            </a:endParaRPr>
          </a:p>
          <a:p>
            <a:pPr marL="0" indent="0">
              <a:buNone/>
            </a:pPr>
            <a:r>
              <a:rPr lang="it-IT" dirty="0"/>
              <a:t>La proposta</a:t>
            </a:r>
          </a:p>
          <a:p>
            <a:pPr marL="0" indent="0">
              <a:buNone/>
            </a:pPr>
            <a:endParaRPr lang="it-IT" b="1" dirty="0">
              <a:solidFill>
                <a:schemeClr val="accent2">
                  <a:lumMod val="75000"/>
                </a:schemeClr>
              </a:solidFill>
              <a:latin typeface="Century" panose="02040604050505020304" pitchFamily="18" charset="0"/>
            </a:endParaRPr>
          </a:p>
          <a:p>
            <a:pPr marL="0" indent="0">
              <a:buNone/>
            </a:pPr>
            <a:r>
              <a:rPr lang="it-IT" dirty="0"/>
              <a:t>Il rifiuto </a:t>
            </a:r>
          </a:p>
          <a:p>
            <a:pPr marL="0" indent="0">
              <a:buNone/>
            </a:pPr>
            <a:endParaRPr lang="it-IT" b="1" dirty="0">
              <a:solidFill>
                <a:schemeClr val="accent2">
                  <a:lumMod val="75000"/>
                </a:schemeClr>
              </a:solidFill>
              <a:latin typeface="Century" panose="02040604050505020304" pitchFamily="18" charset="0"/>
            </a:endParaRPr>
          </a:p>
          <a:p>
            <a:pPr marL="0" indent="0">
              <a:buNone/>
            </a:pPr>
            <a:r>
              <a:rPr lang="it-IT" dirty="0"/>
              <a:t>Morte della rana</a:t>
            </a:r>
          </a:p>
          <a:p>
            <a:pPr marL="0" indent="0">
              <a:buNone/>
            </a:pPr>
            <a:endParaRPr lang="it-IT" b="1" dirty="0">
              <a:solidFill>
                <a:schemeClr val="accent2">
                  <a:lumMod val="75000"/>
                </a:schemeClr>
              </a:solidFill>
              <a:latin typeface="Century" panose="02040604050505020304" pitchFamily="18" charset="0"/>
            </a:endParaRPr>
          </a:p>
        </p:txBody>
      </p:sp>
      <p:pic>
        <p:nvPicPr>
          <p:cNvPr id="4" name="Immagine 3">
            <a:extLst>
              <a:ext uri="{FF2B5EF4-FFF2-40B4-BE49-F238E27FC236}">
                <a16:creationId xmlns:a16="http://schemas.microsoft.com/office/drawing/2014/main" id="{5CF34D9E-12E1-48B9-A9B4-E3491CD535EF}"/>
              </a:ext>
            </a:extLst>
          </p:cNvPr>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4109" t="41143" r="29989" b="26914"/>
          <a:stretch/>
        </p:blipFill>
        <p:spPr bwMode="auto">
          <a:xfrm>
            <a:off x="3573275" y="1632389"/>
            <a:ext cx="1284205" cy="911693"/>
          </a:xfrm>
          <a:prstGeom prst="rect">
            <a:avLst/>
          </a:prstGeom>
          <a:noFill/>
          <a:ln>
            <a:noFill/>
          </a:ln>
          <a:extLst>
            <a:ext uri="{53640926-AAD7-44D8-BBD7-CCE9431645EC}">
              <a14:shadowObscured xmlns:a14="http://schemas.microsoft.com/office/drawing/2010/main"/>
            </a:ext>
          </a:extLst>
        </p:spPr>
      </p:pic>
      <p:pic>
        <p:nvPicPr>
          <p:cNvPr id="5" name="Immagine 4">
            <a:extLst>
              <a:ext uri="{FF2B5EF4-FFF2-40B4-BE49-F238E27FC236}">
                <a16:creationId xmlns:a16="http://schemas.microsoft.com/office/drawing/2014/main" id="{68AE84FB-784C-4BED-83EF-F79F82510B35}"/>
              </a:ext>
            </a:extLst>
          </p:cNvPr>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45883" t="27017" r="10531" b="40425"/>
          <a:stretch/>
        </p:blipFill>
        <p:spPr bwMode="auto">
          <a:xfrm>
            <a:off x="5574637" y="2368076"/>
            <a:ext cx="1042725" cy="911693"/>
          </a:xfrm>
          <a:prstGeom prst="rect">
            <a:avLst/>
          </a:prstGeom>
          <a:noFill/>
          <a:ln>
            <a:noFill/>
          </a:ln>
          <a:extLst>
            <a:ext uri="{53640926-AAD7-44D8-BBD7-CCE9431645EC}">
              <a14:shadowObscured xmlns:a14="http://schemas.microsoft.com/office/drawing/2010/main"/>
            </a:ext>
          </a:extLst>
        </p:spPr>
      </p:pic>
      <p:pic>
        <p:nvPicPr>
          <p:cNvPr id="6" name="Immagine 5">
            <a:extLst>
              <a:ext uri="{FF2B5EF4-FFF2-40B4-BE49-F238E27FC236}">
                <a16:creationId xmlns:a16="http://schemas.microsoft.com/office/drawing/2014/main" id="{280E96CE-84E1-46E4-AEE8-45EA2EA0B357}"/>
              </a:ext>
            </a:extLst>
          </p:cNvPr>
          <p:cNvPicPr/>
          <p:nvPr/>
        </p:nvPicPr>
        <p:blipFill rotWithShape="1">
          <a:blip r:embed="rId6" cstate="print">
            <a:extLst>
              <a:ext uri="{28A0092B-C50C-407E-A947-70E740481C1C}">
                <a14:useLocalDpi xmlns:a14="http://schemas.microsoft.com/office/drawing/2010/main" val="0"/>
              </a:ext>
            </a:extLst>
          </a:blip>
          <a:srcRect l="17583" t="10960" r="30733" b="56806"/>
          <a:stretch/>
        </p:blipFill>
        <p:spPr bwMode="auto">
          <a:xfrm>
            <a:off x="3514461" y="3007909"/>
            <a:ext cx="1401832" cy="1113183"/>
          </a:xfrm>
          <a:prstGeom prst="rect">
            <a:avLst/>
          </a:prstGeom>
          <a:noFill/>
          <a:ln>
            <a:noFill/>
          </a:ln>
          <a:extLst>
            <a:ext uri="{53640926-AAD7-44D8-BBD7-CCE9431645EC}">
              <a14:shadowObscured xmlns:a14="http://schemas.microsoft.com/office/drawing/2010/main"/>
            </a:ext>
          </a:extLst>
        </p:spPr>
      </p:pic>
      <p:pic>
        <p:nvPicPr>
          <p:cNvPr id="7" name="Immagine 6">
            <a:extLst>
              <a:ext uri="{FF2B5EF4-FFF2-40B4-BE49-F238E27FC236}">
                <a16:creationId xmlns:a16="http://schemas.microsoft.com/office/drawing/2014/main" id="{31E9EC22-BC1F-47D6-A561-550AF8DF27D2}"/>
              </a:ext>
            </a:extLst>
          </p:cNvPr>
          <p:cNvPicPr/>
          <p:nvPr/>
        </p:nvPicPr>
        <p:blipFill rotWithShape="1">
          <a:blip r:embed="rId7" cstate="print"/>
          <a:srcRect l="-352" t="49304" r="53055" b="14836"/>
          <a:stretch/>
        </p:blipFill>
        <p:spPr bwMode="auto">
          <a:xfrm>
            <a:off x="2497728" y="4121092"/>
            <a:ext cx="910715" cy="1027496"/>
          </a:xfrm>
          <a:prstGeom prst="rect">
            <a:avLst/>
          </a:prstGeom>
          <a:ln>
            <a:noFill/>
          </a:ln>
          <a:extLst>
            <a:ext uri="{53640926-AAD7-44D8-BBD7-CCE9431645EC}">
              <a14:shadowObscured xmlns:a14="http://schemas.microsoft.com/office/drawing/2010/main"/>
            </a:ext>
          </a:extLst>
        </p:spPr>
      </p:pic>
      <p:pic>
        <p:nvPicPr>
          <p:cNvPr id="8" name="Immagine 7">
            <a:extLst>
              <a:ext uri="{FF2B5EF4-FFF2-40B4-BE49-F238E27FC236}">
                <a16:creationId xmlns:a16="http://schemas.microsoft.com/office/drawing/2014/main" id="{90FEE0C2-57E3-4967-B1EE-2B4FB2E0B1AE}"/>
              </a:ext>
            </a:extLst>
          </p:cNvPr>
          <p:cNvPicPr/>
          <p:nvPr/>
        </p:nvPicPr>
        <p:blipFill rotWithShape="1">
          <a:blip r:embed="rId8" cstate="print">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l="14241" t="40590" r="4717" b="25659"/>
          <a:stretch/>
        </p:blipFill>
        <p:spPr bwMode="auto">
          <a:xfrm>
            <a:off x="4215377" y="4812886"/>
            <a:ext cx="1605915" cy="89217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2378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09F631-658B-43BE-931A-7C33CCE82977}"/>
              </a:ext>
            </a:extLst>
          </p:cNvPr>
          <p:cNvSpPr>
            <a:spLocks noGrp="1"/>
          </p:cNvSpPr>
          <p:nvPr>
            <p:ph type="title"/>
          </p:nvPr>
        </p:nvSpPr>
        <p:spPr>
          <a:solidFill>
            <a:srgbClr val="99FF33"/>
          </a:solidFill>
        </p:spPr>
        <p:txBody>
          <a:bodyPr/>
          <a:lstStyle/>
          <a:p>
            <a:pPr algn="ctr"/>
            <a:r>
              <a:rPr lang="it-IT" dirty="0">
                <a:solidFill>
                  <a:schemeClr val="accent2">
                    <a:lumMod val="75000"/>
                  </a:schemeClr>
                </a:solidFill>
                <a:latin typeface="Century" panose="02040604050505020304" pitchFamily="18" charset="0"/>
              </a:rPr>
              <a:t>b) SINTESI</a:t>
            </a:r>
          </a:p>
        </p:txBody>
      </p:sp>
      <p:sp>
        <p:nvSpPr>
          <p:cNvPr id="3" name="Segnaposto contenuto 2">
            <a:extLst>
              <a:ext uri="{FF2B5EF4-FFF2-40B4-BE49-F238E27FC236}">
                <a16:creationId xmlns:a16="http://schemas.microsoft.com/office/drawing/2014/main" id="{714B8EF9-DC61-45DB-BB96-30835E9C7257}"/>
              </a:ext>
            </a:extLst>
          </p:cNvPr>
          <p:cNvSpPr>
            <a:spLocks noGrp="1"/>
          </p:cNvSpPr>
          <p:nvPr>
            <p:ph idx="1"/>
          </p:nvPr>
        </p:nvSpPr>
        <p:spPr>
          <a:xfrm>
            <a:off x="838200" y="1470991"/>
            <a:ext cx="10515600" cy="4705972"/>
          </a:xfrm>
          <a:solidFill>
            <a:schemeClr val="accent5">
              <a:lumMod val="40000"/>
              <a:lumOff val="60000"/>
            </a:schemeClr>
          </a:solidFill>
        </p:spPr>
        <p:txBody>
          <a:bodyPr/>
          <a:lstStyle/>
          <a:p>
            <a:pPr marL="0" indent="0">
              <a:buNone/>
            </a:pPr>
            <a:r>
              <a:rPr lang="it-IT" sz="4400" b="1" dirty="0">
                <a:latin typeface="Bradley Hand ITC" panose="03070402050302030203" pitchFamily="66" charset="0"/>
              </a:rPr>
              <a:t>C’erano due rane che vivevano una nell’acquitrino e l’altra nella pozzanghera. La prima faceva sempre la proposta alla seconda di trasferirsi al </a:t>
            </a:r>
            <a:r>
              <a:rPr lang="it-IT" sz="4400" b="1">
                <a:latin typeface="Bradley Hand ITC" panose="03070402050302030203" pitchFamily="66" charset="0"/>
              </a:rPr>
              <a:t>sicuro ma, lei </a:t>
            </a:r>
            <a:r>
              <a:rPr lang="it-IT" sz="4400" b="1" dirty="0">
                <a:latin typeface="Bradley Hand ITC" panose="03070402050302030203" pitchFamily="66" charset="0"/>
              </a:rPr>
              <a:t>rifiutava sempre e un giorno fu schiacciata da un carro.</a:t>
            </a:r>
          </a:p>
          <a:p>
            <a:pPr marL="0" indent="0">
              <a:buNone/>
            </a:pPr>
            <a:endParaRPr lang="it-IT" dirty="0"/>
          </a:p>
        </p:txBody>
      </p:sp>
    </p:spTree>
    <p:extLst>
      <p:ext uri="{BB962C8B-B14F-4D97-AF65-F5344CB8AC3E}">
        <p14:creationId xmlns:p14="http://schemas.microsoft.com/office/powerpoint/2010/main" val="3683933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6921C5B-B24A-42F1-86D9-77FBB3804648}"/>
              </a:ext>
            </a:extLst>
          </p:cNvPr>
          <p:cNvSpPr>
            <a:spLocks noGrp="1"/>
          </p:cNvSpPr>
          <p:nvPr>
            <p:ph type="title"/>
          </p:nvPr>
        </p:nvSpPr>
        <p:spPr>
          <a:solidFill>
            <a:srgbClr val="00FF99"/>
          </a:solidFill>
        </p:spPr>
        <p:txBody>
          <a:bodyPr>
            <a:normAutofit/>
          </a:bodyPr>
          <a:lstStyle/>
          <a:p>
            <a:r>
              <a:rPr lang="it-IT" sz="4800" b="1" dirty="0">
                <a:solidFill>
                  <a:srgbClr val="FF0000"/>
                </a:solidFill>
                <a:latin typeface="Chiller" panose="04020404031007020602" pitchFamily="82" charset="0"/>
              </a:rPr>
              <a:t>DAL DISCORSO DIRETTO AL DISCORSO INDIRETTO</a:t>
            </a:r>
          </a:p>
        </p:txBody>
      </p:sp>
      <p:sp>
        <p:nvSpPr>
          <p:cNvPr id="3" name="Segnaposto contenuto 2">
            <a:extLst>
              <a:ext uri="{FF2B5EF4-FFF2-40B4-BE49-F238E27FC236}">
                <a16:creationId xmlns:a16="http://schemas.microsoft.com/office/drawing/2014/main" id="{2230ACFC-4FB8-4FB2-AB56-CBC96E523ADF}"/>
              </a:ext>
            </a:extLst>
          </p:cNvPr>
          <p:cNvSpPr>
            <a:spLocks noGrp="1"/>
          </p:cNvSpPr>
          <p:nvPr>
            <p:ph idx="1"/>
          </p:nvPr>
        </p:nvSpPr>
        <p:spPr>
          <a:xfrm>
            <a:off x="838200" y="1690688"/>
            <a:ext cx="10515600" cy="4486275"/>
          </a:xfrm>
          <a:solidFill>
            <a:schemeClr val="accent4"/>
          </a:solidFill>
        </p:spPr>
        <p:txBody>
          <a:bodyPr>
            <a:normAutofit fontScale="92500" lnSpcReduction="10000"/>
          </a:bodyPr>
          <a:lstStyle/>
          <a:p>
            <a:pPr marL="0" indent="0" algn="ctr">
              <a:buNone/>
            </a:pPr>
            <a:r>
              <a:rPr lang="it-IT" sz="3200" b="1" dirty="0">
                <a:solidFill>
                  <a:srgbClr val="C00000"/>
                </a:solidFill>
                <a:latin typeface="Chiller" panose="04020404031007020602" pitchFamily="82" charset="0"/>
              </a:rPr>
              <a:t>DISCORSO DIRETTO</a:t>
            </a:r>
          </a:p>
          <a:p>
            <a:pPr marL="0" indent="0" algn="just">
              <a:buNone/>
            </a:pPr>
            <a:r>
              <a:rPr lang="it-IT" sz="3200" b="1" dirty="0">
                <a:latin typeface="Chiller" panose="04020404031007020602" pitchFamily="82" charset="0"/>
              </a:rPr>
              <a:t>La prima rana, cercava di convincere l’altra ad abbandonare la sua pozzanghera e a trasferirsi nell’acquitrino: “Qui c’è spazio per tutte e due; l’acqua è profonda e le canne ci nasconderanno dagli uccelli e dai serpenti. Perché non vieni ad abitare insieme a me?”</a:t>
            </a:r>
            <a:br>
              <a:rPr lang="it-IT" sz="3200" b="1" dirty="0">
                <a:latin typeface="Chiller" panose="04020404031007020602" pitchFamily="82" charset="0"/>
              </a:rPr>
            </a:br>
            <a:endParaRPr lang="it-IT" sz="3200" b="1" dirty="0">
              <a:latin typeface="Chiller" panose="04020404031007020602" pitchFamily="82" charset="0"/>
            </a:endParaRPr>
          </a:p>
          <a:p>
            <a:pPr marL="0" indent="0" algn="ctr">
              <a:buNone/>
            </a:pPr>
            <a:r>
              <a:rPr lang="it-IT" sz="3200" b="1" dirty="0">
                <a:solidFill>
                  <a:srgbClr val="C00000"/>
                </a:solidFill>
                <a:latin typeface="Chiller" panose="04020404031007020602" pitchFamily="82" charset="0"/>
              </a:rPr>
              <a:t>DISCORSO INDIRETTO</a:t>
            </a:r>
          </a:p>
          <a:p>
            <a:pPr marL="0" indent="0" algn="just">
              <a:buNone/>
            </a:pPr>
            <a:r>
              <a:rPr lang="it-IT" sz="3200" b="1" dirty="0">
                <a:latin typeface="Chiller" panose="04020404031007020602" pitchFamily="82" charset="0"/>
              </a:rPr>
              <a:t>…La prima rana, cercava di convincere l’altra ad abbandonare la sua pozzanghera e a trasferirsi nell’acquitrino, li c’era spazio per tutte e due; l’acqua era profonda e le canne le avrebbero nascoste dagli uccelli e dai serpenti. Le chiedeva spesso di andare ad abitare insieme a lei…</a:t>
            </a:r>
            <a:endParaRPr lang="it-IT" sz="3200" b="1" dirty="0"/>
          </a:p>
        </p:txBody>
      </p:sp>
    </p:spTree>
    <p:extLst>
      <p:ext uri="{BB962C8B-B14F-4D97-AF65-F5344CB8AC3E}">
        <p14:creationId xmlns:p14="http://schemas.microsoft.com/office/powerpoint/2010/main" val="13012141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41592475-82F1-4D05-A801-51645155080E}"/>
              </a:ext>
            </a:extLst>
          </p:cNvPr>
          <p:cNvSpPr txBox="1"/>
          <p:nvPr/>
        </p:nvSpPr>
        <p:spPr>
          <a:xfrm>
            <a:off x="5271772" y="2743200"/>
            <a:ext cx="2193229" cy="646331"/>
          </a:xfrm>
          <a:prstGeom prst="rect">
            <a:avLst/>
          </a:prstGeom>
          <a:solidFill>
            <a:schemeClr val="accent6">
              <a:lumMod val="50000"/>
            </a:schemeClr>
          </a:solidFill>
        </p:spPr>
        <p:txBody>
          <a:bodyPr wrap="none" rtlCol="0">
            <a:spAutoFit/>
          </a:bodyPr>
          <a:lstStyle/>
          <a:p>
            <a:pPr algn="ctr"/>
            <a:r>
              <a:rPr lang="it-IT" b="1" dirty="0">
                <a:ln/>
                <a:solidFill>
                  <a:schemeClr val="accent4"/>
                </a:solidFill>
                <a:latin typeface="Bauhaus 93" panose="04030905020B02020C02" pitchFamily="82" charset="0"/>
              </a:rPr>
              <a:t>OBIETTIVI </a:t>
            </a:r>
          </a:p>
          <a:p>
            <a:pPr algn="ctr"/>
            <a:r>
              <a:rPr lang="it-IT" b="1" dirty="0">
                <a:ln/>
                <a:solidFill>
                  <a:schemeClr val="accent4"/>
                </a:solidFill>
                <a:latin typeface="Bauhaus 93" panose="04030905020B02020C02" pitchFamily="82" charset="0"/>
              </a:rPr>
              <a:t>D’APPRENDIMENTO</a:t>
            </a:r>
          </a:p>
        </p:txBody>
      </p:sp>
      <p:sp>
        <p:nvSpPr>
          <p:cNvPr id="5" name="CasellaDiTesto 4">
            <a:extLst>
              <a:ext uri="{FF2B5EF4-FFF2-40B4-BE49-F238E27FC236}">
                <a16:creationId xmlns:a16="http://schemas.microsoft.com/office/drawing/2014/main" id="{C78DD7E7-4E29-47AD-BF29-23B5573AC370}"/>
              </a:ext>
            </a:extLst>
          </p:cNvPr>
          <p:cNvSpPr txBox="1"/>
          <p:nvPr/>
        </p:nvSpPr>
        <p:spPr>
          <a:xfrm>
            <a:off x="7235686" y="649357"/>
            <a:ext cx="4227445" cy="1077218"/>
          </a:xfrm>
          <a:prstGeom prst="rect">
            <a:avLst/>
          </a:prstGeom>
          <a:solidFill>
            <a:schemeClr val="accent6">
              <a:lumMod val="60000"/>
              <a:lumOff val="40000"/>
            </a:schemeClr>
          </a:solidFill>
        </p:spPr>
        <p:txBody>
          <a:bodyPr wrap="square" rtlCol="0">
            <a:spAutoFit/>
          </a:bodyPr>
          <a:lstStyle/>
          <a:p>
            <a:r>
              <a:rPr lang="it-IT" b="1" dirty="0">
                <a:ln w="12700">
                  <a:solidFill>
                    <a:schemeClr val="tx2">
                      <a:lumMod val="75000"/>
                    </a:schemeClr>
                  </a:solidFill>
                  <a:prstDash val="solid"/>
                </a:ln>
                <a:effectLst>
                  <a:outerShdw dist="38100" dir="2640000" algn="bl" rotWithShape="0">
                    <a:schemeClr val="tx2">
                      <a:lumMod val="75000"/>
                    </a:schemeClr>
                  </a:outerShdw>
                </a:effectLst>
                <a:latin typeface="Bauhaus 93" panose="04030905020B02020C02" pitchFamily="82" charset="0"/>
              </a:rPr>
              <a:t>STORIA LOCALE:</a:t>
            </a:r>
            <a:endParaRPr lang="it-IT" dirty="0"/>
          </a:p>
          <a:p>
            <a:pPr lvl="0"/>
            <a:r>
              <a:rPr lang="it-IT" sz="1400" dirty="0"/>
              <a:t>Produrre informazioni con fonti di diversa natura utili alla ricostruzione di un fenomeno o di un evento storico</a:t>
            </a:r>
            <a:r>
              <a:rPr lang="it-IT" dirty="0"/>
              <a:t>.</a:t>
            </a:r>
          </a:p>
        </p:txBody>
      </p:sp>
      <p:sp>
        <p:nvSpPr>
          <p:cNvPr id="6" name="CasellaDiTesto 5">
            <a:extLst>
              <a:ext uri="{FF2B5EF4-FFF2-40B4-BE49-F238E27FC236}">
                <a16:creationId xmlns:a16="http://schemas.microsoft.com/office/drawing/2014/main" id="{8DDE805E-0CBC-4A55-A68B-B8A1130DAD1A}"/>
              </a:ext>
            </a:extLst>
          </p:cNvPr>
          <p:cNvSpPr txBox="1"/>
          <p:nvPr/>
        </p:nvSpPr>
        <p:spPr>
          <a:xfrm>
            <a:off x="8030817" y="4651513"/>
            <a:ext cx="3432314" cy="800219"/>
          </a:xfrm>
          <a:prstGeom prst="rect">
            <a:avLst/>
          </a:prstGeom>
          <a:solidFill>
            <a:schemeClr val="accent1">
              <a:lumMod val="60000"/>
              <a:lumOff val="40000"/>
            </a:schemeClr>
          </a:solidFill>
        </p:spPr>
        <p:txBody>
          <a:bodyPr wrap="square" rtlCol="0">
            <a:spAutoFit/>
          </a:bodyPr>
          <a:lstStyle/>
          <a:p>
            <a:r>
              <a:rPr lang="it-IT" b="1" dirty="0">
                <a:ln w="12700">
                  <a:solidFill>
                    <a:schemeClr val="tx2">
                      <a:lumMod val="75000"/>
                    </a:schemeClr>
                  </a:solidFill>
                  <a:prstDash val="solid"/>
                </a:ln>
                <a:effectLst>
                  <a:outerShdw dist="38100" dir="2640000" algn="bl" rotWithShape="0">
                    <a:schemeClr val="tx2">
                      <a:lumMod val="75000"/>
                    </a:schemeClr>
                  </a:outerShdw>
                </a:effectLst>
                <a:latin typeface="Bauhaus 93" panose="04030905020B02020C02" pitchFamily="82" charset="0"/>
              </a:rPr>
              <a:t>GEOGRAFIA:</a:t>
            </a:r>
          </a:p>
          <a:p>
            <a:r>
              <a:rPr lang="it-IT" sz="1400" dirty="0"/>
              <a:t>Conoscere gli elementi che caratterizzano i principali paesaggi: la palude. </a:t>
            </a:r>
          </a:p>
        </p:txBody>
      </p:sp>
      <p:sp>
        <p:nvSpPr>
          <p:cNvPr id="7" name="CasellaDiTesto 6">
            <a:extLst>
              <a:ext uri="{FF2B5EF4-FFF2-40B4-BE49-F238E27FC236}">
                <a16:creationId xmlns:a16="http://schemas.microsoft.com/office/drawing/2014/main" id="{D47B483A-0D40-4CA1-A7A3-E90077460ACD}"/>
              </a:ext>
            </a:extLst>
          </p:cNvPr>
          <p:cNvSpPr txBox="1"/>
          <p:nvPr/>
        </p:nvSpPr>
        <p:spPr>
          <a:xfrm>
            <a:off x="967410" y="4433363"/>
            <a:ext cx="3061252" cy="1015663"/>
          </a:xfrm>
          <a:prstGeom prst="rect">
            <a:avLst/>
          </a:prstGeom>
          <a:solidFill>
            <a:schemeClr val="accent2">
              <a:lumMod val="60000"/>
              <a:lumOff val="40000"/>
            </a:schemeClr>
          </a:solidFill>
        </p:spPr>
        <p:txBody>
          <a:bodyPr wrap="square" rtlCol="0">
            <a:spAutoFit/>
          </a:bodyPr>
          <a:lstStyle/>
          <a:p>
            <a:r>
              <a:rPr lang="it-IT" b="1" dirty="0">
                <a:ln w="12700">
                  <a:solidFill>
                    <a:schemeClr val="tx2">
                      <a:lumMod val="75000"/>
                    </a:schemeClr>
                  </a:solidFill>
                  <a:prstDash val="solid"/>
                </a:ln>
                <a:effectLst>
                  <a:outerShdw dist="38100" dir="2640000" algn="bl" rotWithShape="0">
                    <a:schemeClr val="tx2">
                      <a:lumMod val="75000"/>
                    </a:schemeClr>
                  </a:outerShdw>
                </a:effectLst>
                <a:latin typeface="Bauhaus 93" panose="04030905020B02020C02" pitchFamily="82" charset="0"/>
              </a:rPr>
              <a:t>SCIENZE:</a:t>
            </a:r>
          </a:p>
          <a:p>
            <a:r>
              <a:rPr lang="it-IT" sz="1400" dirty="0"/>
              <a:t>Osservare, individuare e studiare le caratteristiche degli esseri viventi e degli ambienti, cogliendone le relazioni.</a:t>
            </a:r>
          </a:p>
        </p:txBody>
      </p:sp>
      <p:sp>
        <p:nvSpPr>
          <p:cNvPr id="8" name="CasellaDiTesto 7">
            <a:extLst>
              <a:ext uri="{FF2B5EF4-FFF2-40B4-BE49-F238E27FC236}">
                <a16:creationId xmlns:a16="http://schemas.microsoft.com/office/drawing/2014/main" id="{3A947D87-2D31-455F-BB66-3478456292D5}"/>
              </a:ext>
            </a:extLst>
          </p:cNvPr>
          <p:cNvSpPr txBox="1"/>
          <p:nvPr/>
        </p:nvSpPr>
        <p:spPr>
          <a:xfrm>
            <a:off x="7832034" y="2054087"/>
            <a:ext cx="3432314" cy="1015663"/>
          </a:xfrm>
          <a:prstGeom prst="rect">
            <a:avLst/>
          </a:prstGeom>
          <a:solidFill>
            <a:srgbClr val="7030A0"/>
          </a:solidFill>
        </p:spPr>
        <p:txBody>
          <a:bodyPr wrap="square" rtlCol="0">
            <a:spAutoFit/>
          </a:bodyPr>
          <a:lstStyle/>
          <a:p>
            <a:r>
              <a:rPr lang="it-IT" b="1" dirty="0">
                <a:ln w="12700">
                  <a:solidFill>
                    <a:schemeClr val="tx2">
                      <a:lumMod val="75000"/>
                    </a:schemeClr>
                  </a:solidFill>
                  <a:prstDash val="solid"/>
                </a:ln>
                <a:effectLst>
                  <a:outerShdw dist="38100" dir="2640000" algn="bl" rotWithShape="0">
                    <a:schemeClr val="tx2">
                      <a:lumMod val="75000"/>
                    </a:schemeClr>
                  </a:outerShdw>
                </a:effectLst>
                <a:latin typeface="Bauhaus 93" panose="04030905020B02020C02" pitchFamily="82" charset="0"/>
              </a:rPr>
              <a:t>TECNOLOGIA e INFORMATICA:</a:t>
            </a:r>
          </a:p>
          <a:p>
            <a:r>
              <a:rPr lang="it-IT" sz="1400" dirty="0"/>
              <a:t>Pianificare la fabbricazione di un semplice oggetto elencando gli strumenti e i materiali necessari.</a:t>
            </a:r>
          </a:p>
        </p:txBody>
      </p:sp>
      <p:sp>
        <p:nvSpPr>
          <p:cNvPr id="9" name="CasellaDiTesto 8">
            <a:extLst>
              <a:ext uri="{FF2B5EF4-FFF2-40B4-BE49-F238E27FC236}">
                <a16:creationId xmlns:a16="http://schemas.microsoft.com/office/drawing/2014/main" id="{80CC9EAA-A761-4A89-89E1-D67F6A3EB359}"/>
              </a:ext>
            </a:extLst>
          </p:cNvPr>
          <p:cNvSpPr txBox="1"/>
          <p:nvPr/>
        </p:nvSpPr>
        <p:spPr>
          <a:xfrm>
            <a:off x="4386471" y="4803410"/>
            <a:ext cx="3061252" cy="1231106"/>
          </a:xfrm>
          <a:prstGeom prst="rect">
            <a:avLst/>
          </a:prstGeom>
          <a:solidFill>
            <a:srgbClr val="FFC000"/>
          </a:solidFill>
        </p:spPr>
        <p:txBody>
          <a:bodyPr wrap="square" rtlCol="0">
            <a:spAutoFit/>
          </a:bodyPr>
          <a:lstStyle/>
          <a:p>
            <a:r>
              <a:rPr lang="it-IT" sz="1400" b="1" dirty="0">
                <a:ln w="12700">
                  <a:solidFill>
                    <a:schemeClr val="tx2">
                      <a:lumMod val="75000"/>
                    </a:schemeClr>
                  </a:solidFill>
                  <a:prstDash val="solid"/>
                </a:ln>
                <a:effectLst>
                  <a:outerShdw dist="38100" dir="2640000" algn="bl" rotWithShape="0">
                    <a:schemeClr val="tx2">
                      <a:lumMod val="75000"/>
                    </a:schemeClr>
                  </a:outerShdw>
                </a:effectLst>
                <a:latin typeface="Bauhaus 93" panose="04030905020B02020C02" pitchFamily="82" charset="0"/>
              </a:rPr>
              <a:t>ARTE E IMMAGINE:</a:t>
            </a:r>
            <a:endParaRPr lang="it-IT" sz="1400" dirty="0"/>
          </a:p>
          <a:p>
            <a:r>
              <a:rPr lang="it-IT" sz="1400" dirty="0"/>
              <a:t>Elaborare creativamente produzioni personali e autentiche per esprimere sensazioni ed emozioni; rappresentare e comunicare la realtà percepita</a:t>
            </a:r>
            <a:r>
              <a:rPr lang="it-IT" dirty="0"/>
              <a:t>.</a:t>
            </a:r>
          </a:p>
        </p:txBody>
      </p:sp>
      <p:sp>
        <p:nvSpPr>
          <p:cNvPr id="10" name="CasellaDiTesto 9">
            <a:extLst>
              <a:ext uri="{FF2B5EF4-FFF2-40B4-BE49-F238E27FC236}">
                <a16:creationId xmlns:a16="http://schemas.microsoft.com/office/drawing/2014/main" id="{16559143-D32D-4D84-B2F1-7A87B16ECA24}"/>
              </a:ext>
            </a:extLst>
          </p:cNvPr>
          <p:cNvSpPr txBox="1"/>
          <p:nvPr/>
        </p:nvSpPr>
        <p:spPr>
          <a:xfrm flipH="1">
            <a:off x="492340" y="649356"/>
            <a:ext cx="4412398" cy="3108543"/>
          </a:xfrm>
          <a:prstGeom prst="rect">
            <a:avLst/>
          </a:prstGeom>
          <a:solidFill>
            <a:schemeClr val="accent2"/>
          </a:solidFill>
        </p:spPr>
        <p:txBody>
          <a:bodyPr wrap="square" rtlCol="0">
            <a:spAutoFit/>
          </a:bodyPr>
          <a:lstStyle/>
          <a:p>
            <a:r>
              <a:rPr lang="it-IT" sz="1400" b="1" dirty="0">
                <a:ln w="12700">
                  <a:solidFill>
                    <a:schemeClr val="tx2">
                      <a:lumMod val="75000"/>
                    </a:schemeClr>
                  </a:solidFill>
                  <a:prstDash val="solid"/>
                </a:ln>
                <a:effectLst>
                  <a:outerShdw dist="38100" dir="2640000" algn="bl" rotWithShape="0">
                    <a:schemeClr val="tx2">
                      <a:lumMod val="75000"/>
                    </a:schemeClr>
                  </a:outerShdw>
                </a:effectLst>
                <a:latin typeface="Bauhaus 93" panose="04030905020B02020C02" pitchFamily="82" charset="0"/>
              </a:rPr>
              <a:t>Italiano:</a:t>
            </a:r>
            <a:endParaRPr lang="it-IT" sz="1400" dirty="0"/>
          </a:p>
          <a:p>
            <a:pPr marL="285750" lvl="0" indent="-285750">
              <a:buFont typeface="Arial" panose="020B0604020202020204" pitchFamily="34" charset="0"/>
              <a:buChar char="•"/>
            </a:pPr>
            <a:r>
              <a:rPr lang="it-IT" sz="1400" dirty="0"/>
              <a:t>Prendere la parola negli scambi comunicativi (dialogo, conversazione, discussione) rispettando i turni di parola. </a:t>
            </a:r>
          </a:p>
          <a:p>
            <a:pPr marL="285750" lvl="0" indent="-285750">
              <a:buFont typeface="Arial" panose="020B0604020202020204" pitchFamily="34" charset="0"/>
              <a:buChar char="•"/>
            </a:pPr>
            <a:r>
              <a:rPr lang="it-IT" sz="1400" dirty="0"/>
              <a:t>Comprendere l’argomento e le informazioni principali di discorsi affrontati in classe. </a:t>
            </a:r>
          </a:p>
          <a:p>
            <a:pPr marL="285750" lvl="0" indent="-285750">
              <a:buFont typeface="Arial" panose="020B0604020202020204" pitchFamily="34" charset="0"/>
              <a:buChar char="•"/>
            </a:pPr>
            <a:r>
              <a:rPr lang="it-IT" sz="1400" dirty="0"/>
              <a:t>Ascoltare testi narrativi ed espositivi mostrando di saperne cogliere il senso globale e riesporli in modo comprensibile a chi ascolta. </a:t>
            </a:r>
          </a:p>
          <a:p>
            <a:pPr marL="285750" indent="-285750">
              <a:buFont typeface="Arial" panose="020B0604020202020204" pitchFamily="34" charset="0"/>
              <a:buChar char="•"/>
            </a:pPr>
            <a:r>
              <a:rPr lang="it-IT" sz="1400" dirty="0"/>
              <a:t>Produrre semplici testi funzionali, narrativi e descrittivi legati a scopi concreti (per utilità personale, per comunicare con altri, per ricordare…) e connessi con situazioni quotidiane (contesto scolastico e/o familiare).</a:t>
            </a:r>
          </a:p>
        </p:txBody>
      </p:sp>
      <p:sp>
        <p:nvSpPr>
          <p:cNvPr id="2" name="Freccia circolare a destra 1">
            <a:extLst>
              <a:ext uri="{FF2B5EF4-FFF2-40B4-BE49-F238E27FC236}">
                <a16:creationId xmlns:a16="http://schemas.microsoft.com/office/drawing/2014/main" id="{6EACD2AC-C8D2-4B35-AEE6-A32AA970C8B2}"/>
              </a:ext>
            </a:extLst>
          </p:cNvPr>
          <p:cNvSpPr/>
          <p:nvPr/>
        </p:nvSpPr>
        <p:spPr>
          <a:xfrm rot="1474008">
            <a:off x="6356210" y="1284442"/>
            <a:ext cx="609159" cy="143300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 name="Freccia circolare in giù 2">
            <a:extLst>
              <a:ext uri="{FF2B5EF4-FFF2-40B4-BE49-F238E27FC236}">
                <a16:creationId xmlns:a16="http://schemas.microsoft.com/office/drawing/2014/main" id="{FF5DF882-FEFB-440C-9D8A-4AFB004422A5}"/>
              </a:ext>
            </a:extLst>
          </p:cNvPr>
          <p:cNvSpPr/>
          <p:nvPr/>
        </p:nvSpPr>
        <p:spPr>
          <a:xfrm rot="3396990">
            <a:off x="4810385" y="1615204"/>
            <a:ext cx="1603802" cy="63786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1" name="Freccia circolare a destra 10">
            <a:extLst>
              <a:ext uri="{FF2B5EF4-FFF2-40B4-BE49-F238E27FC236}">
                <a16:creationId xmlns:a16="http://schemas.microsoft.com/office/drawing/2014/main" id="{4E74AAF0-C2FB-4240-9DB7-5C25D52783A2}"/>
              </a:ext>
            </a:extLst>
          </p:cNvPr>
          <p:cNvSpPr/>
          <p:nvPr/>
        </p:nvSpPr>
        <p:spPr>
          <a:xfrm rot="4181636" flipH="1">
            <a:off x="7206527" y="2911724"/>
            <a:ext cx="516949" cy="121615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endParaRPr>
          </a:p>
        </p:txBody>
      </p:sp>
      <p:sp>
        <p:nvSpPr>
          <p:cNvPr id="12" name="Freccia circolare a destra 11">
            <a:extLst>
              <a:ext uri="{FF2B5EF4-FFF2-40B4-BE49-F238E27FC236}">
                <a16:creationId xmlns:a16="http://schemas.microsoft.com/office/drawing/2014/main" id="{4FA9EAFA-4407-4777-9A61-BC947C5A1C49}"/>
              </a:ext>
            </a:extLst>
          </p:cNvPr>
          <p:cNvSpPr/>
          <p:nvPr/>
        </p:nvSpPr>
        <p:spPr>
          <a:xfrm rot="1091766">
            <a:off x="5445226" y="3308270"/>
            <a:ext cx="555341" cy="150664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3" name="Freccia circolare in giù 12">
            <a:extLst>
              <a:ext uri="{FF2B5EF4-FFF2-40B4-BE49-F238E27FC236}">
                <a16:creationId xmlns:a16="http://schemas.microsoft.com/office/drawing/2014/main" id="{2A257B34-2FC7-44BE-AF1E-FAE79DE03212}"/>
              </a:ext>
            </a:extLst>
          </p:cNvPr>
          <p:cNvSpPr/>
          <p:nvPr/>
        </p:nvSpPr>
        <p:spPr>
          <a:xfrm rot="3436528" flipV="1">
            <a:off x="6819116" y="3845907"/>
            <a:ext cx="1416522" cy="653671"/>
          </a:xfrm>
          <a:prstGeom prst="curvedDownArrow">
            <a:avLst>
              <a:gd name="adj1" fmla="val 25000"/>
              <a:gd name="adj2" fmla="val 7843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4" name="Freccia circolare a sinistra 13">
            <a:extLst>
              <a:ext uri="{FF2B5EF4-FFF2-40B4-BE49-F238E27FC236}">
                <a16:creationId xmlns:a16="http://schemas.microsoft.com/office/drawing/2014/main" id="{83ADCA7C-6052-4474-853B-4A50C684BC12}"/>
              </a:ext>
            </a:extLst>
          </p:cNvPr>
          <p:cNvSpPr/>
          <p:nvPr/>
        </p:nvSpPr>
        <p:spPr>
          <a:xfrm rot="2934510">
            <a:off x="4459337" y="3332892"/>
            <a:ext cx="691670" cy="177362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35120547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7C792E-E307-4700-B8D7-BF998DA2E58E}"/>
              </a:ext>
            </a:extLst>
          </p:cNvPr>
          <p:cNvSpPr>
            <a:spLocks noGrp="1"/>
          </p:cNvSpPr>
          <p:nvPr>
            <p:ph type="title"/>
          </p:nvPr>
        </p:nvSpPr>
        <p:spPr>
          <a:solidFill>
            <a:srgbClr val="002060"/>
          </a:solidFill>
        </p:spPr>
        <p:txBody>
          <a:bodyPr>
            <a:noAutofit/>
          </a:bodyPr>
          <a:lstStyle/>
          <a:p>
            <a:pPr algn="ctr"/>
            <a:r>
              <a:rPr lang="it-IT" sz="12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hiller" panose="04020404031007020602" pitchFamily="82" charset="0"/>
              </a:rPr>
              <a:t>Costruiamo favole </a:t>
            </a:r>
          </a:p>
        </p:txBody>
      </p:sp>
      <p:sp>
        <p:nvSpPr>
          <p:cNvPr id="3" name="Segnaposto contenuto 2">
            <a:extLst>
              <a:ext uri="{FF2B5EF4-FFF2-40B4-BE49-F238E27FC236}">
                <a16:creationId xmlns:a16="http://schemas.microsoft.com/office/drawing/2014/main" id="{9364EE78-33F9-4767-8087-D175E7448890}"/>
              </a:ext>
            </a:extLst>
          </p:cNvPr>
          <p:cNvSpPr>
            <a:spLocks noGrp="1"/>
          </p:cNvSpPr>
          <p:nvPr>
            <p:ph idx="1"/>
          </p:nvPr>
        </p:nvSpPr>
        <p:spPr>
          <a:xfrm>
            <a:off x="838200" y="1690688"/>
            <a:ext cx="10515600" cy="4486275"/>
          </a:xfrm>
          <a:solidFill>
            <a:schemeClr val="accent1">
              <a:lumMod val="60000"/>
              <a:lumOff val="40000"/>
            </a:schemeClr>
          </a:solidFill>
        </p:spPr>
        <p:txBody>
          <a:bodyPr/>
          <a:lstStyle/>
          <a:p>
            <a:pPr marL="0" indent="0">
              <a:buNone/>
            </a:pPr>
            <a:endParaRPr lang="it-IT" dirty="0"/>
          </a:p>
        </p:txBody>
      </p:sp>
      <p:sp>
        <p:nvSpPr>
          <p:cNvPr id="4" name="CasellaDiTesto 3">
            <a:extLst>
              <a:ext uri="{FF2B5EF4-FFF2-40B4-BE49-F238E27FC236}">
                <a16:creationId xmlns:a16="http://schemas.microsoft.com/office/drawing/2014/main" id="{4E468077-B5F6-412E-ADCA-0936FEC7B2DF}"/>
              </a:ext>
            </a:extLst>
          </p:cNvPr>
          <p:cNvSpPr txBox="1"/>
          <p:nvPr/>
        </p:nvSpPr>
        <p:spPr>
          <a:xfrm>
            <a:off x="5638800" y="2975113"/>
            <a:ext cx="914400" cy="914400"/>
          </a:xfrm>
          <a:prstGeom prst="rect">
            <a:avLst/>
          </a:prstGeom>
          <a:noFill/>
        </p:spPr>
        <p:txBody>
          <a:bodyPr wrap="square" rtlCol="0">
            <a:spAutoFit/>
          </a:bodyPr>
          <a:lstStyle/>
          <a:p>
            <a:endParaRPr lang="it-IT" dirty="0"/>
          </a:p>
        </p:txBody>
      </p:sp>
      <p:sp>
        <p:nvSpPr>
          <p:cNvPr id="5" name="CasellaDiTesto 4">
            <a:extLst>
              <a:ext uri="{FF2B5EF4-FFF2-40B4-BE49-F238E27FC236}">
                <a16:creationId xmlns:a16="http://schemas.microsoft.com/office/drawing/2014/main" id="{2A2569C3-068D-436F-A3B0-A395831EFD35}"/>
              </a:ext>
            </a:extLst>
          </p:cNvPr>
          <p:cNvSpPr txBox="1"/>
          <p:nvPr/>
        </p:nvSpPr>
        <p:spPr>
          <a:xfrm>
            <a:off x="838200" y="1690688"/>
            <a:ext cx="10515600" cy="4678204"/>
          </a:xfrm>
          <a:prstGeom prst="rect">
            <a:avLst/>
          </a:prstGeom>
          <a:solidFill>
            <a:srgbClr val="FFFF00"/>
          </a:solidFill>
        </p:spPr>
        <p:txBody>
          <a:bodyPr wrap="square" rtlCol="0">
            <a:spAutoFit/>
          </a:bodyPr>
          <a:lstStyle/>
          <a:p>
            <a:pPr algn="ctr"/>
            <a:endParaRPr lang="it-IT" sz="2800" dirty="0">
              <a:solidFill>
                <a:srgbClr val="002060"/>
              </a:solidFill>
              <a:latin typeface="Algerian" panose="04020705040A02060702" pitchFamily="82" charset="0"/>
            </a:endParaRPr>
          </a:p>
          <a:p>
            <a:pPr algn="ctr"/>
            <a:r>
              <a:rPr lang="it-IT" sz="2800" dirty="0">
                <a:solidFill>
                  <a:srgbClr val="002060"/>
                </a:solidFill>
                <a:latin typeface="Algerian" panose="04020705040A02060702" pitchFamily="82" charset="0"/>
              </a:rPr>
              <a:t>IL LEONE E IL CANARINO</a:t>
            </a:r>
          </a:p>
          <a:p>
            <a:pPr algn="just"/>
            <a:r>
              <a:rPr lang="it-IT" sz="2800" b="1" dirty="0">
                <a:solidFill>
                  <a:srgbClr val="002060"/>
                </a:solidFill>
                <a:latin typeface="Chiller" panose="04020404031007020602" pitchFamily="82" charset="0"/>
              </a:rPr>
              <a:t>C’era una volta in una savana un leone, che pensava di essere il più forte e il più potente.</a:t>
            </a:r>
          </a:p>
          <a:p>
            <a:pPr algn="just"/>
            <a:r>
              <a:rPr lang="it-IT" sz="2800" b="1" dirty="0">
                <a:solidFill>
                  <a:srgbClr val="002060"/>
                </a:solidFill>
                <a:latin typeface="Chiller" panose="04020404031007020602" pitchFamily="82" charset="0"/>
              </a:rPr>
              <a:t>Un bel giorno incontrò un canarino che lui voleva mangiare, il quale disse:- Stai attento in questi giorni, guardati le spalle. </a:t>
            </a:r>
          </a:p>
          <a:p>
            <a:pPr algn="just"/>
            <a:r>
              <a:rPr lang="it-IT" sz="2800" b="1" dirty="0">
                <a:solidFill>
                  <a:srgbClr val="002060"/>
                </a:solidFill>
                <a:latin typeface="Chiller" panose="04020404031007020602" pitchFamily="82" charset="0"/>
              </a:rPr>
              <a:t>E si allontanò svolazzando.</a:t>
            </a:r>
          </a:p>
          <a:p>
            <a:pPr algn="just"/>
            <a:r>
              <a:rPr lang="it-IT" sz="2800" b="1" dirty="0">
                <a:solidFill>
                  <a:srgbClr val="002060"/>
                </a:solidFill>
                <a:latin typeface="Chiller" panose="04020404031007020602" pitchFamily="82" charset="0"/>
              </a:rPr>
              <a:t>Il giorno seguente arrivarono dei cacciatori che volevano uccidere il leone. Spararono un colpo e il canarino trovandosi in mezzo morì.</a:t>
            </a:r>
          </a:p>
          <a:p>
            <a:pPr algn="just"/>
            <a:r>
              <a:rPr lang="it-IT" sz="2800" b="1" dirty="0">
                <a:solidFill>
                  <a:srgbClr val="002060"/>
                </a:solidFill>
                <a:latin typeface="Chiller" panose="04020404031007020602" pitchFamily="82" charset="0"/>
              </a:rPr>
              <a:t>Così il leone capì che anche gli animali più piccoli possono essere utili.</a:t>
            </a:r>
          </a:p>
          <a:p>
            <a:pPr algn="just"/>
            <a:r>
              <a:rPr lang="it-IT" sz="2800" b="1" dirty="0">
                <a:solidFill>
                  <a:srgbClr val="002060"/>
                </a:solidFill>
                <a:latin typeface="Chiller" panose="04020404031007020602" pitchFamily="82" charset="0"/>
              </a:rPr>
              <a:t>                                                CAPRIOLI ANDREA</a:t>
            </a:r>
          </a:p>
          <a:p>
            <a:endParaRPr lang="it-IT" dirty="0"/>
          </a:p>
        </p:txBody>
      </p:sp>
    </p:spTree>
    <p:extLst>
      <p:ext uri="{BB962C8B-B14F-4D97-AF65-F5344CB8AC3E}">
        <p14:creationId xmlns:p14="http://schemas.microsoft.com/office/powerpoint/2010/main" val="281183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C62E87-1F70-412B-A55C-A3651265C611}"/>
              </a:ext>
            </a:extLst>
          </p:cNvPr>
          <p:cNvSpPr>
            <a:spLocks noGrp="1"/>
          </p:cNvSpPr>
          <p:nvPr>
            <p:ph type="title"/>
          </p:nvPr>
        </p:nvSpPr>
        <p:spPr>
          <a:solidFill>
            <a:schemeClr val="accent5">
              <a:lumMod val="40000"/>
              <a:lumOff val="60000"/>
            </a:schemeClr>
          </a:solidFill>
        </p:spPr>
        <p:txBody>
          <a:bodyPr/>
          <a:lstStyle/>
          <a:p>
            <a:pPr algn="ctr"/>
            <a:r>
              <a:rPr lang="it-IT" sz="7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radley Hand ITC" panose="03070402050302030203" pitchFamily="66" charset="0"/>
              </a:rPr>
              <a:t>FAVOLA COLLETTIVA </a:t>
            </a:r>
          </a:p>
        </p:txBody>
      </p:sp>
      <p:sp>
        <p:nvSpPr>
          <p:cNvPr id="3" name="Segnaposto contenuto 2">
            <a:extLst>
              <a:ext uri="{FF2B5EF4-FFF2-40B4-BE49-F238E27FC236}">
                <a16:creationId xmlns:a16="http://schemas.microsoft.com/office/drawing/2014/main" id="{31F70BFD-A2B4-49CC-B5FA-2311B300AEBB}"/>
              </a:ext>
            </a:extLst>
          </p:cNvPr>
          <p:cNvSpPr>
            <a:spLocks noGrp="1"/>
          </p:cNvSpPr>
          <p:nvPr>
            <p:ph idx="1"/>
          </p:nvPr>
        </p:nvSpPr>
        <p:spPr>
          <a:xfrm>
            <a:off x="838200" y="1690688"/>
            <a:ext cx="10515600" cy="4486275"/>
          </a:xfrm>
          <a:solidFill>
            <a:schemeClr val="accent4">
              <a:lumMod val="20000"/>
              <a:lumOff val="80000"/>
            </a:schemeClr>
          </a:solidFill>
        </p:spPr>
        <p:txBody>
          <a:bodyPr>
            <a:normAutofit/>
          </a:bodyPr>
          <a:lstStyle/>
          <a:p>
            <a:pPr marL="0" indent="0" algn="ctr">
              <a:buNone/>
            </a:pPr>
            <a:r>
              <a:rPr lang="it-IT" b="1" dirty="0">
                <a:solidFill>
                  <a:srgbClr val="FF0000"/>
                </a:solidFill>
                <a:latin typeface="Bradley Hand ITC" panose="03070402050302030203" pitchFamily="66" charset="0"/>
              </a:rPr>
              <a:t>LA TIGRE E IL CONIGLIO</a:t>
            </a:r>
          </a:p>
          <a:p>
            <a:pPr marL="0" indent="0" algn="just">
              <a:buNone/>
            </a:pPr>
            <a:r>
              <a:rPr lang="it-IT" b="1" dirty="0">
                <a:solidFill>
                  <a:srgbClr val="002060"/>
                </a:solidFill>
                <a:latin typeface="Bradley Hand ITC" panose="03070402050302030203" pitchFamily="66" charset="0"/>
              </a:rPr>
              <a:t>C’era una volta una tigre e un coniglio che vivevano in una foresta. I due erano acerrimi nemici e ogni giorno la tigre rincorreva il coniglio per mangiarselo. Quest’ultimo scappava continuamente a gambe levate per la paura e si nascondeva ovunque trovasse un rifugio. Un giorno il coniglio pensò:- Se io continuo a girare intorno all’albero, forse la tigre si stancherà di inseguirmi e si fermerà. Così il coniglio mise in atto il suo piano. Gira, gira, gira… la tigre inciampò sbattendo la testa al tronco dell’albero. Il coniglio invece di allontanarsi lo porto in un rifugio e la curò. Quando si riprese la tigre lo ringraziò e capì che anche i più deboli possono essere utili.</a:t>
            </a:r>
          </a:p>
          <a:p>
            <a:pPr marL="0" indent="0">
              <a:buNone/>
            </a:pPr>
            <a:endParaRPr lang="it-IT" dirty="0"/>
          </a:p>
        </p:txBody>
      </p:sp>
    </p:spTree>
    <p:extLst>
      <p:ext uri="{BB962C8B-B14F-4D97-AF65-F5344CB8AC3E}">
        <p14:creationId xmlns:p14="http://schemas.microsoft.com/office/powerpoint/2010/main" val="326755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6FEC47-C1C3-4404-AFC6-50CE348C7740}"/>
              </a:ext>
            </a:extLst>
          </p:cNvPr>
          <p:cNvSpPr>
            <a:spLocks noGrp="1"/>
          </p:cNvSpPr>
          <p:nvPr>
            <p:ph type="title"/>
          </p:nvPr>
        </p:nvSpPr>
        <p:spPr>
          <a:xfrm>
            <a:off x="838200" y="681037"/>
            <a:ext cx="10515600" cy="1359798"/>
          </a:xfrm>
          <a:solidFill>
            <a:schemeClr val="accent6">
              <a:lumMod val="40000"/>
              <a:lumOff val="60000"/>
            </a:schemeClr>
          </a:solidFill>
        </p:spPr>
        <p:txBody>
          <a:bodyPr>
            <a:normAutofit fontScale="90000"/>
          </a:bodyPr>
          <a:lstStyle/>
          <a:p>
            <a:pPr algn="ctr"/>
            <a:br>
              <a:rPr lang="it-IT" dirty="0"/>
            </a:br>
            <a:r>
              <a:rPr lang="it-IT" sz="73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radley Hand ITC" panose="03070402050302030203" pitchFamily="66" charset="0"/>
              </a:rPr>
              <a:t>LE FAVOLE INSEGNANO</a:t>
            </a:r>
            <a:endParaRPr lang="it-IT" sz="7300" b="1" dirty="0">
              <a:solidFill>
                <a:srgbClr val="FF0000"/>
              </a:solidFill>
              <a:latin typeface="Bradley Hand ITC" panose="03070402050302030203" pitchFamily="66" charset="0"/>
            </a:endParaRPr>
          </a:p>
        </p:txBody>
      </p:sp>
      <p:pic>
        <p:nvPicPr>
          <p:cNvPr id="4" name="Segnaposto contenuto 3">
            <a:extLst>
              <a:ext uri="{FF2B5EF4-FFF2-40B4-BE49-F238E27FC236}">
                <a16:creationId xmlns:a16="http://schemas.microsoft.com/office/drawing/2014/main" id="{A4D5DE2E-9F78-489F-B4DC-C741216E2CC6}"/>
              </a:ext>
            </a:extLst>
          </p:cNvPr>
          <p:cNvPicPr>
            <a:picLocks noGrp="1" noChangeAspect="1"/>
          </p:cNvPicPr>
          <p:nvPr>
            <p:ph idx="1"/>
          </p:nvPr>
        </p:nvPicPr>
        <p:blipFill rotWithShape="1">
          <a:blip r:embed="rId2"/>
          <a:srcRect l="5799" t="36835" r="13051" b="21506"/>
          <a:stretch/>
        </p:blipFill>
        <p:spPr>
          <a:xfrm>
            <a:off x="838200" y="2040835"/>
            <a:ext cx="10515599" cy="3916651"/>
          </a:xfrm>
          <a:prstGeom prst="rect">
            <a:avLst/>
          </a:prstGeom>
        </p:spPr>
      </p:pic>
    </p:spTree>
    <p:extLst>
      <p:ext uri="{BB962C8B-B14F-4D97-AF65-F5344CB8AC3E}">
        <p14:creationId xmlns:p14="http://schemas.microsoft.com/office/powerpoint/2010/main" val="2776441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33CC"/>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2B267C-765E-45FA-886E-FEE8F64812A5}"/>
              </a:ext>
            </a:extLst>
          </p:cNvPr>
          <p:cNvSpPr>
            <a:spLocks noGrp="1"/>
          </p:cNvSpPr>
          <p:nvPr>
            <p:ph type="title"/>
          </p:nvPr>
        </p:nvSpPr>
        <p:spPr>
          <a:solidFill>
            <a:srgbClr val="7030A0"/>
          </a:solidFill>
        </p:spPr>
        <p:txBody>
          <a:bodyPr>
            <a:normAutofit/>
          </a:bodyPr>
          <a:lstStyle/>
          <a:p>
            <a:pPr algn="ctr"/>
            <a:r>
              <a:rPr lang="it-IT" sz="6000" b="1" dirty="0">
                <a:solidFill>
                  <a:srgbClr val="00FF99"/>
                </a:solidFill>
                <a:latin typeface="Chiller" panose="04020404031007020602" pitchFamily="82" charset="0"/>
              </a:rPr>
              <a:t>DALLA FAVOLA ALLA FILASTOCCA</a:t>
            </a:r>
          </a:p>
        </p:txBody>
      </p:sp>
      <p:sp>
        <p:nvSpPr>
          <p:cNvPr id="3" name="Segnaposto contenuto 2">
            <a:extLst>
              <a:ext uri="{FF2B5EF4-FFF2-40B4-BE49-F238E27FC236}">
                <a16:creationId xmlns:a16="http://schemas.microsoft.com/office/drawing/2014/main" id="{61F43332-9C1B-45C4-A304-386550C5466B}"/>
              </a:ext>
            </a:extLst>
          </p:cNvPr>
          <p:cNvSpPr>
            <a:spLocks noGrp="1"/>
          </p:cNvSpPr>
          <p:nvPr>
            <p:ph idx="1"/>
          </p:nvPr>
        </p:nvSpPr>
        <p:spPr>
          <a:xfrm>
            <a:off x="838200" y="1690688"/>
            <a:ext cx="10515600" cy="4975135"/>
          </a:xfrm>
        </p:spPr>
        <p:txBody>
          <a:bodyPr>
            <a:normAutofit/>
          </a:bodyPr>
          <a:lstStyle/>
          <a:p>
            <a:pPr marL="0" indent="0" algn="ctr">
              <a:buNone/>
            </a:pPr>
            <a:r>
              <a:rPr lang="it-IT" sz="4000" b="1" dirty="0">
                <a:solidFill>
                  <a:srgbClr val="FF0000"/>
                </a:solidFill>
                <a:latin typeface="Bradley Hand ITC" panose="03070402050302030203" pitchFamily="66" charset="0"/>
              </a:rPr>
              <a:t>      PRODUZIONE IN PICCOLO GRUPPO</a:t>
            </a:r>
          </a:p>
          <a:p>
            <a:pPr marL="0" indent="0">
              <a:buNone/>
            </a:pPr>
            <a:endParaRPr lang="it-IT" dirty="0"/>
          </a:p>
        </p:txBody>
      </p:sp>
      <p:sp>
        <p:nvSpPr>
          <p:cNvPr id="4" name="CasellaDiTesto 3">
            <a:extLst>
              <a:ext uri="{FF2B5EF4-FFF2-40B4-BE49-F238E27FC236}">
                <a16:creationId xmlns:a16="http://schemas.microsoft.com/office/drawing/2014/main" id="{08A997D4-A347-4D19-9C47-6E26F7FC0B30}"/>
              </a:ext>
            </a:extLst>
          </p:cNvPr>
          <p:cNvSpPr txBox="1"/>
          <p:nvPr/>
        </p:nvSpPr>
        <p:spPr>
          <a:xfrm rot="20700426">
            <a:off x="1934816" y="2716695"/>
            <a:ext cx="3737113" cy="3416320"/>
          </a:xfrm>
          <a:prstGeom prst="rect">
            <a:avLst/>
          </a:prstGeom>
          <a:solidFill>
            <a:srgbClr val="FFFF00"/>
          </a:solidFill>
        </p:spPr>
        <p:txBody>
          <a:bodyPr wrap="square" rtlCol="0">
            <a:spAutoFit/>
          </a:bodyPr>
          <a:lstStyle/>
          <a:p>
            <a:r>
              <a:rPr lang="it-IT" b="1" dirty="0"/>
              <a:t>LE DUE RANE AMICHE</a:t>
            </a:r>
            <a:endParaRPr lang="it-IT" dirty="0"/>
          </a:p>
          <a:p>
            <a:r>
              <a:rPr lang="it-IT" dirty="0"/>
              <a:t>Le due rane vicine</a:t>
            </a:r>
          </a:p>
          <a:p>
            <a:r>
              <a:rPr lang="it-IT" dirty="0"/>
              <a:t>erano proprio piccoline.</a:t>
            </a:r>
          </a:p>
          <a:p>
            <a:r>
              <a:rPr lang="it-IT" dirty="0"/>
              <a:t>La rana birichina</a:t>
            </a:r>
          </a:p>
          <a:p>
            <a:r>
              <a:rPr lang="it-IT" dirty="0"/>
              <a:t>rifiutava ogni mattina,</a:t>
            </a:r>
          </a:p>
          <a:p>
            <a:r>
              <a:rPr lang="it-IT" dirty="0"/>
              <a:t>la proposta della vicina.</a:t>
            </a:r>
          </a:p>
          <a:p>
            <a:r>
              <a:rPr lang="it-IT" dirty="0"/>
              <a:t>“Vieni a vivere con me?”</a:t>
            </a:r>
          </a:p>
          <a:p>
            <a:r>
              <a:rPr lang="it-IT" dirty="0"/>
              <a:t>“Una buona ragione proprio non c’è!”</a:t>
            </a:r>
          </a:p>
          <a:p>
            <a:r>
              <a:rPr lang="it-IT" dirty="0"/>
              <a:t>…e un brutto giorno di li passò,</a:t>
            </a:r>
          </a:p>
          <a:p>
            <a:r>
              <a:rPr lang="it-IT" dirty="0"/>
              <a:t>un grande carro che la schiacciò.</a:t>
            </a:r>
          </a:p>
          <a:p>
            <a:r>
              <a:rPr lang="it-IT" dirty="0"/>
              <a:t> </a:t>
            </a:r>
          </a:p>
          <a:p>
            <a:r>
              <a:rPr lang="it-IT" b="1" dirty="0"/>
              <a:t>(Paolo, Vito, Ferdinando, Alba)</a:t>
            </a:r>
            <a:endParaRPr lang="it-IT" dirty="0"/>
          </a:p>
        </p:txBody>
      </p:sp>
      <p:sp>
        <p:nvSpPr>
          <p:cNvPr id="5" name="CasellaDiTesto 4">
            <a:extLst>
              <a:ext uri="{FF2B5EF4-FFF2-40B4-BE49-F238E27FC236}">
                <a16:creationId xmlns:a16="http://schemas.microsoft.com/office/drawing/2014/main" id="{CD78257B-32A3-4FEA-96BE-FF037064B25C}"/>
              </a:ext>
            </a:extLst>
          </p:cNvPr>
          <p:cNvSpPr txBox="1"/>
          <p:nvPr/>
        </p:nvSpPr>
        <p:spPr>
          <a:xfrm rot="371670">
            <a:off x="6173872" y="2499505"/>
            <a:ext cx="3847681" cy="3970318"/>
          </a:xfrm>
          <a:prstGeom prst="rect">
            <a:avLst/>
          </a:prstGeom>
          <a:solidFill>
            <a:srgbClr val="00FF99"/>
          </a:solidFill>
        </p:spPr>
        <p:txBody>
          <a:bodyPr wrap="square" rtlCol="0">
            <a:spAutoFit/>
          </a:bodyPr>
          <a:lstStyle/>
          <a:p>
            <a:r>
              <a:rPr lang="it-IT" b="1" dirty="0"/>
              <a:t>LE DUE RANE</a:t>
            </a:r>
            <a:endParaRPr lang="it-IT" dirty="0"/>
          </a:p>
          <a:p>
            <a:r>
              <a:rPr lang="it-IT" dirty="0"/>
              <a:t>C’erano due rane piccine, piccine,</a:t>
            </a:r>
          </a:p>
          <a:p>
            <a:r>
              <a:rPr lang="it-IT" dirty="0"/>
              <a:t>che erano ottime vicine.</a:t>
            </a:r>
          </a:p>
          <a:p>
            <a:r>
              <a:rPr lang="it-IT" dirty="0"/>
              <a:t>Una viveva in un acquitrino,</a:t>
            </a:r>
          </a:p>
          <a:p>
            <a:r>
              <a:rPr lang="it-IT" dirty="0"/>
              <a:t>l’altra in un posto piccolino.</a:t>
            </a:r>
          </a:p>
          <a:p>
            <a:r>
              <a:rPr lang="it-IT" dirty="0"/>
              <a:t>Ogni giorno arrivava una proposta,</a:t>
            </a:r>
          </a:p>
          <a:p>
            <a:r>
              <a:rPr lang="it-IT" dirty="0"/>
              <a:t>che riceveva negativa risposta.</a:t>
            </a:r>
          </a:p>
          <a:p>
            <a:r>
              <a:rPr lang="it-IT" dirty="0"/>
              <a:t>Una la invitava ad abitare con lei,</a:t>
            </a:r>
          </a:p>
          <a:p>
            <a:r>
              <a:rPr lang="it-IT" dirty="0"/>
              <a:t>l’altra rispondeva: “Grazie non vorrei”.</a:t>
            </a:r>
          </a:p>
          <a:p>
            <a:r>
              <a:rPr lang="it-IT" dirty="0"/>
              <a:t>La vicina sempre ci provava,</a:t>
            </a:r>
          </a:p>
          <a:p>
            <a:r>
              <a:rPr lang="it-IT" dirty="0"/>
              <a:t>l’altra continuamente rifiutava.</a:t>
            </a:r>
          </a:p>
          <a:p>
            <a:r>
              <a:rPr lang="it-IT" dirty="0"/>
              <a:t>Un brutto giorno un carro passò</a:t>
            </a:r>
          </a:p>
          <a:p>
            <a:r>
              <a:rPr lang="it-IT" dirty="0"/>
              <a:t>e la schiacciò.</a:t>
            </a:r>
          </a:p>
          <a:p>
            <a:r>
              <a:rPr lang="it-IT" b="1" dirty="0"/>
              <a:t>(Giovanni, Rebecca, Anna</a:t>
            </a:r>
            <a:endParaRPr lang="it-IT" dirty="0"/>
          </a:p>
        </p:txBody>
      </p:sp>
    </p:spTree>
    <p:extLst>
      <p:ext uri="{BB962C8B-B14F-4D97-AF65-F5344CB8AC3E}">
        <p14:creationId xmlns:p14="http://schemas.microsoft.com/office/powerpoint/2010/main" val="1228593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E172C0-012F-473B-A35C-9AAAD80B89EF}"/>
              </a:ext>
            </a:extLst>
          </p:cNvPr>
          <p:cNvSpPr>
            <a:spLocks noGrp="1"/>
          </p:cNvSpPr>
          <p:nvPr>
            <p:ph type="title" idx="4294967295"/>
          </p:nvPr>
        </p:nvSpPr>
        <p:spPr>
          <a:xfrm>
            <a:off x="838200" y="365125"/>
            <a:ext cx="10929729" cy="1325563"/>
          </a:xfrm>
          <a:solidFill>
            <a:schemeClr val="accent6">
              <a:lumMod val="50000"/>
            </a:schemeClr>
          </a:solidFill>
        </p:spPr>
        <p:txBody>
          <a:bodyPr>
            <a:noAutofit/>
          </a:bodyPr>
          <a:lstStyle/>
          <a:p>
            <a:pPr algn="ctr"/>
            <a:r>
              <a:rPr lang="it-IT" sz="8800" b="1" dirty="0">
                <a:solidFill>
                  <a:srgbClr val="00FF99"/>
                </a:solidFill>
                <a:latin typeface="Chiller" panose="04020404031007020602" pitchFamily="82" charset="0"/>
              </a:rPr>
              <a:t>ANCORA FILASTROCCHE</a:t>
            </a:r>
          </a:p>
        </p:txBody>
      </p:sp>
      <p:sp>
        <p:nvSpPr>
          <p:cNvPr id="5" name="CasellaDiTesto 4">
            <a:extLst>
              <a:ext uri="{FF2B5EF4-FFF2-40B4-BE49-F238E27FC236}">
                <a16:creationId xmlns:a16="http://schemas.microsoft.com/office/drawing/2014/main" id="{AF0141EC-6560-4953-9ECC-F08896C7C9F7}"/>
              </a:ext>
            </a:extLst>
          </p:cNvPr>
          <p:cNvSpPr txBox="1"/>
          <p:nvPr/>
        </p:nvSpPr>
        <p:spPr>
          <a:xfrm rot="20208571">
            <a:off x="1480816" y="2358134"/>
            <a:ext cx="3661634" cy="3416320"/>
          </a:xfrm>
          <a:prstGeom prst="rect">
            <a:avLst/>
          </a:prstGeom>
          <a:solidFill>
            <a:srgbClr val="99FF33"/>
          </a:solidFill>
        </p:spPr>
        <p:txBody>
          <a:bodyPr wrap="square" rtlCol="0">
            <a:spAutoFit/>
          </a:bodyPr>
          <a:lstStyle/>
          <a:p>
            <a:r>
              <a:rPr lang="it-IT" b="1" dirty="0"/>
              <a:t>LE RANE</a:t>
            </a:r>
            <a:endParaRPr lang="it-IT" dirty="0"/>
          </a:p>
          <a:p>
            <a:r>
              <a:rPr lang="it-IT" dirty="0"/>
              <a:t>Ogni mattina,</a:t>
            </a:r>
          </a:p>
          <a:p>
            <a:r>
              <a:rPr lang="it-IT" dirty="0"/>
              <a:t>c’era una rana piccolina,</a:t>
            </a:r>
          </a:p>
          <a:p>
            <a:r>
              <a:rPr lang="it-IT" dirty="0"/>
              <a:t>camminava, volteggiava, saltellava</a:t>
            </a:r>
          </a:p>
          <a:p>
            <a:r>
              <a:rPr lang="it-IT" dirty="0"/>
              <a:t>e poi si fermava.</a:t>
            </a:r>
          </a:p>
          <a:p>
            <a:r>
              <a:rPr lang="it-IT" dirty="0"/>
              <a:t>La vicina la invitava,</a:t>
            </a:r>
          </a:p>
          <a:p>
            <a:r>
              <a:rPr lang="it-IT" dirty="0"/>
              <a:t>ma lei sempre rifiutava.</a:t>
            </a:r>
          </a:p>
          <a:p>
            <a:r>
              <a:rPr lang="it-IT" dirty="0"/>
              <a:t>La pozzanghera era pericolosa </a:t>
            </a:r>
          </a:p>
          <a:p>
            <a:r>
              <a:rPr lang="it-IT" dirty="0"/>
              <a:t>e l’altra rana era pensierosa.</a:t>
            </a:r>
          </a:p>
          <a:p>
            <a:r>
              <a:rPr lang="it-IT" dirty="0"/>
              <a:t>Un brutto giorno un carro passò</a:t>
            </a:r>
          </a:p>
          <a:p>
            <a:r>
              <a:rPr lang="it-IT" dirty="0"/>
              <a:t>e per lei la morte arrivò.</a:t>
            </a:r>
          </a:p>
          <a:p>
            <a:r>
              <a:rPr lang="it-IT" b="1" dirty="0"/>
              <a:t>Alunni IVB</a:t>
            </a:r>
          </a:p>
        </p:txBody>
      </p:sp>
      <p:sp>
        <p:nvSpPr>
          <p:cNvPr id="6" name="CasellaDiTesto 5">
            <a:extLst>
              <a:ext uri="{FF2B5EF4-FFF2-40B4-BE49-F238E27FC236}">
                <a16:creationId xmlns:a16="http://schemas.microsoft.com/office/drawing/2014/main" id="{12F786FA-414F-4D64-869A-60800BC322C5}"/>
              </a:ext>
            </a:extLst>
          </p:cNvPr>
          <p:cNvSpPr txBox="1"/>
          <p:nvPr/>
        </p:nvSpPr>
        <p:spPr>
          <a:xfrm rot="931847">
            <a:off x="6524826" y="2438400"/>
            <a:ext cx="3798618" cy="3693319"/>
          </a:xfrm>
          <a:prstGeom prst="rect">
            <a:avLst/>
          </a:prstGeom>
          <a:solidFill>
            <a:schemeClr val="tx2">
              <a:lumMod val="60000"/>
              <a:lumOff val="40000"/>
            </a:schemeClr>
          </a:solidFill>
        </p:spPr>
        <p:txBody>
          <a:bodyPr wrap="square" rtlCol="0">
            <a:spAutoFit/>
          </a:bodyPr>
          <a:lstStyle/>
          <a:p>
            <a:r>
              <a:rPr lang="it-IT" b="1" dirty="0"/>
              <a:t>RANE</a:t>
            </a:r>
            <a:endParaRPr lang="it-IT" dirty="0"/>
          </a:p>
          <a:p>
            <a:r>
              <a:rPr lang="it-IT" dirty="0"/>
              <a:t>La rana dell’acquitrino </a:t>
            </a:r>
          </a:p>
          <a:p>
            <a:r>
              <a:rPr lang="it-IT" dirty="0"/>
              <a:t>rivolgeva ogni giorno un invitino</a:t>
            </a:r>
          </a:p>
          <a:p>
            <a:r>
              <a:rPr lang="it-IT" dirty="0"/>
              <a:t>alla sua vicina</a:t>
            </a:r>
          </a:p>
          <a:p>
            <a:r>
              <a:rPr lang="it-IT" dirty="0"/>
              <a:t>per diventare sua coinquilina.</a:t>
            </a:r>
          </a:p>
          <a:p>
            <a:r>
              <a:rPr lang="it-IT" dirty="0"/>
              <a:t>La pozzanghera era un po' pericolosa</a:t>
            </a:r>
          </a:p>
          <a:p>
            <a:r>
              <a:rPr lang="it-IT" dirty="0"/>
              <a:t>e lei era molto ansiosa.</a:t>
            </a:r>
          </a:p>
          <a:p>
            <a:r>
              <a:rPr lang="it-IT" dirty="0"/>
              <a:t>La vicina orgogliosa</a:t>
            </a:r>
          </a:p>
          <a:p>
            <a:r>
              <a:rPr lang="it-IT" dirty="0"/>
              <a:t>rifiutava sempre questa cosa.</a:t>
            </a:r>
          </a:p>
          <a:p>
            <a:r>
              <a:rPr lang="it-IT" dirty="0"/>
              <a:t>La sua vita non durò</a:t>
            </a:r>
          </a:p>
          <a:p>
            <a:r>
              <a:rPr lang="it-IT" dirty="0"/>
              <a:t>perché un carro la schiacciò.</a:t>
            </a:r>
          </a:p>
          <a:p>
            <a:r>
              <a:rPr lang="it-IT" b="1" dirty="0"/>
              <a:t>Alunni IVB</a:t>
            </a:r>
          </a:p>
          <a:p>
            <a:endParaRPr lang="it-IT" dirty="0"/>
          </a:p>
        </p:txBody>
      </p:sp>
    </p:spTree>
    <p:extLst>
      <p:ext uri="{BB962C8B-B14F-4D97-AF65-F5344CB8AC3E}">
        <p14:creationId xmlns:p14="http://schemas.microsoft.com/office/powerpoint/2010/main" val="40993743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D3A565-A0F6-4AF4-877A-1AF0481ABF61}"/>
              </a:ext>
            </a:extLst>
          </p:cNvPr>
          <p:cNvSpPr>
            <a:spLocks noGrp="1"/>
          </p:cNvSpPr>
          <p:nvPr>
            <p:ph type="title"/>
          </p:nvPr>
        </p:nvSpPr>
        <p:spPr>
          <a:solidFill>
            <a:srgbClr val="FFFF00"/>
          </a:solidFill>
        </p:spPr>
        <p:txBody>
          <a:bodyPr>
            <a:noAutofit/>
          </a:bodyPr>
          <a:lstStyle/>
          <a:p>
            <a:pPr algn="ctr"/>
            <a:r>
              <a:rPr lang="it-IT" sz="4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hiller" panose="04020404031007020602" pitchFamily="82" charset="0"/>
              </a:rPr>
              <a:t>PER COMPRENDERE:</a:t>
            </a:r>
            <a:br>
              <a:rPr lang="it-IT" sz="4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hiller" panose="04020404031007020602" pitchFamily="82" charset="0"/>
              </a:rPr>
            </a:br>
            <a:r>
              <a:rPr lang="it-IT" sz="4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hiller" panose="04020404031007020602" pitchFamily="82" charset="0"/>
              </a:rPr>
              <a:t>TERMINI SCONOSCIUTI</a:t>
            </a:r>
          </a:p>
        </p:txBody>
      </p:sp>
      <p:sp>
        <p:nvSpPr>
          <p:cNvPr id="3" name="Segnaposto contenuto 2">
            <a:extLst>
              <a:ext uri="{FF2B5EF4-FFF2-40B4-BE49-F238E27FC236}">
                <a16:creationId xmlns:a16="http://schemas.microsoft.com/office/drawing/2014/main" id="{2D3B4FB4-0B5B-4BB5-8D26-C474B015C261}"/>
              </a:ext>
            </a:extLst>
          </p:cNvPr>
          <p:cNvSpPr>
            <a:spLocks noGrp="1"/>
          </p:cNvSpPr>
          <p:nvPr>
            <p:ph idx="1"/>
          </p:nvPr>
        </p:nvSpPr>
        <p:spPr>
          <a:xfrm>
            <a:off x="838200" y="1690688"/>
            <a:ext cx="10515600" cy="4486275"/>
          </a:xfrm>
          <a:solidFill>
            <a:schemeClr val="accent5">
              <a:lumMod val="20000"/>
              <a:lumOff val="80000"/>
            </a:schemeClr>
          </a:solidFill>
        </p:spPr>
        <p:txBody>
          <a:bodyPr>
            <a:normAutofit fontScale="92500" lnSpcReduction="10000"/>
          </a:bodyPr>
          <a:lstStyle/>
          <a:p>
            <a:pPr marL="0" indent="0">
              <a:buNone/>
            </a:pPr>
            <a:r>
              <a:rPr lang="it-IT"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auhaus 93" panose="04030905020B02020C02" pitchFamily="82" charset="0"/>
                <a:cs typeface="AngsanaUPC" panose="02020603050405020304" pitchFamily="18" charset="-34"/>
              </a:rPr>
              <a:t>SIGNIFICATO:</a:t>
            </a:r>
          </a:p>
          <a:p>
            <a:pPr marL="0" indent="0">
              <a:buNone/>
            </a:pPr>
            <a:r>
              <a:rPr lang="it-IT" b="1" dirty="0">
                <a:solidFill>
                  <a:srgbClr val="FF0000"/>
                </a:solidFill>
                <a:latin typeface="Chiller" panose="04020404031007020602" pitchFamily="82" charset="0"/>
                <a:cs typeface="Arabic Typesetting" panose="03020402040406030203" pitchFamily="66" charset="-78"/>
              </a:rPr>
              <a:t>ACQUITRINO       </a:t>
            </a:r>
            <a:r>
              <a:rPr lang="it-IT" sz="4400" b="1" dirty="0">
                <a:solidFill>
                  <a:srgbClr val="002060"/>
                </a:solidFill>
                <a:latin typeface="Chiller" panose="04020404031007020602" pitchFamily="82" charset="0"/>
                <a:cs typeface="Arabic Typesetting" panose="03020402040406030203" pitchFamily="66" charset="-78"/>
              </a:rPr>
              <a:t>stagno coperto di erbe palustri, di dimensioni ridotte e fondale poco profondo.</a:t>
            </a:r>
            <a:endParaRPr lang="it-IT" sz="4400" dirty="0">
              <a:solidFill>
                <a:srgbClr val="002060"/>
              </a:solidFill>
            </a:endParaRPr>
          </a:p>
          <a:p>
            <a:pPr marL="0" indent="0">
              <a:buNone/>
            </a:pPr>
            <a:r>
              <a:rPr lang="it-IT" b="1" dirty="0">
                <a:solidFill>
                  <a:srgbClr val="FF0000"/>
                </a:solidFill>
                <a:latin typeface="Chiller" panose="04020404031007020602" pitchFamily="82" charset="0"/>
                <a:cs typeface="Arabic Typesetting" panose="03020402040406030203" pitchFamily="66" charset="-78"/>
              </a:rPr>
              <a:t>COSTEGGIAVA      </a:t>
            </a:r>
            <a:r>
              <a:rPr lang="it-IT" sz="4400" b="1" dirty="0">
                <a:solidFill>
                  <a:srgbClr val="002060"/>
                </a:solidFill>
                <a:latin typeface="Chiller" panose="04020404031007020602" pitchFamily="82" charset="0"/>
                <a:cs typeface="Arabic Typesetting" panose="03020402040406030203" pitchFamily="66" charset="-78"/>
              </a:rPr>
              <a:t>navigare a breve distanza dalla costa o dalla riva.</a:t>
            </a:r>
          </a:p>
          <a:p>
            <a:pPr marL="0" indent="0">
              <a:buNone/>
            </a:pPr>
            <a:r>
              <a:rPr lang="it-IT"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auhaus 93" panose="04030905020B02020C02" pitchFamily="82" charset="0"/>
                <a:cs typeface="AngsanaUPC" panose="02020603050405020304" pitchFamily="18" charset="-34"/>
              </a:rPr>
              <a:t>IN GRAMMATICA:</a:t>
            </a:r>
          </a:p>
          <a:p>
            <a:pPr marL="0" indent="0">
              <a:buNone/>
            </a:pPr>
            <a:r>
              <a:rPr lang="it-IT" b="1" dirty="0">
                <a:solidFill>
                  <a:srgbClr val="FF0000"/>
                </a:solidFill>
                <a:latin typeface="Chiller" panose="04020404031007020602" pitchFamily="82" charset="0"/>
                <a:cs typeface="Arabic Typesetting" panose="03020402040406030203" pitchFamily="66" charset="-78"/>
              </a:rPr>
              <a:t>ACQUITRINO </a:t>
            </a:r>
            <a:r>
              <a:rPr lang="it-IT" sz="4400" b="1" dirty="0">
                <a:solidFill>
                  <a:srgbClr val="002060"/>
                </a:solidFill>
                <a:latin typeface="Chiller" panose="04020404031007020602" pitchFamily="82" charset="0"/>
                <a:cs typeface="Arabic Typesetting" panose="03020402040406030203" pitchFamily="66" charset="-78"/>
              </a:rPr>
              <a:t>(</a:t>
            </a:r>
            <a:r>
              <a:rPr lang="it-IT" sz="4400" b="1" dirty="0" err="1">
                <a:solidFill>
                  <a:srgbClr val="002060"/>
                </a:solidFill>
                <a:latin typeface="Chiller" panose="04020404031007020602" pitchFamily="82" charset="0"/>
                <a:cs typeface="Arabic Typesetting" panose="03020402040406030203" pitchFamily="66" charset="-78"/>
              </a:rPr>
              <a:t>ac</a:t>
            </a:r>
            <a:r>
              <a:rPr lang="it-IT" sz="4400" b="1" dirty="0">
                <a:solidFill>
                  <a:srgbClr val="002060"/>
                </a:solidFill>
                <a:latin typeface="Chiller" panose="04020404031007020602" pitchFamily="82" charset="0"/>
                <a:cs typeface="Arabic Typesetting" panose="03020402040406030203" pitchFamily="66" charset="-78"/>
              </a:rPr>
              <a:t>-qui-tri-no)    </a:t>
            </a:r>
            <a:r>
              <a:rPr lang="it-IT" sz="2000" b="1" dirty="0">
                <a:solidFill>
                  <a:srgbClr val="002060"/>
                </a:solidFill>
                <a:latin typeface="Chiller" panose="04020404031007020602" pitchFamily="82" charset="0"/>
                <a:cs typeface="Arabic Typesetting" panose="03020402040406030203" pitchFamily="66" charset="-78"/>
              </a:rPr>
              <a:t>nome comune di cosa, maschile, singolare, concreto, derivato.</a:t>
            </a:r>
          </a:p>
          <a:p>
            <a:pPr marL="0" indent="0">
              <a:buNone/>
            </a:pPr>
            <a:r>
              <a:rPr lang="it-IT" b="1" dirty="0">
                <a:solidFill>
                  <a:srgbClr val="FF0000"/>
                </a:solidFill>
                <a:latin typeface="Chiller" panose="04020404031007020602" pitchFamily="82" charset="0"/>
                <a:cs typeface="Arabic Typesetting" panose="03020402040406030203" pitchFamily="66" charset="-78"/>
              </a:rPr>
              <a:t>COSTEGGIAVA </a:t>
            </a:r>
            <a:r>
              <a:rPr lang="it-IT" sz="4400" b="1" dirty="0">
                <a:solidFill>
                  <a:srgbClr val="002060"/>
                </a:solidFill>
                <a:latin typeface="Chiller" panose="04020404031007020602" pitchFamily="82" charset="0"/>
                <a:cs typeface="Arabic Typesetting" panose="03020402040406030203" pitchFamily="66" charset="-78"/>
              </a:rPr>
              <a:t>(co-</a:t>
            </a:r>
            <a:r>
              <a:rPr lang="it-IT" sz="4400" b="1" dirty="0" err="1">
                <a:solidFill>
                  <a:srgbClr val="002060"/>
                </a:solidFill>
                <a:latin typeface="Chiller" panose="04020404031007020602" pitchFamily="82" charset="0"/>
                <a:cs typeface="Arabic Typesetting" panose="03020402040406030203" pitchFamily="66" charset="-78"/>
              </a:rPr>
              <a:t>steg</a:t>
            </a:r>
            <a:r>
              <a:rPr lang="it-IT" sz="4400" b="1" dirty="0">
                <a:solidFill>
                  <a:srgbClr val="002060"/>
                </a:solidFill>
                <a:latin typeface="Chiller" panose="04020404031007020602" pitchFamily="82" charset="0"/>
                <a:cs typeface="Arabic Typesetting" panose="03020402040406030203" pitchFamily="66" charset="-78"/>
              </a:rPr>
              <a:t>-</a:t>
            </a:r>
            <a:r>
              <a:rPr lang="it-IT" sz="4400" b="1" dirty="0" err="1">
                <a:solidFill>
                  <a:srgbClr val="002060"/>
                </a:solidFill>
                <a:latin typeface="Chiller" panose="04020404031007020602" pitchFamily="82" charset="0"/>
                <a:cs typeface="Arabic Typesetting" panose="03020402040406030203" pitchFamily="66" charset="-78"/>
              </a:rPr>
              <a:t>gia</a:t>
            </a:r>
            <a:r>
              <a:rPr lang="it-IT" sz="4400" b="1" dirty="0">
                <a:solidFill>
                  <a:srgbClr val="002060"/>
                </a:solidFill>
                <a:latin typeface="Chiller" panose="04020404031007020602" pitchFamily="82" charset="0"/>
                <a:cs typeface="Arabic Typesetting" panose="03020402040406030203" pitchFamily="66" charset="-78"/>
              </a:rPr>
              <a:t>-va)    </a:t>
            </a:r>
            <a:r>
              <a:rPr lang="it-IT" sz="2000" b="1" dirty="0">
                <a:solidFill>
                  <a:srgbClr val="002060"/>
                </a:solidFill>
                <a:latin typeface="Chiller" panose="04020404031007020602" pitchFamily="82" charset="0"/>
                <a:cs typeface="Arabic Typesetting" panose="03020402040406030203" pitchFamily="66" charset="-78"/>
              </a:rPr>
              <a:t>verbo costeggiare, 1^coniugazione, modo indicativo, tempo </a:t>
            </a:r>
          </a:p>
          <a:p>
            <a:pPr marL="0" indent="0">
              <a:buNone/>
            </a:pPr>
            <a:r>
              <a:rPr lang="it-IT" sz="2100" b="1" dirty="0">
                <a:solidFill>
                  <a:srgbClr val="002060"/>
                </a:solidFill>
                <a:latin typeface="Chiller" panose="04020404031007020602" pitchFamily="82" charset="0"/>
                <a:cs typeface="Arabic Typesetting" panose="03020402040406030203" pitchFamily="66" charset="-78"/>
              </a:rPr>
              <a:t>                                                                       imperfetto, 3^persona singolare.</a:t>
            </a:r>
          </a:p>
          <a:p>
            <a:pPr marL="0" indent="0">
              <a:buNone/>
            </a:pPr>
            <a:endParaRPr lang="it-IT" dirty="0">
              <a:latin typeface="Bauhaus 93" panose="04030905020B02020C02" pitchFamily="82" charset="0"/>
              <a:cs typeface="AngsanaUPC" panose="02020603050405020304" pitchFamily="18" charset="-34"/>
            </a:endParaRPr>
          </a:p>
        </p:txBody>
      </p:sp>
      <p:sp>
        <p:nvSpPr>
          <p:cNvPr id="4" name="Freccia a destra 3">
            <a:extLst>
              <a:ext uri="{FF2B5EF4-FFF2-40B4-BE49-F238E27FC236}">
                <a16:creationId xmlns:a16="http://schemas.microsoft.com/office/drawing/2014/main" id="{FFF69B87-0ECF-4E6C-BC32-58F7A69D035B}"/>
              </a:ext>
            </a:extLst>
          </p:cNvPr>
          <p:cNvSpPr/>
          <p:nvPr/>
        </p:nvSpPr>
        <p:spPr>
          <a:xfrm flipV="1">
            <a:off x="2557670" y="2290523"/>
            <a:ext cx="424070" cy="3048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Freccia a destra 4">
            <a:extLst>
              <a:ext uri="{FF2B5EF4-FFF2-40B4-BE49-F238E27FC236}">
                <a16:creationId xmlns:a16="http://schemas.microsoft.com/office/drawing/2014/main" id="{E068C8E8-9748-41F7-860F-1A8D3DEF5EE6}"/>
              </a:ext>
            </a:extLst>
          </p:cNvPr>
          <p:cNvSpPr/>
          <p:nvPr/>
        </p:nvSpPr>
        <p:spPr>
          <a:xfrm flipV="1">
            <a:off x="5022576" y="4515712"/>
            <a:ext cx="424070" cy="3048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8" name="Freccia a destra 7">
            <a:extLst>
              <a:ext uri="{FF2B5EF4-FFF2-40B4-BE49-F238E27FC236}">
                <a16:creationId xmlns:a16="http://schemas.microsoft.com/office/drawing/2014/main" id="{D2C37168-35CC-4FC2-839D-9149191127AD}"/>
              </a:ext>
            </a:extLst>
          </p:cNvPr>
          <p:cNvSpPr/>
          <p:nvPr/>
        </p:nvSpPr>
        <p:spPr>
          <a:xfrm flipV="1">
            <a:off x="2577548" y="3397550"/>
            <a:ext cx="424070" cy="3048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Freccia a destra 8">
            <a:extLst>
              <a:ext uri="{FF2B5EF4-FFF2-40B4-BE49-F238E27FC236}">
                <a16:creationId xmlns:a16="http://schemas.microsoft.com/office/drawing/2014/main" id="{D11C1DC4-7B91-45C1-956D-721048D1DE5E}"/>
              </a:ext>
            </a:extLst>
          </p:cNvPr>
          <p:cNvSpPr/>
          <p:nvPr/>
        </p:nvSpPr>
        <p:spPr>
          <a:xfrm flipV="1">
            <a:off x="5234611" y="5133267"/>
            <a:ext cx="424070" cy="3048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2359482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0580C4-0CD0-4C22-B5B3-5DB8E190F5A6}"/>
              </a:ext>
            </a:extLst>
          </p:cNvPr>
          <p:cNvSpPr>
            <a:spLocks noGrp="1"/>
          </p:cNvSpPr>
          <p:nvPr>
            <p:ph type="title"/>
          </p:nvPr>
        </p:nvSpPr>
        <p:spPr>
          <a:solidFill>
            <a:srgbClr val="99FF33"/>
          </a:solidFill>
        </p:spPr>
        <p:txBody>
          <a:bodyPr/>
          <a:lstStyle/>
          <a:p>
            <a:pPr algn="ctr"/>
            <a:r>
              <a:rPr lang="it-IT" b="1" dirty="0">
                <a:solidFill>
                  <a:srgbClr val="FF0000"/>
                </a:solidFill>
                <a:latin typeface="Bradley Hand ITC" panose="03070402050302030203" pitchFamily="66" charset="0"/>
              </a:rPr>
              <a:t>Accrescere il ventaglio lessicale:</a:t>
            </a:r>
            <a:br>
              <a:rPr lang="it-IT" b="1" dirty="0">
                <a:solidFill>
                  <a:srgbClr val="FF0000"/>
                </a:solidFill>
                <a:latin typeface="Bradley Hand ITC" panose="03070402050302030203" pitchFamily="66" charset="0"/>
              </a:rPr>
            </a:br>
            <a:r>
              <a:rPr lang="it-IT" b="1" dirty="0">
                <a:solidFill>
                  <a:srgbClr val="FF0000"/>
                </a:solidFill>
                <a:latin typeface="Bradley Hand ITC" panose="03070402050302030203" pitchFamily="66" charset="0"/>
              </a:rPr>
              <a:t> etichettiamo parole</a:t>
            </a:r>
            <a:endParaRPr lang="it-IT" dirty="0">
              <a:solidFill>
                <a:srgbClr val="FF0000"/>
              </a:solidFill>
              <a:latin typeface="Bradley Hand ITC" panose="03070402050302030203" pitchFamily="66" charset="0"/>
            </a:endParaRPr>
          </a:p>
        </p:txBody>
      </p:sp>
      <p:pic>
        <p:nvPicPr>
          <p:cNvPr id="4" name="Segnaposto contenuto 3">
            <a:extLst>
              <a:ext uri="{FF2B5EF4-FFF2-40B4-BE49-F238E27FC236}">
                <a16:creationId xmlns:a16="http://schemas.microsoft.com/office/drawing/2014/main" id="{B29E1F93-61BB-4B5B-A65E-FA4C4EEE9891}"/>
              </a:ext>
            </a:extLst>
          </p:cNvPr>
          <p:cNvPicPr>
            <a:picLocks noGrp="1"/>
          </p:cNvPicPr>
          <p:nvPr>
            <p:ph idx="1"/>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838200" y="1761503"/>
            <a:ext cx="3656927" cy="4731372"/>
          </a:xfrm>
          <a:prstGeom prst="rect">
            <a:avLst/>
          </a:prstGeom>
          <a:noFill/>
          <a:ln>
            <a:noFill/>
          </a:ln>
        </p:spPr>
      </p:pic>
      <p:pic>
        <p:nvPicPr>
          <p:cNvPr id="5" name="Immagine 4">
            <a:extLst>
              <a:ext uri="{FF2B5EF4-FFF2-40B4-BE49-F238E27FC236}">
                <a16:creationId xmlns:a16="http://schemas.microsoft.com/office/drawing/2014/main" id="{A6A64317-48F9-4930-BC39-0D03D68A875C}"/>
              </a:ext>
            </a:extLst>
          </p:cNvPr>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4401" t="4884" r="3506" b="27039"/>
          <a:stretch/>
        </p:blipFill>
        <p:spPr bwMode="auto">
          <a:xfrm rot="16200000">
            <a:off x="3608410" y="2404407"/>
            <a:ext cx="4731371" cy="3445559"/>
          </a:xfrm>
          <a:prstGeom prst="rect">
            <a:avLst/>
          </a:prstGeom>
          <a:noFill/>
          <a:ln>
            <a:noFill/>
          </a:ln>
        </p:spPr>
      </p:pic>
      <p:pic>
        <p:nvPicPr>
          <p:cNvPr id="6" name="Immagine 5">
            <a:extLst>
              <a:ext uri="{FF2B5EF4-FFF2-40B4-BE49-F238E27FC236}">
                <a16:creationId xmlns:a16="http://schemas.microsoft.com/office/drawing/2014/main" id="{B84BD574-9602-42F3-A9EA-DA4E975820F2}"/>
              </a:ext>
            </a:extLst>
          </p:cNvPr>
          <p:cNvPicPr/>
          <p:nvPr/>
        </p:nvPicPr>
        <p:blipFill rotWithShape="1">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36243" b="12279"/>
          <a:stretch/>
        </p:blipFill>
        <p:spPr bwMode="auto">
          <a:xfrm rot="16200000">
            <a:off x="7053972" y="2404400"/>
            <a:ext cx="4731370" cy="3445560"/>
          </a:xfrm>
          <a:prstGeom prst="rect">
            <a:avLst/>
          </a:prstGeom>
          <a:noFill/>
          <a:ln>
            <a:noFill/>
          </a:ln>
        </p:spPr>
      </p:pic>
    </p:spTree>
    <p:extLst>
      <p:ext uri="{BB962C8B-B14F-4D97-AF65-F5344CB8AC3E}">
        <p14:creationId xmlns:p14="http://schemas.microsoft.com/office/powerpoint/2010/main" val="2651584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01AA4A-FE54-4B86-8A8F-A811EC54EE67}"/>
              </a:ext>
            </a:extLst>
          </p:cNvPr>
          <p:cNvSpPr>
            <a:spLocks noGrp="1"/>
          </p:cNvSpPr>
          <p:nvPr>
            <p:ph type="title"/>
          </p:nvPr>
        </p:nvSpPr>
        <p:spPr>
          <a:xfrm>
            <a:off x="838200" y="212035"/>
            <a:ext cx="10515600" cy="1219199"/>
          </a:xfrm>
          <a:solidFill>
            <a:schemeClr val="accent4"/>
          </a:solidFill>
        </p:spPr>
        <p:txBody>
          <a:bodyPr>
            <a:normAutofit/>
          </a:bodyPr>
          <a:lstStyle/>
          <a:p>
            <a:pPr algn="ctr"/>
            <a:r>
              <a:rPr lang="it-IT" sz="6000" dirty="0">
                <a:solidFill>
                  <a:srgbClr val="FF0000"/>
                </a:solidFill>
                <a:latin typeface="Jokerman" panose="04090605060D06020702" pitchFamily="82" charset="0"/>
              </a:rPr>
              <a:t>ANCORA TESTI</a:t>
            </a:r>
          </a:p>
        </p:txBody>
      </p:sp>
      <p:sp>
        <p:nvSpPr>
          <p:cNvPr id="3" name="Segnaposto contenuto 2">
            <a:extLst>
              <a:ext uri="{FF2B5EF4-FFF2-40B4-BE49-F238E27FC236}">
                <a16:creationId xmlns:a16="http://schemas.microsoft.com/office/drawing/2014/main" id="{67A7F8FD-CAFE-4182-A37E-83E427A93854}"/>
              </a:ext>
            </a:extLst>
          </p:cNvPr>
          <p:cNvSpPr>
            <a:spLocks noGrp="1"/>
          </p:cNvSpPr>
          <p:nvPr>
            <p:ph idx="1"/>
          </p:nvPr>
        </p:nvSpPr>
        <p:spPr>
          <a:xfrm>
            <a:off x="838200" y="1431234"/>
            <a:ext cx="10515600" cy="4745729"/>
          </a:xfrm>
        </p:spPr>
        <p:txBody>
          <a:bodyPr>
            <a:normAutofit lnSpcReduction="10000"/>
          </a:bodyPr>
          <a:lstStyle/>
          <a:p>
            <a:pPr marL="0" indent="0" algn="ctr">
              <a:buNone/>
            </a:pPr>
            <a:r>
              <a:rPr lang="it-IT" sz="4800" b="1" dirty="0">
                <a:solidFill>
                  <a:schemeClr val="accent6">
                    <a:lumMod val="75000"/>
                  </a:schemeClr>
                </a:solidFill>
                <a:latin typeface="Chiller" panose="04020404031007020602" pitchFamily="82" charset="0"/>
              </a:rPr>
              <a:t>La leggenda di Langhirano</a:t>
            </a:r>
          </a:p>
          <a:p>
            <a:pPr marL="0" indent="0" algn="ctr">
              <a:buNone/>
            </a:pPr>
            <a:r>
              <a:rPr lang="it-IT" sz="4800" b="1" dirty="0">
                <a:solidFill>
                  <a:schemeClr val="accent6">
                    <a:lumMod val="75000"/>
                  </a:schemeClr>
                </a:solidFill>
                <a:latin typeface="Chiller" panose="04020404031007020602" pitchFamily="82" charset="0"/>
              </a:rPr>
              <a:t>«La principessa di MATALIDULO»</a:t>
            </a:r>
          </a:p>
          <a:p>
            <a:pPr marL="0" indent="0" algn="ctr">
              <a:buNone/>
            </a:pPr>
            <a:endParaRPr lang="it-IT" sz="4800" b="1" dirty="0">
              <a:latin typeface="Chiller" panose="04020404031007020602" pitchFamily="82" charset="0"/>
            </a:endParaRPr>
          </a:p>
          <a:p>
            <a:pPr marL="0" indent="0" algn="ctr">
              <a:buNone/>
            </a:pPr>
            <a:r>
              <a:rPr lang="it-IT" sz="4800" b="1" dirty="0">
                <a:solidFill>
                  <a:srgbClr val="C00000"/>
                </a:solidFill>
                <a:latin typeface="Chiller" panose="04020404031007020602" pitchFamily="82" charset="0"/>
              </a:rPr>
              <a:t>Perché secondo voi nasce questa leggenda?</a:t>
            </a:r>
          </a:p>
          <a:p>
            <a:pPr marL="0" indent="0" algn="just">
              <a:buNone/>
            </a:pPr>
            <a:r>
              <a:rPr lang="it-IT" sz="4800" b="1" dirty="0">
                <a:latin typeface="Chiller" panose="04020404031007020602" pitchFamily="82" charset="0"/>
              </a:rPr>
              <a:t>Perché gli abitanti del posto sicuramente non sapevano darsi una risposta sul nome e sulla trasformazione del luogo.</a:t>
            </a:r>
          </a:p>
        </p:txBody>
      </p:sp>
    </p:spTree>
    <p:extLst>
      <p:ext uri="{BB962C8B-B14F-4D97-AF65-F5344CB8AC3E}">
        <p14:creationId xmlns:p14="http://schemas.microsoft.com/office/powerpoint/2010/main" val="33215679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F66543-800A-4BC7-98AA-BA9BDE66CA26}"/>
              </a:ext>
            </a:extLst>
          </p:cNvPr>
          <p:cNvSpPr>
            <a:spLocks noGrp="1"/>
          </p:cNvSpPr>
          <p:nvPr>
            <p:ph type="title"/>
          </p:nvPr>
        </p:nvSpPr>
        <p:spPr>
          <a:solidFill>
            <a:schemeClr val="accent6">
              <a:lumMod val="40000"/>
              <a:lumOff val="60000"/>
            </a:schemeClr>
          </a:solidFill>
        </p:spPr>
        <p:txBody>
          <a:bodyPr>
            <a:normAutofit/>
          </a:bodyPr>
          <a:lstStyle/>
          <a:p>
            <a:pPr algn="ctr"/>
            <a:r>
              <a:rPr lang="it-IT" sz="5400" dirty="0">
                <a:solidFill>
                  <a:srgbClr val="C00000"/>
                </a:solidFill>
                <a:latin typeface="Jokerman" panose="04090605060D06020702" pitchFamily="82" charset="0"/>
              </a:rPr>
              <a:t>CHE COS’E’ LA LEGGENDA?</a:t>
            </a:r>
          </a:p>
        </p:txBody>
      </p:sp>
      <p:sp>
        <p:nvSpPr>
          <p:cNvPr id="3" name="Segnaposto contenuto 2">
            <a:extLst>
              <a:ext uri="{FF2B5EF4-FFF2-40B4-BE49-F238E27FC236}">
                <a16:creationId xmlns:a16="http://schemas.microsoft.com/office/drawing/2014/main" id="{8487DC5D-6928-4C4B-90C4-6FC5F86DB2BE}"/>
              </a:ext>
            </a:extLst>
          </p:cNvPr>
          <p:cNvSpPr>
            <a:spLocks noGrp="1"/>
          </p:cNvSpPr>
          <p:nvPr>
            <p:ph idx="1"/>
          </p:nvPr>
        </p:nvSpPr>
        <p:spPr>
          <a:xfrm>
            <a:off x="838200" y="1690688"/>
            <a:ext cx="10515600" cy="4850153"/>
          </a:xfrm>
          <a:solidFill>
            <a:schemeClr val="accent4"/>
          </a:solidFill>
        </p:spPr>
        <p:txBody>
          <a:bodyPr>
            <a:normAutofit fontScale="40000" lnSpcReduction="20000"/>
          </a:bodyPr>
          <a:lstStyle/>
          <a:p>
            <a:pPr marL="0" indent="0" algn="ctr">
              <a:buNone/>
            </a:pPr>
            <a:r>
              <a:rPr lang="it-IT" sz="12300" b="1" dirty="0">
                <a:solidFill>
                  <a:srgbClr val="FF0000"/>
                </a:solidFill>
                <a:latin typeface="Chiller" panose="04020404031007020602" pitchFamily="82" charset="0"/>
              </a:rPr>
              <a:t>DEFINIZIONE</a:t>
            </a:r>
          </a:p>
          <a:p>
            <a:pPr marL="0" indent="0">
              <a:buNone/>
            </a:pPr>
            <a:r>
              <a:rPr lang="it-IT" sz="10000" b="1" dirty="0">
                <a:solidFill>
                  <a:schemeClr val="accent1">
                    <a:lumMod val="50000"/>
                  </a:schemeClr>
                </a:solidFill>
                <a:latin typeface="Chiller" panose="04020404031007020602" pitchFamily="82" charset="0"/>
              </a:rPr>
              <a:t>un racconto                   molto antico che fa parte del </a:t>
            </a:r>
          </a:p>
          <a:p>
            <a:pPr marL="0" indent="0">
              <a:buNone/>
            </a:pPr>
            <a:r>
              <a:rPr lang="it-IT" sz="10000" b="1" dirty="0">
                <a:solidFill>
                  <a:schemeClr val="accent1">
                    <a:lumMod val="50000"/>
                  </a:schemeClr>
                </a:solidFill>
                <a:latin typeface="Chiller" panose="04020404031007020602" pitchFamily="82" charset="0"/>
              </a:rPr>
              <a:t>                               patrimonio culturale di tutti i  popoli,</a:t>
            </a:r>
          </a:p>
          <a:p>
            <a:pPr marL="0" indent="0">
              <a:buNone/>
            </a:pPr>
            <a:r>
              <a:rPr lang="it-IT" sz="10000" b="1" dirty="0">
                <a:solidFill>
                  <a:srgbClr val="FFC000"/>
                </a:solidFill>
                <a:latin typeface="Chiller" panose="04020404031007020602" pitchFamily="82" charset="0"/>
              </a:rPr>
              <a:t>                               </a:t>
            </a:r>
            <a:r>
              <a:rPr lang="it-IT" sz="10000" b="1" dirty="0">
                <a:solidFill>
                  <a:schemeClr val="accent1">
                    <a:lumMod val="50000"/>
                  </a:schemeClr>
                </a:solidFill>
                <a:latin typeface="Chiller" panose="04020404031007020602" pitchFamily="82" charset="0"/>
              </a:rPr>
              <a:t>appartiene alla tradizione orale e</a:t>
            </a:r>
          </a:p>
          <a:p>
            <a:pPr marL="0" indent="0">
              <a:buNone/>
            </a:pPr>
            <a:r>
              <a:rPr lang="it-IT" sz="10000" b="1" dirty="0">
                <a:solidFill>
                  <a:srgbClr val="FFC000"/>
                </a:solidFill>
                <a:latin typeface="Chiller" panose="04020404031007020602" pitchFamily="82" charset="0"/>
              </a:rPr>
              <a:t>      </a:t>
            </a:r>
            <a:r>
              <a:rPr lang="it-IT" sz="10000" b="1" dirty="0">
                <a:solidFill>
                  <a:srgbClr val="FF0000"/>
                </a:solidFill>
                <a:latin typeface="Chiller" panose="04020404031007020602" pitchFamily="82" charset="0"/>
              </a:rPr>
              <a:t>è                        </a:t>
            </a:r>
            <a:r>
              <a:rPr lang="it-IT" sz="10000" b="1" dirty="0">
                <a:solidFill>
                  <a:schemeClr val="accent1">
                    <a:lumMod val="50000"/>
                  </a:schemeClr>
                </a:solidFill>
                <a:latin typeface="Chiller" panose="04020404031007020602" pitchFamily="82" charset="0"/>
              </a:rPr>
              <a:t>mescola il reale al fantastico.             </a:t>
            </a:r>
          </a:p>
          <a:p>
            <a:pPr marL="0" indent="0">
              <a:buNone/>
            </a:pPr>
            <a:endParaRPr lang="it-IT" sz="10000" b="1" dirty="0">
              <a:solidFill>
                <a:srgbClr val="FFC000"/>
              </a:solidFill>
              <a:latin typeface="Chiller" panose="04020404031007020602" pitchFamily="82" charset="0"/>
            </a:endParaRPr>
          </a:p>
          <a:p>
            <a:pPr marL="0" indent="0">
              <a:buNone/>
            </a:pPr>
            <a:endParaRPr lang="it-IT" sz="10000" b="1" dirty="0">
              <a:solidFill>
                <a:schemeClr val="accent1">
                  <a:lumMod val="50000"/>
                </a:schemeClr>
              </a:solidFill>
              <a:latin typeface="Chiller" panose="04020404031007020602" pitchFamily="82" charset="0"/>
            </a:endParaRPr>
          </a:p>
          <a:p>
            <a:pPr marL="0" indent="0">
              <a:buNone/>
            </a:pPr>
            <a:r>
              <a:rPr lang="it-IT" sz="16500" b="1" dirty="0">
                <a:solidFill>
                  <a:schemeClr val="accent1">
                    <a:lumMod val="50000"/>
                  </a:schemeClr>
                </a:solidFill>
                <a:latin typeface="Chiller" panose="04020404031007020602" pitchFamily="82" charset="0"/>
              </a:rPr>
              <a:t>La leggenda</a:t>
            </a:r>
          </a:p>
          <a:p>
            <a:pPr marL="0" indent="0" algn="ctr">
              <a:buNone/>
            </a:pPr>
            <a:endParaRPr lang="it-IT" dirty="0"/>
          </a:p>
        </p:txBody>
      </p:sp>
      <p:sp>
        <p:nvSpPr>
          <p:cNvPr id="5" name="Freccia in su 4">
            <a:extLst>
              <a:ext uri="{FF2B5EF4-FFF2-40B4-BE49-F238E27FC236}">
                <a16:creationId xmlns:a16="http://schemas.microsoft.com/office/drawing/2014/main" id="{12736178-BC20-48AB-B54F-60ACD52140B0}"/>
              </a:ext>
            </a:extLst>
          </p:cNvPr>
          <p:cNvSpPr/>
          <p:nvPr/>
        </p:nvSpPr>
        <p:spPr>
          <a:xfrm rot="10800000">
            <a:off x="1294227" y="2902426"/>
            <a:ext cx="196948" cy="2259134"/>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Freccia in su 5">
            <a:extLst>
              <a:ext uri="{FF2B5EF4-FFF2-40B4-BE49-F238E27FC236}">
                <a16:creationId xmlns:a16="http://schemas.microsoft.com/office/drawing/2014/main" id="{5BBEFBFA-C052-4192-A249-87699860DFB2}"/>
              </a:ext>
            </a:extLst>
          </p:cNvPr>
          <p:cNvSpPr/>
          <p:nvPr/>
        </p:nvSpPr>
        <p:spPr>
          <a:xfrm rot="5400000" flipH="1">
            <a:off x="4157002" y="1792360"/>
            <a:ext cx="211015" cy="1603717"/>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73842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19193E-D6B0-454F-BFBB-C914C0ECB375}"/>
              </a:ext>
            </a:extLst>
          </p:cNvPr>
          <p:cNvSpPr>
            <a:spLocks noGrp="1"/>
          </p:cNvSpPr>
          <p:nvPr>
            <p:ph type="title"/>
          </p:nvPr>
        </p:nvSpPr>
        <p:spPr>
          <a:solidFill>
            <a:schemeClr val="accent6">
              <a:lumMod val="50000"/>
            </a:schemeClr>
          </a:solidFill>
        </p:spPr>
        <p:txBody>
          <a:bodyPr>
            <a:normAutofit/>
          </a:bodyPr>
          <a:lstStyle/>
          <a:p>
            <a:pPr algn="ctr"/>
            <a:r>
              <a:rPr lang="it-IT" sz="4800" dirty="0">
                <a:solidFill>
                  <a:schemeClr val="bg1"/>
                </a:solidFill>
                <a:latin typeface="Jokerman" panose="04090605060D06020702" pitchFamily="82" charset="0"/>
              </a:rPr>
              <a:t>DISCRIMINIANO: realtà e fantasia</a:t>
            </a:r>
          </a:p>
        </p:txBody>
      </p:sp>
      <p:graphicFrame>
        <p:nvGraphicFramePr>
          <p:cNvPr id="4" name="Tabella 4">
            <a:extLst>
              <a:ext uri="{FF2B5EF4-FFF2-40B4-BE49-F238E27FC236}">
                <a16:creationId xmlns:a16="http://schemas.microsoft.com/office/drawing/2014/main" id="{ABC2C0F3-EFB9-4457-95EE-0A51721806E8}"/>
              </a:ext>
            </a:extLst>
          </p:cNvPr>
          <p:cNvGraphicFramePr>
            <a:graphicFrameLocks noGrp="1"/>
          </p:cNvGraphicFramePr>
          <p:nvPr>
            <p:ph idx="1"/>
            <p:extLst>
              <p:ext uri="{D42A27DB-BD31-4B8C-83A1-F6EECF244321}">
                <p14:modId xmlns:p14="http://schemas.microsoft.com/office/powerpoint/2010/main" val="1466078469"/>
              </p:ext>
            </p:extLst>
          </p:nvPr>
        </p:nvGraphicFramePr>
        <p:xfrm>
          <a:off x="838200" y="1690688"/>
          <a:ext cx="10515600" cy="4767897"/>
        </p:xfrm>
        <a:graphic>
          <a:graphicData uri="http://schemas.openxmlformats.org/drawingml/2006/table">
            <a:tbl>
              <a:tblPr firstRow="1" bandRow="1">
                <a:tableStyleId>{5C22544A-7EE6-4342-B048-85BDC9FD1C3A}</a:tableStyleId>
              </a:tblPr>
              <a:tblGrid>
                <a:gridCol w="5019449">
                  <a:extLst>
                    <a:ext uri="{9D8B030D-6E8A-4147-A177-3AD203B41FA5}">
                      <a16:colId xmlns:a16="http://schemas.microsoft.com/office/drawing/2014/main" val="205835885"/>
                    </a:ext>
                  </a:extLst>
                </a:gridCol>
                <a:gridCol w="5496151">
                  <a:extLst>
                    <a:ext uri="{9D8B030D-6E8A-4147-A177-3AD203B41FA5}">
                      <a16:colId xmlns:a16="http://schemas.microsoft.com/office/drawing/2014/main" val="3723282326"/>
                    </a:ext>
                  </a:extLst>
                </a:gridCol>
              </a:tblGrid>
              <a:tr h="721458">
                <a:tc>
                  <a:txBody>
                    <a:bodyPr/>
                    <a:lstStyle/>
                    <a:p>
                      <a:pPr algn="ctr"/>
                      <a:r>
                        <a:rPr lang="it-IT" sz="4000" dirty="0"/>
                        <a:t>ELEMENTI REALI</a:t>
                      </a:r>
                    </a:p>
                  </a:txBody>
                  <a:tcPr/>
                </a:tc>
                <a:tc>
                  <a:txBody>
                    <a:bodyPr/>
                    <a:lstStyle/>
                    <a:p>
                      <a:pPr algn="ctr"/>
                      <a:r>
                        <a:rPr lang="it-IT" sz="4000" dirty="0"/>
                        <a:t>ELEMENTI FANTASTICI</a:t>
                      </a:r>
                    </a:p>
                  </a:txBody>
                  <a:tcPr/>
                </a:tc>
                <a:extLst>
                  <a:ext uri="{0D108BD9-81ED-4DB2-BD59-A6C34878D82A}">
                    <a16:rowId xmlns:a16="http://schemas.microsoft.com/office/drawing/2014/main" val="147538316"/>
                  </a:ext>
                </a:extLst>
              </a:tr>
              <a:tr h="4046439">
                <a:tc>
                  <a:txBody>
                    <a:bodyPr/>
                    <a:lstStyle/>
                    <a:p>
                      <a:r>
                        <a:rPr lang="it-IT" sz="2800" b="1" dirty="0">
                          <a:solidFill>
                            <a:schemeClr val="accent5">
                              <a:lumMod val="50000"/>
                            </a:schemeClr>
                          </a:solidFill>
                          <a:latin typeface="Chiller" panose="04020404031007020602" pitchFamily="82" charset="0"/>
                        </a:rPr>
                        <a:t>-LUOGO (villaggio, bosco, </a:t>
                      </a:r>
                      <a:r>
                        <a:rPr lang="it-IT" sz="2800" b="1" dirty="0" err="1">
                          <a:solidFill>
                            <a:schemeClr val="accent5">
                              <a:lumMod val="50000"/>
                            </a:schemeClr>
                          </a:solidFill>
                          <a:latin typeface="Chiller" panose="04020404031007020602" pitchFamily="82" charset="0"/>
                        </a:rPr>
                        <a:t>lago,collina</a:t>
                      </a:r>
                      <a:r>
                        <a:rPr lang="it-IT" sz="2800" b="1" dirty="0">
                          <a:solidFill>
                            <a:schemeClr val="accent5">
                              <a:lumMod val="50000"/>
                            </a:schemeClr>
                          </a:solidFill>
                          <a:latin typeface="Chiller" panose="04020404031007020602" pitchFamily="82" charset="0"/>
                        </a:rPr>
                        <a:t>),</a:t>
                      </a:r>
                    </a:p>
                    <a:p>
                      <a:r>
                        <a:rPr lang="it-IT" sz="2800" b="1" dirty="0">
                          <a:solidFill>
                            <a:schemeClr val="accent5">
                              <a:lumMod val="50000"/>
                            </a:schemeClr>
                          </a:solidFill>
                          <a:latin typeface="Chiller" panose="04020404031007020602" pitchFamily="82" charset="0"/>
                        </a:rPr>
                        <a:t>-PERSONAGGI</a:t>
                      </a:r>
                    </a:p>
                    <a:p>
                      <a:r>
                        <a:rPr lang="it-IT" sz="2800" b="1" dirty="0">
                          <a:solidFill>
                            <a:schemeClr val="accent5">
                              <a:lumMod val="50000"/>
                            </a:schemeClr>
                          </a:solidFill>
                          <a:latin typeface="Chiller" panose="04020404031007020602" pitchFamily="82" charset="0"/>
                        </a:rPr>
                        <a:t>-FLORA E FAUNA,</a:t>
                      </a:r>
                    </a:p>
                    <a:p>
                      <a:r>
                        <a:rPr lang="it-IT" sz="2800" b="1" dirty="0">
                          <a:solidFill>
                            <a:schemeClr val="accent5">
                              <a:lumMod val="50000"/>
                            </a:schemeClr>
                          </a:solidFill>
                          <a:latin typeface="Chiller" panose="04020404031007020602" pitchFamily="82" charset="0"/>
                        </a:rPr>
                        <a:t>-INCIDENTE E TENTATIVO DI SALVATAGGIO,</a:t>
                      </a:r>
                    </a:p>
                    <a:p>
                      <a:r>
                        <a:rPr lang="it-IT" sz="2800" b="1" dirty="0">
                          <a:solidFill>
                            <a:schemeClr val="accent5">
                              <a:lumMod val="50000"/>
                            </a:schemeClr>
                          </a:solidFill>
                          <a:latin typeface="Chiller" panose="04020404031007020602" pitchFamily="82" charset="0"/>
                        </a:rPr>
                        <a:t>-PROSCIUGAMENTO LAGO,</a:t>
                      </a:r>
                    </a:p>
                    <a:p>
                      <a:r>
                        <a:rPr lang="it-IT" sz="2800" b="1" dirty="0">
                          <a:solidFill>
                            <a:schemeClr val="accent5">
                              <a:lumMod val="50000"/>
                            </a:schemeClr>
                          </a:solidFill>
                          <a:latin typeface="Chiller" panose="04020404031007020602" pitchFamily="82" charset="0"/>
                        </a:rPr>
                        <a:t>-AMBIENTE CHE SI MODIFICA CON ANTROPIZZAZIONE.</a:t>
                      </a:r>
                    </a:p>
                    <a:p>
                      <a:endParaRPr lang="it-IT" sz="2800" b="1" dirty="0">
                        <a:solidFill>
                          <a:schemeClr val="accent5">
                            <a:lumMod val="50000"/>
                          </a:schemeClr>
                        </a:solidFill>
                        <a:latin typeface="Chiller" panose="04020404031007020602" pitchFamily="82" charset="0"/>
                      </a:endParaRPr>
                    </a:p>
                  </a:txBody>
                  <a:tcPr/>
                </a:tc>
                <a:tc>
                  <a:txBody>
                    <a:bodyPr/>
                    <a:lstStyle/>
                    <a:p>
                      <a:r>
                        <a:rPr lang="it-IT" sz="2800" b="1" dirty="0">
                          <a:solidFill>
                            <a:schemeClr val="accent5">
                              <a:lumMod val="50000"/>
                            </a:schemeClr>
                          </a:solidFill>
                          <a:latin typeface="Chiller" panose="04020404031007020602" pitchFamily="82" charset="0"/>
                        </a:rPr>
                        <a:t>-PERSONAGGI,</a:t>
                      </a:r>
                    </a:p>
                    <a:p>
                      <a:r>
                        <a:rPr lang="it-IT" sz="2800" b="1" dirty="0">
                          <a:solidFill>
                            <a:schemeClr val="accent5">
                              <a:lumMod val="50000"/>
                            </a:schemeClr>
                          </a:solidFill>
                          <a:latin typeface="Chiller" panose="04020404031007020602" pitchFamily="82" charset="0"/>
                        </a:rPr>
                        <a:t>-TRASFORMAZIONE DELLA PRINCIPESSA IN RANA,</a:t>
                      </a:r>
                    </a:p>
                    <a:p>
                      <a:r>
                        <a:rPr lang="it-IT" sz="2800" b="1" dirty="0">
                          <a:solidFill>
                            <a:schemeClr val="accent5">
                              <a:lumMod val="50000"/>
                            </a:schemeClr>
                          </a:solidFill>
                          <a:latin typeface="Chiller" panose="04020404031007020602" pitchFamily="82" charset="0"/>
                        </a:rPr>
                        <a:t>-NON RITROVAMENTO DEL CORPO.</a:t>
                      </a:r>
                    </a:p>
                  </a:txBody>
                  <a:tcPr/>
                </a:tc>
                <a:extLst>
                  <a:ext uri="{0D108BD9-81ED-4DB2-BD59-A6C34878D82A}">
                    <a16:rowId xmlns:a16="http://schemas.microsoft.com/office/drawing/2014/main" val="1771699213"/>
                  </a:ext>
                </a:extLst>
              </a:tr>
            </a:tbl>
          </a:graphicData>
        </a:graphic>
      </p:graphicFrame>
    </p:spTree>
    <p:extLst>
      <p:ext uri="{BB962C8B-B14F-4D97-AF65-F5344CB8AC3E}">
        <p14:creationId xmlns:p14="http://schemas.microsoft.com/office/powerpoint/2010/main" val="2940283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pattFill prst="pct80">
          <a:fgClr>
            <a:schemeClr val="accent1"/>
          </a:fgClr>
          <a:bgClr>
            <a:schemeClr val="bg1"/>
          </a:bgClr>
        </a:patt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2B34E916-41F7-4DF2-A091-23E746BD93BB}"/>
              </a:ext>
            </a:extLst>
          </p:cNvPr>
          <p:cNvSpPr txBox="1"/>
          <p:nvPr/>
        </p:nvSpPr>
        <p:spPr>
          <a:xfrm>
            <a:off x="4828677" y="3225104"/>
            <a:ext cx="2932214" cy="1200329"/>
          </a:xfrm>
          <a:prstGeom prst="rect">
            <a:avLst/>
          </a:prstGeom>
          <a:solidFill>
            <a:schemeClr val="accent4"/>
          </a:solidFill>
        </p:spPr>
        <p:txBody>
          <a:bodyPr wrap="none" rtlCol="0">
            <a:spAutoFit/>
          </a:bodyPr>
          <a:lstStyle/>
          <a:p>
            <a:pPr algn="ctr"/>
            <a:r>
              <a:rPr lang="it-IT"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Bauhaus 93" panose="04030905020B02020C02" pitchFamily="82" charset="0"/>
              </a:rPr>
              <a:t>COMPETENZE</a:t>
            </a:r>
          </a:p>
          <a:p>
            <a:pPr algn="ctr"/>
            <a:r>
              <a:rPr lang="it-IT"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Bauhaus 93" panose="04030905020B02020C02" pitchFamily="82" charset="0"/>
              </a:rPr>
              <a:t>TRASVERSALI</a:t>
            </a:r>
          </a:p>
        </p:txBody>
      </p:sp>
      <p:sp>
        <p:nvSpPr>
          <p:cNvPr id="2" name="CasellaDiTesto 1">
            <a:extLst>
              <a:ext uri="{FF2B5EF4-FFF2-40B4-BE49-F238E27FC236}">
                <a16:creationId xmlns:a16="http://schemas.microsoft.com/office/drawing/2014/main" id="{D8FE5D47-A6A6-4B24-903D-BE6148ACC5EA}"/>
              </a:ext>
            </a:extLst>
          </p:cNvPr>
          <p:cNvSpPr txBox="1"/>
          <p:nvPr/>
        </p:nvSpPr>
        <p:spPr>
          <a:xfrm>
            <a:off x="1378226" y="1099930"/>
            <a:ext cx="2398644" cy="1508105"/>
          </a:xfrm>
          <a:prstGeom prst="rect">
            <a:avLst/>
          </a:prstGeom>
          <a:solidFill>
            <a:srgbClr val="FFFF00"/>
          </a:solidFill>
        </p:spPr>
        <p:txBody>
          <a:bodyPr wrap="square" rtlCol="0">
            <a:spAutoFit/>
          </a:bodyPr>
          <a:lstStyle/>
          <a:p>
            <a:pPr algn="ctr"/>
            <a:r>
              <a:rPr lang="it-IT" b="1" dirty="0">
                <a:solidFill>
                  <a:srgbClr val="FF0000"/>
                </a:solidFill>
                <a:latin typeface="Bradley Hand ITC" panose="03070402050302030203" pitchFamily="66" charset="0"/>
              </a:rPr>
              <a:t>COMPETENZA DIGITALE </a:t>
            </a:r>
          </a:p>
          <a:p>
            <a:r>
              <a:rPr lang="it-IT" sz="1400" dirty="0"/>
              <a:t>Utilizzare le tecnologie in contesti comunicativi concreti per ricercare dati e informazioni.</a:t>
            </a:r>
          </a:p>
        </p:txBody>
      </p:sp>
      <p:sp>
        <p:nvSpPr>
          <p:cNvPr id="3" name="CasellaDiTesto 2">
            <a:extLst>
              <a:ext uri="{FF2B5EF4-FFF2-40B4-BE49-F238E27FC236}">
                <a16:creationId xmlns:a16="http://schemas.microsoft.com/office/drawing/2014/main" id="{E0AF56D0-AD0F-4E9D-97E2-C6340FC99704}"/>
              </a:ext>
            </a:extLst>
          </p:cNvPr>
          <p:cNvSpPr txBox="1"/>
          <p:nvPr/>
        </p:nvSpPr>
        <p:spPr>
          <a:xfrm>
            <a:off x="6665843" y="1099930"/>
            <a:ext cx="3776870" cy="1138773"/>
          </a:xfrm>
          <a:prstGeom prst="rect">
            <a:avLst/>
          </a:prstGeom>
          <a:solidFill>
            <a:srgbClr val="99FF33"/>
          </a:solidFill>
        </p:spPr>
        <p:txBody>
          <a:bodyPr wrap="square" rtlCol="0">
            <a:spAutoFit/>
          </a:bodyPr>
          <a:lstStyle/>
          <a:p>
            <a:pPr algn="ctr"/>
            <a:r>
              <a:rPr lang="it-IT" dirty="0"/>
              <a:t>      </a:t>
            </a:r>
            <a:r>
              <a:rPr lang="it-IT" b="1" dirty="0">
                <a:solidFill>
                  <a:srgbClr val="FF0000"/>
                </a:solidFill>
                <a:latin typeface="Bradley Hand ITC" panose="03070402050302030203" pitchFamily="66" charset="0"/>
              </a:rPr>
              <a:t>SPIRITO DI INIZIATIVA E IMPRENDITORIALITA’     </a:t>
            </a:r>
          </a:p>
          <a:p>
            <a:pPr lvl="0"/>
            <a:r>
              <a:rPr lang="it-IT" sz="1400" dirty="0"/>
              <a:t>1) Dimostrare originalità e spirito d’iniziativa.</a:t>
            </a:r>
          </a:p>
          <a:p>
            <a:r>
              <a:rPr lang="it-IT" sz="1400" dirty="0"/>
              <a:t>2) Realizzare semplici progetti    </a:t>
            </a:r>
            <a:r>
              <a:rPr lang="it-IT" dirty="0"/>
              <a:t>         </a:t>
            </a:r>
          </a:p>
        </p:txBody>
      </p:sp>
      <p:sp>
        <p:nvSpPr>
          <p:cNvPr id="5" name="CasellaDiTesto 4">
            <a:extLst>
              <a:ext uri="{FF2B5EF4-FFF2-40B4-BE49-F238E27FC236}">
                <a16:creationId xmlns:a16="http://schemas.microsoft.com/office/drawing/2014/main" id="{66C93874-1AF9-42AB-98E3-1CE50CA2F448}"/>
              </a:ext>
            </a:extLst>
          </p:cNvPr>
          <p:cNvSpPr txBox="1"/>
          <p:nvPr/>
        </p:nvSpPr>
        <p:spPr>
          <a:xfrm>
            <a:off x="1192696" y="4425432"/>
            <a:ext cx="3101008" cy="1015663"/>
          </a:xfrm>
          <a:prstGeom prst="rect">
            <a:avLst/>
          </a:prstGeom>
          <a:solidFill>
            <a:schemeClr val="accent5">
              <a:lumMod val="60000"/>
              <a:lumOff val="40000"/>
            </a:schemeClr>
          </a:solidFill>
        </p:spPr>
        <p:txBody>
          <a:bodyPr wrap="square" rtlCol="0">
            <a:spAutoFit/>
          </a:bodyPr>
          <a:lstStyle/>
          <a:p>
            <a:pPr algn="ctr"/>
            <a:r>
              <a:rPr lang="it-IT" b="1" dirty="0">
                <a:solidFill>
                  <a:srgbClr val="FF0000"/>
                </a:solidFill>
                <a:latin typeface="Bradley Hand ITC" panose="03070402050302030203" pitchFamily="66" charset="0"/>
              </a:rPr>
              <a:t>IMPARARE AD IMPARARE</a:t>
            </a:r>
          </a:p>
          <a:p>
            <a:r>
              <a:rPr lang="it-IT" sz="1400" dirty="0"/>
              <a:t>Possedere conoscenze e nozioni di base, ricercare e organizzare nuove informazioni.</a:t>
            </a:r>
          </a:p>
        </p:txBody>
      </p:sp>
      <p:sp>
        <p:nvSpPr>
          <p:cNvPr id="6" name="CasellaDiTesto 5">
            <a:extLst>
              <a:ext uri="{FF2B5EF4-FFF2-40B4-BE49-F238E27FC236}">
                <a16:creationId xmlns:a16="http://schemas.microsoft.com/office/drawing/2014/main" id="{38DC7368-D1E7-49C0-A329-4C390E9965FB}"/>
              </a:ext>
            </a:extLst>
          </p:cNvPr>
          <p:cNvSpPr txBox="1"/>
          <p:nvPr/>
        </p:nvSpPr>
        <p:spPr>
          <a:xfrm>
            <a:off x="8345386" y="3564835"/>
            <a:ext cx="2932213" cy="2616101"/>
          </a:xfrm>
          <a:prstGeom prst="rect">
            <a:avLst/>
          </a:prstGeom>
          <a:solidFill>
            <a:schemeClr val="accent3">
              <a:lumMod val="60000"/>
              <a:lumOff val="40000"/>
            </a:schemeClr>
          </a:solidFill>
        </p:spPr>
        <p:txBody>
          <a:bodyPr wrap="square" rtlCol="0">
            <a:spAutoFit/>
          </a:bodyPr>
          <a:lstStyle/>
          <a:p>
            <a:pPr algn="ctr"/>
            <a:r>
              <a:rPr lang="it-IT" b="1" dirty="0">
                <a:solidFill>
                  <a:srgbClr val="FF0000"/>
                </a:solidFill>
                <a:latin typeface="Bradley Hand ITC" panose="03070402050302030203" pitchFamily="66" charset="0"/>
              </a:rPr>
              <a:t>COMPETENZA  MATEMATICA E COMPETENZE DI BASE IN CAMPO SCIENTIFICO E TECNOLOGICO</a:t>
            </a:r>
          </a:p>
          <a:p>
            <a:r>
              <a:rPr lang="it-IT" sz="1400" dirty="0"/>
              <a:t>Individuare e rappresentare, in ambienti naturali ed antropici,  forme, relazioni e strutture del piano e dello spazio.</a:t>
            </a:r>
          </a:p>
          <a:p>
            <a:endParaRPr lang="it-IT" b="1" dirty="0">
              <a:solidFill>
                <a:srgbClr val="FF0000"/>
              </a:solidFill>
              <a:latin typeface="Bradley Hand ITC" panose="03070402050302030203" pitchFamily="66" charset="0"/>
            </a:endParaRPr>
          </a:p>
        </p:txBody>
      </p:sp>
      <p:sp>
        <p:nvSpPr>
          <p:cNvPr id="7" name="Freccia circolare a destra 6">
            <a:extLst>
              <a:ext uri="{FF2B5EF4-FFF2-40B4-BE49-F238E27FC236}">
                <a16:creationId xmlns:a16="http://schemas.microsoft.com/office/drawing/2014/main" id="{CF3140CF-705A-476C-8D43-BF24F48BA191}"/>
              </a:ext>
            </a:extLst>
          </p:cNvPr>
          <p:cNvSpPr/>
          <p:nvPr/>
        </p:nvSpPr>
        <p:spPr>
          <a:xfrm rot="6926097">
            <a:off x="4264739" y="1691062"/>
            <a:ext cx="709633" cy="168217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8" name="Freccia circolare in giù 7">
            <a:extLst>
              <a:ext uri="{FF2B5EF4-FFF2-40B4-BE49-F238E27FC236}">
                <a16:creationId xmlns:a16="http://schemas.microsoft.com/office/drawing/2014/main" id="{83AB82E9-219C-4B53-B989-3AB118511A48}"/>
              </a:ext>
            </a:extLst>
          </p:cNvPr>
          <p:cNvSpPr/>
          <p:nvPr/>
        </p:nvSpPr>
        <p:spPr>
          <a:xfrm rot="5631770">
            <a:off x="6614627" y="2488396"/>
            <a:ext cx="998745" cy="55722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9" name="Freccia circolare a destra 8">
            <a:extLst>
              <a:ext uri="{FF2B5EF4-FFF2-40B4-BE49-F238E27FC236}">
                <a16:creationId xmlns:a16="http://schemas.microsoft.com/office/drawing/2014/main" id="{AFDFB375-5B89-4A70-9DDE-85590F74296B}"/>
              </a:ext>
            </a:extLst>
          </p:cNvPr>
          <p:cNvSpPr/>
          <p:nvPr/>
        </p:nvSpPr>
        <p:spPr>
          <a:xfrm rot="3452579">
            <a:off x="3859595" y="3310228"/>
            <a:ext cx="593479" cy="121615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0" name="Freccia circolare a sinistra 9">
            <a:extLst>
              <a:ext uri="{FF2B5EF4-FFF2-40B4-BE49-F238E27FC236}">
                <a16:creationId xmlns:a16="http://schemas.microsoft.com/office/drawing/2014/main" id="{4065E530-8783-4FDF-A0DC-783CEC64FDF5}"/>
              </a:ext>
            </a:extLst>
          </p:cNvPr>
          <p:cNvSpPr/>
          <p:nvPr/>
        </p:nvSpPr>
        <p:spPr>
          <a:xfrm rot="6067576">
            <a:off x="7175274" y="4169880"/>
            <a:ext cx="731520" cy="145140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4150696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002060"/>
          </a:solidFill>
        </p:spPr>
        <p:txBody>
          <a:bodyPr>
            <a:noAutofit/>
          </a:bodyPr>
          <a:lstStyle/>
          <a:p>
            <a:pPr algn="ctr"/>
            <a:r>
              <a:rPr lang="it-IT" sz="8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Jokerman" pitchFamily="82" charset="0"/>
              </a:rPr>
              <a:t>SOMIGLIANZE</a:t>
            </a:r>
          </a:p>
        </p:txBody>
      </p:sp>
      <p:graphicFrame>
        <p:nvGraphicFramePr>
          <p:cNvPr id="4" name="Segnaposto contenuto 3"/>
          <p:cNvGraphicFramePr>
            <a:graphicFrameLocks noGrp="1"/>
          </p:cNvGraphicFramePr>
          <p:nvPr>
            <p:ph idx="1"/>
          </p:nvPr>
        </p:nvGraphicFramePr>
        <p:xfrm>
          <a:off x="838200" y="1674813"/>
          <a:ext cx="10515600" cy="414528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370840">
                <a:tc>
                  <a:txBody>
                    <a:bodyPr/>
                    <a:lstStyle/>
                    <a:p>
                      <a:pPr algn="ctr"/>
                      <a:r>
                        <a:rPr lang="it-IT" sz="3600" dirty="0"/>
                        <a:t>LEGGENDA</a:t>
                      </a:r>
                    </a:p>
                  </a:txBody>
                  <a:tcPr/>
                </a:tc>
                <a:tc>
                  <a:txBody>
                    <a:bodyPr/>
                    <a:lstStyle/>
                    <a:p>
                      <a:pPr algn="ctr"/>
                      <a:r>
                        <a:rPr lang="it-IT" sz="3600" dirty="0"/>
                        <a:t>TERRITORIO PALAGIANESE</a:t>
                      </a:r>
                    </a:p>
                  </a:txBody>
                  <a:tcPr/>
                </a:tc>
                <a:extLst>
                  <a:ext uri="{0D108BD9-81ED-4DB2-BD59-A6C34878D82A}">
                    <a16:rowId xmlns:a16="http://schemas.microsoft.com/office/drawing/2014/main" val="10000"/>
                  </a:ext>
                </a:extLst>
              </a:tr>
              <a:tr h="370840">
                <a:tc>
                  <a:txBody>
                    <a:bodyPr/>
                    <a:lstStyle/>
                    <a:p>
                      <a:pPr algn="ctr">
                        <a:buFont typeface="Wingdings" pitchFamily="2" charset="2"/>
                        <a:buChar char="v"/>
                      </a:pPr>
                      <a:r>
                        <a:rPr lang="it-IT" sz="2800" b="1" dirty="0">
                          <a:latin typeface="Bradley Hand ITC" pitchFamily="66" charset="0"/>
                        </a:rPr>
                        <a:t>PRINCIPESSA SI TRASFORMA IN </a:t>
                      </a:r>
                      <a:r>
                        <a:rPr lang="it-IT" sz="2800" b="1" dirty="0">
                          <a:solidFill>
                            <a:srgbClr val="FF0000"/>
                          </a:solidFill>
                          <a:latin typeface="Bradley Hand ITC" pitchFamily="66" charset="0"/>
                        </a:rPr>
                        <a:t>RANA</a:t>
                      </a:r>
                    </a:p>
                    <a:p>
                      <a:pPr algn="ctr">
                        <a:buFont typeface="Wingdings" pitchFamily="2" charset="2"/>
                        <a:buChar char="v"/>
                      </a:pPr>
                      <a:r>
                        <a:rPr lang="it-IT" sz="2800" b="1" dirty="0">
                          <a:latin typeface="Bradley Hand ITC" pitchFamily="66" charset="0"/>
                        </a:rPr>
                        <a:t>AMBIENTE PALUDOSO</a:t>
                      </a:r>
                    </a:p>
                    <a:p>
                      <a:pPr algn="ctr">
                        <a:buFont typeface="Wingdings" pitchFamily="2" charset="2"/>
                        <a:buChar char="v"/>
                      </a:pPr>
                      <a:r>
                        <a:rPr lang="it-IT" sz="2800" b="1" dirty="0">
                          <a:latin typeface="Bradley Hand ITC" pitchFamily="66" charset="0"/>
                        </a:rPr>
                        <a:t>ANTROPIZZAZIONE CON BONIFICA PALUDE</a:t>
                      </a:r>
                    </a:p>
                    <a:p>
                      <a:pPr algn="ctr">
                        <a:buFont typeface="Wingdings" pitchFamily="2" charset="2"/>
                        <a:buChar char="v"/>
                      </a:pPr>
                      <a:r>
                        <a:rPr lang="it-IT" sz="2800" b="1" dirty="0">
                          <a:solidFill>
                            <a:schemeClr val="tx1"/>
                          </a:solidFill>
                          <a:latin typeface="Bradley Hand ITC" pitchFamily="66" charset="0"/>
                        </a:rPr>
                        <a:t>IL NOME RANA COMPARE NEL TOPONIMO</a:t>
                      </a:r>
                      <a:r>
                        <a:rPr lang="it-IT" sz="2800" b="1" baseline="0" dirty="0">
                          <a:solidFill>
                            <a:schemeClr val="tx1"/>
                          </a:solidFill>
                          <a:latin typeface="Bradley Hand ITC" pitchFamily="66" charset="0"/>
                        </a:rPr>
                        <a:t> LOCALE: LAGORANA</a:t>
                      </a:r>
                      <a:endParaRPr lang="it-IT" sz="2800" b="1" dirty="0">
                        <a:solidFill>
                          <a:schemeClr val="tx1"/>
                        </a:solidFill>
                        <a:latin typeface="Bradley Hand ITC" pitchFamily="66" charset="0"/>
                      </a:endParaRPr>
                    </a:p>
                  </a:txBody>
                  <a:tcPr/>
                </a:tc>
                <a:tc>
                  <a:txBody>
                    <a:bodyPr/>
                    <a:lstStyle/>
                    <a:p>
                      <a:pPr algn="ctr">
                        <a:buFont typeface="Wingdings" pitchFamily="2" charset="2"/>
                        <a:buChar char="v"/>
                      </a:pPr>
                      <a:r>
                        <a:rPr lang="it-IT" sz="2800" b="1" dirty="0">
                          <a:latin typeface="Bradley Hand ITC" pitchFamily="66" charset="0"/>
                        </a:rPr>
                        <a:t>LA </a:t>
                      </a:r>
                      <a:r>
                        <a:rPr lang="it-IT" sz="2800" b="1" dirty="0">
                          <a:solidFill>
                            <a:srgbClr val="FF0000"/>
                          </a:solidFill>
                          <a:latin typeface="Bradley Hand ITC" pitchFamily="66" charset="0"/>
                        </a:rPr>
                        <a:t>RANA</a:t>
                      </a:r>
                      <a:r>
                        <a:rPr lang="it-IT" sz="2800" b="1" dirty="0">
                          <a:latin typeface="Bradley Hand ITC" pitchFamily="66" charset="0"/>
                        </a:rPr>
                        <a:t> E’ L’ANIMALE TIPICO PALAGIANESE</a:t>
                      </a:r>
                    </a:p>
                    <a:p>
                      <a:pPr algn="ctr">
                        <a:buFont typeface="Wingdings" pitchFamily="2" charset="2"/>
                        <a:buChar char="v"/>
                      </a:pPr>
                      <a:r>
                        <a:rPr lang="it-IT" sz="2800" b="1" dirty="0">
                          <a:latin typeface="Bradley Hand ITC" pitchFamily="66" charset="0"/>
                        </a:rPr>
                        <a:t>AMBIENTE PALUDOSO</a:t>
                      </a:r>
                    </a:p>
                    <a:p>
                      <a:pPr algn="ctr">
                        <a:buFont typeface="Wingdings" pitchFamily="2" charset="2"/>
                        <a:buChar char="v"/>
                      </a:pPr>
                      <a:r>
                        <a:rPr lang="it-IT" sz="2800" b="1" dirty="0">
                          <a:latin typeface="Bradley Hand ITC" pitchFamily="66" charset="0"/>
                        </a:rPr>
                        <a:t>ANTROPIZZAZIONE CON BONIFICA PALUDE</a:t>
                      </a:r>
                    </a:p>
                    <a:p>
                      <a:pPr algn="ctr">
                        <a:buFont typeface="Wingdings" pitchFamily="2" charset="2"/>
                        <a:buChar char="v"/>
                      </a:pPr>
                      <a:r>
                        <a:rPr lang="it-IT" sz="2800" b="1" dirty="0">
                          <a:latin typeface="Bradley Hand ITC" pitchFamily="66" charset="0"/>
                        </a:rPr>
                        <a:t>IL NOME RANA VIENE ASSEGNATO AGLI  ABITANTI</a:t>
                      </a:r>
                      <a:r>
                        <a:rPr lang="it-IT" sz="2800" b="1" baseline="0" dirty="0">
                          <a:latin typeface="Bradley Hand ITC" pitchFamily="66" charset="0"/>
                        </a:rPr>
                        <a:t> : “RUOSP”</a:t>
                      </a:r>
                      <a:endParaRPr lang="it-IT" sz="2800" b="1" dirty="0">
                        <a:latin typeface="Bradley Hand ITC" pitchFamily="66" charset="0"/>
                      </a:endParaRPr>
                    </a:p>
                  </a:txBody>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8E7A8E-5072-44EA-950F-A359FC960E3A}"/>
              </a:ext>
            </a:extLst>
          </p:cNvPr>
          <p:cNvSpPr>
            <a:spLocks noGrp="1"/>
          </p:cNvSpPr>
          <p:nvPr>
            <p:ph type="title"/>
          </p:nvPr>
        </p:nvSpPr>
        <p:spPr>
          <a:solidFill>
            <a:srgbClr val="00B050"/>
          </a:solidFill>
        </p:spPr>
        <p:txBody>
          <a:bodyPr>
            <a:normAutofit fontScale="90000"/>
          </a:bodyPr>
          <a:lstStyle/>
          <a:p>
            <a:pPr algn="ctr"/>
            <a:r>
              <a:rPr lang="it-IT" sz="6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Bradley Hand ITC" panose="03070402050302030203" pitchFamily="66" charset="0"/>
              </a:rPr>
              <a:t>2^PROBLEMATIZZAZIONE</a:t>
            </a:r>
          </a:p>
        </p:txBody>
      </p:sp>
      <p:sp>
        <p:nvSpPr>
          <p:cNvPr id="3" name="Segnaposto contenuto 2">
            <a:extLst>
              <a:ext uri="{FF2B5EF4-FFF2-40B4-BE49-F238E27FC236}">
                <a16:creationId xmlns:a16="http://schemas.microsoft.com/office/drawing/2014/main" id="{33A14927-0B0F-43CC-999E-B6AB9373A868}"/>
              </a:ext>
            </a:extLst>
          </p:cNvPr>
          <p:cNvSpPr>
            <a:spLocks noGrp="1"/>
          </p:cNvSpPr>
          <p:nvPr>
            <p:ph idx="1"/>
          </p:nvPr>
        </p:nvSpPr>
        <p:spPr>
          <a:xfrm>
            <a:off x="838200" y="1690688"/>
            <a:ext cx="10515600" cy="4486275"/>
          </a:xfrm>
          <a:solidFill>
            <a:srgbClr val="FF33CC"/>
          </a:solidFill>
        </p:spPr>
        <p:txBody>
          <a:bodyPr/>
          <a:lstStyle/>
          <a:p>
            <a:pPr marL="0" indent="0" algn="ctr">
              <a:buNone/>
            </a:pPr>
            <a:endParaRPr lang="it-IT" dirty="0"/>
          </a:p>
          <a:p>
            <a:pPr marL="0" indent="0" algn="ctr">
              <a:buNone/>
            </a:pPr>
            <a:r>
              <a:rPr lang="it-IT" sz="5400" b="1" dirty="0">
                <a:solidFill>
                  <a:srgbClr val="002060"/>
                </a:solidFill>
                <a:latin typeface="Brush Script MT" panose="03060802040406070304" pitchFamily="66" charset="0"/>
              </a:rPr>
              <a:t>Immagina di dover invitare </a:t>
            </a:r>
          </a:p>
          <a:p>
            <a:pPr marL="0" indent="0" algn="ctr">
              <a:buNone/>
            </a:pPr>
            <a:r>
              <a:rPr lang="it-IT" sz="5400" b="1" dirty="0">
                <a:solidFill>
                  <a:srgbClr val="002060"/>
                </a:solidFill>
                <a:latin typeface="Brush Script MT" panose="03060802040406070304" pitchFamily="66" charset="0"/>
              </a:rPr>
              <a:t>parenti e amici alla sfilata di carnevale </a:t>
            </a:r>
          </a:p>
          <a:p>
            <a:pPr marL="0" indent="0" algn="ctr">
              <a:buNone/>
            </a:pPr>
            <a:r>
              <a:rPr lang="it-IT" sz="5400" b="1" dirty="0">
                <a:solidFill>
                  <a:srgbClr val="002060"/>
                </a:solidFill>
                <a:latin typeface="Brush Script MT" panose="03060802040406070304" pitchFamily="66" charset="0"/>
              </a:rPr>
              <a:t>in cui sarai protagonista </a:t>
            </a:r>
          </a:p>
          <a:p>
            <a:pPr marL="0" indent="0" algn="ctr">
              <a:buNone/>
            </a:pPr>
            <a:r>
              <a:rPr lang="it-IT" sz="5400" b="1" dirty="0">
                <a:solidFill>
                  <a:srgbClr val="002060"/>
                </a:solidFill>
                <a:latin typeface="Brush Script MT" panose="03060802040406070304" pitchFamily="66" charset="0"/>
              </a:rPr>
              <a:t>attraverso un volantino.</a:t>
            </a:r>
          </a:p>
        </p:txBody>
      </p:sp>
    </p:spTree>
    <p:extLst>
      <p:ext uri="{BB962C8B-B14F-4D97-AF65-F5344CB8AC3E}">
        <p14:creationId xmlns:p14="http://schemas.microsoft.com/office/powerpoint/2010/main" val="3727738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5AE762-240B-4466-BE94-75EE78F6B565}"/>
              </a:ext>
            </a:extLst>
          </p:cNvPr>
          <p:cNvSpPr>
            <a:spLocks noGrp="1"/>
          </p:cNvSpPr>
          <p:nvPr>
            <p:ph type="title" idx="4294967295"/>
          </p:nvPr>
        </p:nvSpPr>
        <p:spPr>
          <a:xfrm>
            <a:off x="1252025" y="365125"/>
            <a:ext cx="9945857" cy="1325563"/>
          </a:xfrm>
          <a:solidFill>
            <a:srgbClr val="99FF33"/>
          </a:solidFill>
        </p:spPr>
        <p:txBody>
          <a:bodyPr>
            <a:normAutofit fontScale="90000"/>
          </a:bodyPr>
          <a:lstStyle/>
          <a:p>
            <a:pPr algn="ctr"/>
            <a:r>
              <a:rPr lang="it-IT" sz="6000" b="1" dirty="0">
                <a:ln w="6600">
                  <a:solidFill>
                    <a:schemeClr val="accent2"/>
                  </a:solidFill>
                  <a:prstDash val="solid"/>
                </a:ln>
                <a:solidFill>
                  <a:srgbClr val="FFFFFF"/>
                </a:solidFill>
                <a:effectLst>
                  <a:outerShdw dist="38100" dir="2700000" algn="tl" rotWithShape="0">
                    <a:schemeClr val="accent2"/>
                  </a:outerShdw>
                </a:effectLst>
                <a:latin typeface="Chiller" panose="04020404031007020602" pitchFamily="82" charset="0"/>
              </a:rPr>
              <a:t>UTILIZZIAMO IL TESTO INFORMATIVO</a:t>
            </a:r>
          </a:p>
        </p:txBody>
      </p:sp>
      <p:sp>
        <p:nvSpPr>
          <p:cNvPr id="4" name="Freccia in giù 3">
            <a:extLst>
              <a:ext uri="{FF2B5EF4-FFF2-40B4-BE49-F238E27FC236}">
                <a16:creationId xmlns:a16="http://schemas.microsoft.com/office/drawing/2014/main" id="{4D770D63-C795-4335-9902-FEC94FAD2833}"/>
              </a:ext>
            </a:extLst>
          </p:cNvPr>
          <p:cNvSpPr/>
          <p:nvPr/>
        </p:nvSpPr>
        <p:spPr>
          <a:xfrm>
            <a:off x="6096000" y="1805112"/>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8973CE7D-E170-4051-8970-7CD967A96366}"/>
              </a:ext>
            </a:extLst>
          </p:cNvPr>
          <p:cNvSpPr txBox="1"/>
          <p:nvPr/>
        </p:nvSpPr>
        <p:spPr>
          <a:xfrm>
            <a:off x="4741633" y="2844225"/>
            <a:ext cx="3193365" cy="584775"/>
          </a:xfrm>
          <a:prstGeom prst="rect">
            <a:avLst/>
          </a:prstGeom>
          <a:solidFill>
            <a:srgbClr val="FFC000"/>
          </a:solidFill>
        </p:spPr>
        <p:txBody>
          <a:bodyPr wrap="square" rtlCol="0">
            <a:spAutoFit/>
          </a:bodyPr>
          <a:lstStyle/>
          <a:p>
            <a:pPr algn="ctr"/>
            <a:r>
              <a:rPr lang="it-IT" sz="3200" b="1" dirty="0">
                <a:solidFill>
                  <a:srgbClr val="C00000"/>
                </a:solidFill>
              </a:rPr>
              <a:t>di tipo oggettivo</a:t>
            </a:r>
          </a:p>
        </p:txBody>
      </p:sp>
      <p:sp>
        <p:nvSpPr>
          <p:cNvPr id="6" name="Freccia in giù 5">
            <a:extLst>
              <a:ext uri="{FF2B5EF4-FFF2-40B4-BE49-F238E27FC236}">
                <a16:creationId xmlns:a16="http://schemas.microsoft.com/office/drawing/2014/main" id="{C798248D-CB7F-4181-B96C-79B4EC403275}"/>
              </a:ext>
            </a:extLst>
          </p:cNvPr>
          <p:cNvSpPr/>
          <p:nvPr/>
        </p:nvSpPr>
        <p:spPr>
          <a:xfrm>
            <a:off x="6096000" y="3812345"/>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61E7277C-8A1D-4F8D-AB76-00A826BC303C}"/>
              </a:ext>
            </a:extLst>
          </p:cNvPr>
          <p:cNvSpPr txBox="1"/>
          <p:nvPr/>
        </p:nvSpPr>
        <p:spPr>
          <a:xfrm>
            <a:off x="4417256" y="5176911"/>
            <a:ext cx="3784210" cy="1077218"/>
          </a:xfrm>
          <a:prstGeom prst="rect">
            <a:avLst/>
          </a:prstGeom>
          <a:solidFill>
            <a:srgbClr val="FFFF99"/>
          </a:solidFill>
        </p:spPr>
        <p:txBody>
          <a:bodyPr wrap="square" rtlCol="0">
            <a:spAutoFit/>
          </a:bodyPr>
          <a:lstStyle/>
          <a:p>
            <a:pPr algn="ctr"/>
            <a:r>
              <a:rPr lang="it-IT" sz="3200" b="1" dirty="0">
                <a:solidFill>
                  <a:srgbClr val="7030A0"/>
                </a:solidFill>
              </a:rPr>
              <a:t>utilizza un linguaggio chiaro e specifico</a:t>
            </a:r>
          </a:p>
        </p:txBody>
      </p:sp>
      <p:sp>
        <p:nvSpPr>
          <p:cNvPr id="8" name="CasellaDiTesto 7">
            <a:extLst>
              <a:ext uri="{FF2B5EF4-FFF2-40B4-BE49-F238E27FC236}">
                <a16:creationId xmlns:a16="http://schemas.microsoft.com/office/drawing/2014/main" id="{5245F094-51B3-4EC2-AD24-DB4DBE90FC9D}"/>
              </a:ext>
            </a:extLst>
          </p:cNvPr>
          <p:cNvSpPr txBox="1"/>
          <p:nvPr/>
        </p:nvSpPr>
        <p:spPr>
          <a:xfrm>
            <a:off x="900333" y="3319975"/>
            <a:ext cx="3193365" cy="1569660"/>
          </a:xfrm>
          <a:prstGeom prst="rect">
            <a:avLst/>
          </a:prstGeom>
          <a:solidFill>
            <a:srgbClr val="00FF99"/>
          </a:solidFill>
        </p:spPr>
        <p:txBody>
          <a:bodyPr wrap="square" rtlCol="0">
            <a:spAutoFit/>
          </a:bodyPr>
          <a:lstStyle/>
          <a:p>
            <a:pPr algn="ctr"/>
            <a:r>
              <a:rPr lang="it-IT" sz="3200" b="1" dirty="0">
                <a:solidFill>
                  <a:srgbClr val="FF0000"/>
                </a:solidFill>
              </a:rPr>
              <a:t>espone e divulga </a:t>
            </a:r>
          </a:p>
          <a:p>
            <a:pPr algn="ctr"/>
            <a:r>
              <a:rPr lang="it-IT" sz="3200" b="1" dirty="0">
                <a:solidFill>
                  <a:srgbClr val="FF0000"/>
                </a:solidFill>
              </a:rPr>
              <a:t>informazioni, dati e notizie</a:t>
            </a:r>
          </a:p>
        </p:txBody>
      </p:sp>
      <p:sp>
        <p:nvSpPr>
          <p:cNvPr id="9" name="Freccia circolare a destra 8">
            <a:extLst>
              <a:ext uri="{FF2B5EF4-FFF2-40B4-BE49-F238E27FC236}">
                <a16:creationId xmlns:a16="http://schemas.microsoft.com/office/drawing/2014/main" id="{2F479CBA-7C3D-4247-B24D-7258B64E3293}"/>
              </a:ext>
            </a:extLst>
          </p:cNvPr>
          <p:cNvSpPr/>
          <p:nvPr/>
        </p:nvSpPr>
        <p:spPr>
          <a:xfrm rot="4145455">
            <a:off x="3528466" y="2066777"/>
            <a:ext cx="635185" cy="136695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0" name="CasellaDiTesto 9">
            <a:extLst>
              <a:ext uri="{FF2B5EF4-FFF2-40B4-BE49-F238E27FC236}">
                <a16:creationId xmlns:a16="http://schemas.microsoft.com/office/drawing/2014/main" id="{8043520C-7AE9-4BE9-97A4-E36B9607D735}"/>
              </a:ext>
            </a:extLst>
          </p:cNvPr>
          <p:cNvSpPr txBox="1"/>
          <p:nvPr/>
        </p:nvSpPr>
        <p:spPr>
          <a:xfrm>
            <a:off x="8582933" y="2602524"/>
            <a:ext cx="2474273" cy="4031873"/>
          </a:xfrm>
          <a:prstGeom prst="rect">
            <a:avLst/>
          </a:prstGeom>
          <a:solidFill>
            <a:srgbClr val="FF99FF"/>
          </a:solidFill>
        </p:spPr>
        <p:txBody>
          <a:bodyPr wrap="square" rtlCol="0">
            <a:spAutoFit/>
          </a:bodyPr>
          <a:lstStyle/>
          <a:p>
            <a:r>
              <a:rPr lang="it-IT" sz="3200" b="1" dirty="0">
                <a:solidFill>
                  <a:srgbClr val="0070C0"/>
                </a:solidFill>
              </a:rPr>
              <a:t>può essere arricchito da:</a:t>
            </a:r>
          </a:p>
          <a:p>
            <a:r>
              <a:rPr lang="it-IT" sz="3200" b="1" dirty="0">
                <a:solidFill>
                  <a:srgbClr val="0070C0"/>
                </a:solidFill>
              </a:rPr>
              <a:t>-foto,</a:t>
            </a:r>
          </a:p>
          <a:p>
            <a:r>
              <a:rPr lang="it-IT" sz="3200" b="1" dirty="0">
                <a:solidFill>
                  <a:srgbClr val="0070C0"/>
                </a:solidFill>
              </a:rPr>
              <a:t>-disegni,</a:t>
            </a:r>
          </a:p>
          <a:p>
            <a:r>
              <a:rPr lang="it-IT" sz="3200" b="1" dirty="0">
                <a:solidFill>
                  <a:srgbClr val="0070C0"/>
                </a:solidFill>
              </a:rPr>
              <a:t>-didascalie,</a:t>
            </a:r>
          </a:p>
          <a:p>
            <a:r>
              <a:rPr lang="it-IT" sz="3200" b="1" dirty="0">
                <a:solidFill>
                  <a:srgbClr val="0070C0"/>
                </a:solidFill>
              </a:rPr>
              <a:t>-grafici,</a:t>
            </a:r>
          </a:p>
          <a:p>
            <a:r>
              <a:rPr lang="it-IT" sz="3200" b="1" dirty="0">
                <a:solidFill>
                  <a:srgbClr val="0070C0"/>
                </a:solidFill>
              </a:rPr>
              <a:t>-schemi</a:t>
            </a:r>
          </a:p>
          <a:p>
            <a:r>
              <a:rPr lang="it-IT" sz="3200" b="1" dirty="0">
                <a:solidFill>
                  <a:srgbClr val="0070C0"/>
                </a:solidFill>
              </a:rPr>
              <a:t>-…</a:t>
            </a:r>
          </a:p>
        </p:txBody>
      </p:sp>
      <p:sp>
        <p:nvSpPr>
          <p:cNvPr id="11" name="Freccia circolare a sinistra 10">
            <a:extLst>
              <a:ext uri="{FF2B5EF4-FFF2-40B4-BE49-F238E27FC236}">
                <a16:creationId xmlns:a16="http://schemas.microsoft.com/office/drawing/2014/main" id="{B782CBBA-ADFE-42EA-9E39-7F15472E45EC}"/>
              </a:ext>
            </a:extLst>
          </p:cNvPr>
          <p:cNvSpPr/>
          <p:nvPr/>
        </p:nvSpPr>
        <p:spPr>
          <a:xfrm rot="15782541">
            <a:off x="7770127" y="1668836"/>
            <a:ext cx="606980" cy="135469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2801005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FF99"/>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487683-752A-40DD-8B55-4929D971E90E}"/>
              </a:ext>
            </a:extLst>
          </p:cNvPr>
          <p:cNvSpPr>
            <a:spLocks noGrp="1"/>
          </p:cNvSpPr>
          <p:nvPr>
            <p:ph type="title"/>
          </p:nvPr>
        </p:nvSpPr>
        <p:spPr>
          <a:solidFill>
            <a:srgbClr val="99FF33"/>
          </a:solidFill>
        </p:spPr>
        <p:txBody>
          <a:bodyPr>
            <a:noAutofit/>
          </a:bodyPr>
          <a:lstStyle/>
          <a:p>
            <a:pPr algn="ctr"/>
            <a:r>
              <a:rPr lang="it-IT" sz="9600" dirty="0">
                <a:solidFill>
                  <a:srgbClr val="00B050"/>
                </a:solidFill>
                <a:latin typeface="Arial Rounded MT Bold" panose="020F0704030504030204" pitchFamily="34" charset="0"/>
              </a:rPr>
              <a:t>IL VOLANTINO</a:t>
            </a:r>
          </a:p>
        </p:txBody>
      </p:sp>
      <p:pic>
        <p:nvPicPr>
          <p:cNvPr id="4" name="Segnaposto contenuto 3">
            <a:extLst>
              <a:ext uri="{FF2B5EF4-FFF2-40B4-BE49-F238E27FC236}">
                <a16:creationId xmlns:a16="http://schemas.microsoft.com/office/drawing/2014/main" id="{B60B5E8A-A581-4265-B6A8-574942427643}"/>
              </a:ext>
            </a:extLst>
          </p:cNvPr>
          <p:cNvPicPr>
            <a:picLocks noGrp="1"/>
          </p:cNvPicPr>
          <p:nvPr>
            <p:ph idx="1"/>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l="3272" t="2726" r="2190" b="4323"/>
          <a:stretch/>
        </p:blipFill>
        <p:spPr bwMode="auto">
          <a:xfrm rot="19801657">
            <a:off x="1755895" y="2381599"/>
            <a:ext cx="2850619" cy="3672378"/>
          </a:xfrm>
          <a:prstGeom prst="rect">
            <a:avLst/>
          </a:prstGeom>
          <a:ln w="228600" cap="sq" cmpd="thickThin">
            <a:solidFill>
              <a:srgbClr val="00B050"/>
            </a:solidFill>
            <a:prstDash val="solid"/>
            <a:miter lim="800000"/>
          </a:ln>
          <a:effectLst>
            <a:innerShdw blurRad="76200">
              <a:srgbClr val="000000"/>
            </a:innerShdw>
          </a:effectLst>
          <a:extLst>
            <a:ext uri="{53640926-AAD7-44D8-BBD7-CCE9431645EC}">
              <a14:shadowObscured xmlns:a14="http://schemas.microsoft.com/office/drawing/2010/main"/>
            </a:ext>
          </a:extLst>
        </p:spPr>
      </p:pic>
      <p:pic>
        <p:nvPicPr>
          <p:cNvPr id="5" name="Immagine 4">
            <a:extLst>
              <a:ext uri="{FF2B5EF4-FFF2-40B4-BE49-F238E27FC236}">
                <a16:creationId xmlns:a16="http://schemas.microsoft.com/office/drawing/2014/main" id="{BC463D91-2132-43D7-AFBE-A0B2F5D29983}"/>
              </a:ext>
            </a:extLst>
          </p:cNvPr>
          <p:cNvPicPr/>
          <p:nvPr/>
        </p:nvPicPr>
        <p:blipFill rotWithShape="1">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3113" t="7820" r="9266" b="12341"/>
          <a:stretch/>
        </p:blipFill>
        <p:spPr bwMode="auto">
          <a:xfrm rot="1554746">
            <a:off x="6154269" y="2486620"/>
            <a:ext cx="3064648" cy="3462338"/>
          </a:xfrm>
          <a:prstGeom prst="rect">
            <a:avLst/>
          </a:prstGeom>
          <a:ln w="228600" cap="sq" cmpd="thickThin">
            <a:solidFill>
              <a:srgbClr val="99FF33"/>
            </a:solidFill>
            <a:prstDash val="solid"/>
            <a:miter lim="800000"/>
          </a:ln>
          <a:effectLst>
            <a:innerShdw blurRad="76200">
              <a:srgbClr val="000000"/>
            </a:inn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4086637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CBED96C-A69D-460F-A2D9-7128A8C1E0AE}"/>
              </a:ext>
            </a:extLst>
          </p:cNvPr>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2500" r="2619"/>
          <a:stretch/>
        </p:blipFill>
        <p:spPr bwMode="auto">
          <a:xfrm>
            <a:off x="722448" y="627697"/>
            <a:ext cx="3047793" cy="4169590"/>
          </a:xfrm>
          <a:prstGeom prst="rect">
            <a:avLst/>
          </a:prstGeom>
          <a:ln w="228600" cap="sq" cmpd="thickThin">
            <a:solidFill>
              <a:srgbClr val="00B050"/>
            </a:solidFill>
            <a:prstDash val="solid"/>
            <a:miter lim="800000"/>
          </a:ln>
          <a:effectLst>
            <a:innerShdw blurRad="76200">
              <a:srgbClr val="000000"/>
            </a:innerShdw>
          </a:effectLst>
          <a:extLst>
            <a:ext uri="{53640926-AAD7-44D8-BBD7-CCE9431645EC}">
              <a14:shadowObscured xmlns:a14="http://schemas.microsoft.com/office/drawing/2010/main"/>
            </a:ext>
          </a:extLst>
        </p:spPr>
      </p:pic>
      <p:pic>
        <p:nvPicPr>
          <p:cNvPr id="6" name="Immagine 5">
            <a:extLst>
              <a:ext uri="{FF2B5EF4-FFF2-40B4-BE49-F238E27FC236}">
                <a16:creationId xmlns:a16="http://schemas.microsoft.com/office/drawing/2014/main" id="{E9975EB9-38B1-401B-90FD-E67D859AB32C}"/>
              </a:ext>
            </a:extLst>
          </p:cNvPr>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5303577">
            <a:off x="4224025" y="2237026"/>
            <a:ext cx="3260040" cy="3955569"/>
          </a:xfrm>
          <a:prstGeom prst="rect">
            <a:avLst/>
          </a:prstGeom>
          <a:ln w="88900" cap="sq" cmpd="thickThin">
            <a:solidFill>
              <a:srgbClr val="002060"/>
            </a:solidFill>
            <a:prstDash val="solid"/>
            <a:miter lim="800000"/>
          </a:ln>
          <a:effectLst>
            <a:innerShdw blurRad="76200">
              <a:srgbClr val="000000"/>
            </a:innerShdw>
          </a:effectLst>
        </p:spPr>
      </p:pic>
      <p:pic>
        <p:nvPicPr>
          <p:cNvPr id="5" name="Immagine 4">
            <a:extLst>
              <a:ext uri="{FF2B5EF4-FFF2-40B4-BE49-F238E27FC236}">
                <a16:creationId xmlns:a16="http://schemas.microsoft.com/office/drawing/2014/main" id="{F9C08643-4AE5-4383-B372-41E59BF75F2C}"/>
              </a:ext>
            </a:extLst>
          </p:cNvPr>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t="2500" r="2619"/>
          <a:stretch/>
        </p:blipFill>
        <p:spPr bwMode="auto">
          <a:xfrm rot="1024773">
            <a:off x="8067674" y="1019898"/>
            <a:ext cx="3266658" cy="3968384"/>
          </a:xfrm>
          <a:prstGeom prst="rect">
            <a:avLst/>
          </a:prstGeom>
          <a:ln w="127000" cap="sq">
            <a:solidFill>
              <a:srgbClr val="FFC000"/>
            </a:solidFill>
            <a:miter lim="800000"/>
          </a:ln>
          <a:effectLst>
            <a:outerShdw blurRad="57150" dist="50800" dir="2700000" algn="tl" rotWithShape="0">
              <a:srgbClr val="000000">
                <a:alpha val="4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4119014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BF4E58BC-0DAC-4CD5-81F0-04DD4A7FE220}"/>
              </a:ext>
            </a:extLst>
          </p:cNvPr>
          <p:cNvPicPr>
            <a:picLocks noGrp="1" noChangeAspect="1"/>
          </p:cNvPicPr>
          <p:nvPr>
            <p:ph idx="4294967295"/>
          </p:nvPr>
        </p:nvPicPr>
        <p:blipFill rotWithShape="1">
          <a:blip r:embed="rId2"/>
          <a:srcRect l="37365" t="27788" r="36873" b="7037"/>
          <a:stretch/>
        </p:blipFill>
        <p:spPr>
          <a:xfrm>
            <a:off x="1225928" y="333454"/>
            <a:ext cx="4541825" cy="6191092"/>
          </a:xfrm>
          <a:prstGeom prst="rect">
            <a:avLst/>
          </a:prstGeom>
          <a:ln w="228600" cap="sq" cmpd="thickThin">
            <a:solidFill>
              <a:srgbClr val="002060"/>
            </a:solidFill>
            <a:prstDash val="solid"/>
            <a:miter lim="800000"/>
          </a:ln>
          <a:effectLst>
            <a:innerShdw blurRad="76200">
              <a:srgbClr val="000000"/>
            </a:innerShdw>
          </a:effectLst>
        </p:spPr>
      </p:pic>
      <p:sp>
        <p:nvSpPr>
          <p:cNvPr id="8" name="CasellaDiTesto 7">
            <a:extLst>
              <a:ext uri="{FF2B5EF4-FFF2-40B4-BE49-F238E27FC236}">
                <a16:creationId xmlns:a16="http://schemas.microsoft.com/office/drawing/2014/main" id="{D15CE1C1-37C7-46D4-901D-F5F253599AFD}"/>
              </a:ext>
            </a:extLst>
          </p:cNvPr>
          <p:cNvSpPr txBox="1"/>
          <p:nvPr/>
        </p:nvSpPr>
        <p:spPr>
          <a:xfrm rot="1803186">
            <a:off x="6334539" y="1139687"/>
            <a:ext cx="4174238" cy="4524315"/>
          </a:xfrm>
          <a:prstGeom prst="rect">
            <a:avLst/>
          </a:prstGeom>
          <a:solidFill>
            <a:schemeClr val="accent5">
              <a:lumMod val="20000"/>
              <a:lumOff val="80000"/>
            </a:schemeClr>
          </a:solidFill>
          <a:ln w="76200">
            <a:solidFill>
              <a:srgbClr val="002060"/>
            </a:solidFill>
            <a:prstDash val="sysDot"/>
          </a:ln>
        </p:spPr>
        <p:txBody>
          <a:bodyPr wrap="square" rtlCol="0">
            <a:spAutoFit/>
          </a:bodyPr>
          <a:lstStyle/>
          <a:p>
            <a:r>
              <a:rPr lang="it-IT" sz="9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hiller" panose="04020404031007020602" pitchFamily="82" charset="0"/>
              </a:rPr>
              <a:t>Utilizziamo il computer per creare</a:t>
            </a:r>
          </a:p>
        </p:txBody>
      </p:sp>
    </p:spTree>
    <p:extLst>
      <p:ext uri="{BB962C8B-B14F-4D97-AF65-F5344CB8AC3E}">
        <p14:creationId xmlns:p14="http://schemas.microsoft.com/office/powerpoint/2010/main" val="1316036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2FD2476-482A-4763-9405-3471C8745FE0}"/>
              </a:ext>
            </a:extLst>
          </p:cNvPr>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8798" r="1363" b="14662"/>
          <a:stretch/>
        </p:blipFill>
        <p:spPr bwMode="auto">
          <a:xfrm>
            <a:off x="1855305" y="1311964"/>
            <a:ext cx="8481390" cy="5102087"/>
          </a:xfrm>
          <a:prstGeom prst="rect">
            <a:avLst/>
          </a:prstGeom>
          <a:ln w="228600" cap="sq" cmpd="thickThin">
            <a:solidFill>
              <a:srgbClr val="00B050"/>
            </a:solidFill>
            <a:prstDash val="solid"/>
            <a:miter lim="800000"/>
          </a:ln>
          <a:effectLst>
            <a:innerShdw blurRad="76200">
              <a:srgbClr val="000000"/>
            </a:innerShdw>
          </a:effectLst>
          <a:extLst>
            <a:ext uri="{53640926-AAD7-44D8-BBD7-CCE9431645EC}">
              <a14:shadowObscured xmlns:a14="http://schemas.microsoft.com/office/drawing/2010/main"/>
            </a:ext>
          </a:extLst>
        </p:spPr>
      </p:pic>
      <p:sp>
        <p:nvSpPr>
          <p:cNvPr id="5" name="CasellaDiTesto 4">
            <a:extLst>
              <a:ext uri="{FF2B5EF4-FFF2-40B4-BE49-F238E27FC236}">
                <a16:creationId xmlns:a16="http://schemas.microsoft.com/office/drawing/2014/main" id="{FF0A86F5-DC9A-4C59-9957-A876584AF78B}"/>
              </a:ext>
            </a:extLst>
          </p:cNvPr>
          <p:cNvSpPr txBox="1"/>
          <p:nvPr/>
        </p:nvSpPr>
        <p:spPr>
          <a:xfrm>
            <a:off x="1258957" y="212035"/>
            <a:ext cx="10310191" cy="923330"/>
          </a:xfrm>
          <a:prstGeom prst="rect">
            <a:avLst/>
          </a:prstGeom>
          <a:noFill/>
        </p:spPr>
        <p:txBody>
          <a:bodyPr wrap="square" rtlCol="0">
            <a:spAutoFit/>
          </a:bodyPr>
          <a:lstStyle/>
          <a:p>
            <a:r>
              <a:rPr lang="it-IT"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lgerian" panose="04020705040A02060702" pitchFamily="82" charset="0"/>
              </a:rPr>
              <a:t>GIOCANDO CON: RANE SQUISHY</a:t>
            </a:r>
          </a:p>
        </p:txBody>
      </p:sp>
    </p:spTree>
    <p:extLst>
      <p:ext uri="{BB962C8B-B14F-4D97-AF65-F5344CB8AC3E}">
        <p14:creationId xmlns:p14="http://schemas.microsoft.com/office/powerpoint/2010/main" val="3011690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0E7ECFE-63BB-44BB-9BA4-6077B4ADA70F}"/>
              </a:ext>
            </a:extLst>
          </p:cNvPr>
          <p:cNvPicPr/>
          <p:nvPr/>
        </p:nvPicPr>
        <p:blipFill rotWithShape="1">
          <a:blip r:embed="rId2" cstate="print">
            <a:extLst>
              <a:ext uri="{28A0092B-C50C-407E-A947-70E740481C1C}">
                <a14:useLocalDpi xmlns:a14="http://schemas.microsoft.com/office/drawing/2010/main" val="0"/>
              </a:ext>
            </a:extLst>
          </a:blip>
          <a:srcRect l="12233" t="6552" r="3762" b="3633"/>
          <a:stretch/>
        </p:blipFill>
        <p:spPr bwMode="auto">
          <a:xfrm rot="1163764">
            <a:off x="6579419" y="2692714"/>
            <a:ext cx="2936515" cy="3573685"/>
          </a:xfrm>
          <a:prstGeom prst="rect">
            <a:avLst/>
          </a:prstGeom>
          <a:noFill/>
          <a:ln w="76200">
            <a:solidFill>
              <a:srgbClr val="FFC000"/>
            </a:solidFill>
            <a:prstDash val="sysDash"/>
          </a:ln>
          <a:extLst>
            <a:ext uri="{53640926-AAD7-44D8-BBD7-CCE9431645EC}">
              <a14:shadowObscured xmlns:a14="http://schemas.microsoft.com/office/drawing/2010/main"/>
            </a:ext>
          </a:extLst>
        </p:spPr>
      </p:pic>
      <p:sp>
        <p:nvSpPr>
          <p:cNvPr id="4" name="CasellaDiTesto 3">
            <a:extLst>
              <a:ext uri="{FF2B5EF4-FFF2-40B4-BE49-F238E27FC236}">
                <a16:creationId xmlns:a16="http://schemas.microsoft.com/office/drawing/2014/main" id="{F4B2F28E-2799-48EC-A391-49F9A8481C5D}"/>
              </a:ext>
            </a:extLst>
          </p:cNvPr>
          <p:cNvSpPr txBox="1"/>
          <p:nvPr/>
        </p:nvSpPr>
        <p:spPr>
          <a:xfrm>
            <a:off x="561517" y="290644"/>
            <a:ext cx="3138821" cy="3539430"/>
          </a:xfrm>
          <a:prstGeom prst="rect">
            <a:avLst/>
          </a:prstGeom>
          <a:solidFill>
            <a:srgbClr val="C00000"/>
          </a:solid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it-IT" sz="3200" b="1" dirty="0">
                <a:ln/>
                <a:solidFill>
                  <a:srgbClr val="00FF99"/>
                </a:solidFill>
                <a:latin typeface="Arial Black" panose="020B0A04020102020204" pitchFamily="34" charset="0"/>
              </a:rPr>
              <a:t>RANE IN MASCHERA: </a:t>
            </a:r>
          </a:p>
          <a:p>
            <a:pPr algn="ctr"/>
            <a:r>
              <a:rPr lang="it-IT" sz="3200" b="1" dirty="0">
                <a:ln/>
                <a:solidFill>
                  <a:srgbClr val="00FF99"/>
                </a:solidFill>
                <a:latin typeface="Arial Black" panose="020B0A04020102020204" pitchFamily="34" charset="0"/>
              </a:rPr>
              <a:t>UTILIZZO DI LINEE E COLORE </a:t>
            </a:r>
          </a:p>
          <a:p>
            <a:pPr algn="ctr"/>
            <a:r>
              <a:rPr lang="it-IT" sz="3200" b="1" dirty="0">
                <a:ln/>
                <a:solidFill>
                  <a:srgbClr val="00FF99"/>
                </a:solidFill>
                <a:latin typeface="Arial Black" panose="020B0A04020102020204" pitchFamily="34" charset="0"/>
              </a:rPr>
              <a:t>IN MODO CREATIVO</a:t>
            </a:r>
          </a:p>
        </p:txBody>
      </p:sp>
      <p:pic>
        <p:nvPicPr>
          <p:cNvPr id="2" name="Immagine 1">
            <a:extLst>
              <a:ext uri="{FF2B5EF4-FFF2-40B4-BE49-F238E27FC236}">
                <a16:creationId xmlns:a16="http://schemas.microsoft.com/office/drawing/2014/main" id="{BD861B9A-1918-41B5-BC06-F0AAEF95C5AE}"/>
              </a:ext>
            </a:extLst>
          </p:cNvPr>
          <p:cNvPicPr/>
          <p:nvPr/>
        </p:nvPicPr>
        <p:blipFill rotWithShape="1">
          <a:blip r:embed="rId3" cstate="print">
            <a:extLst>
              <a:ext uri="{28A0092B-C50C-407E-A947-70E740481C1C}">
                <a14:useLocalDpi xmlns:a14="http://schemas.microsoft.com/office/drawing/2010/main" val="0"/>
              </a:ext>
            </a:extLst>
          </a:blip>
          <a:srcRect t="1866" r="10598" b="1023"/>
          <a:stretch/>
        </p:blipFill>
        <p:spPr bwMode="auto">
          <a:xfrm rot="14516952">
            <a:off x="4367780" y="418436"/>
            <a:ext cx="2912138" cy="4369021"/>
          </a:xfrm>
          <a:prstGeom prst="rect">
            <a:avLst/>
          </a:prstGeom>
          <a:noFill/>
          <a:ln w="76200">
            <a:solidFill>
              <a:srgbClr val="00B050"/>
            </a:solidFill>
            <a:prstDash val="lgDashDotDot"/>
          </a:ln>
          <a:extLst>
            <a:ext uri="{53640926-AAD7-44D8-BBD7-CCE9431645EC}">
              <a14:shadowObscured xmlns:a14="http://schemas.microsoft.com/office/drawing/2010/main"/>
            </a:ext>
          </a:extLst>
        </p:spPr>
      </p:pic>
      <p:pic>
        <p:nvPicPr>
          <p:cNvPr id="5" name="Immagine 4">
            <a:extLst>
              <a:ext uri="{FF2B5EF4-FFF2-40B4-BE49-F238E27FC236}">
                <a16:creationId xmlns:a16="http://schemas.microsoft.com/office/drawing/2014/main" id="{955A024E-55F6-436C-98FB-C53CBB7823CB}"/>
              </a:ext>
            </a:extLst>
          </p:cNvPr>
          <p:cNvPicPr/>
          <p:nvPr/>
        </p:nvPicPr>
        <p:blipFill rotWithShape="1">
          <a:blip r:embed="rId4" cstate="print">
            <a:extLst>
              <a:ext uri="{28A0092B-C50C-407E-A947-70E740481C1C}">
                <a14:useLocalDpi xmlns:a14="http://schemas.microsoft.com/office/drawing/2010/main" val="0"/>
              </a:ext>
            </a:extLst>
          </a:blip>
          <a:srcRect l="3684" t="7977" r="14220" b="12028"/>
          <a:stretch/>
        </p:blipFill>
        <p:spPr bwMode="auto">
          <a:xfrm rot="181132">
            <a:off x="7646505" y="608134"/>
            <a:ext cx="3648082" cy="2320596"/>
          </a:xfrm>
          <a:prstGeom prst="rect">
            <a:avLst/>
          </a:prstGeom>
          <a:noFill/>
          <a:ln w="76200">
            <a:solidFill>
              <a:srgbClr val="C00000"/>
            </a:solidFill>
            <a:prstDash val="sysDot"/>
          </a:ln>
          <a:extLst>
            <a:ext uri="{53640926-AAD7-44D8-BBD7-CCE9431645EC}">
              <a14:shadowObscured xmlns:a14="http://schemas.microsoft.com/office/drawing/2010/main"/>
            </a:ext>
          </a:extLst>
        </p:spPr>
      </p:pic>
      <p:pic>
        <p:nvPicPr>
          <p:cNvPr id="6" name="Immagine 5">
            <a:extLst>
              <a:ext uri="{FF2B5EF4-FFF2-40B4-BE49-F238E27FC236}">
                <a16:creationId xmlns:a16="http://schemas.microsoft.com/office/drawing/2014/main" id="{EA42B7FF-D1D1-496E-9D8C-77F22D3FF8B3}"/>
              </a:ext>
            </a:extLst>
          </p:cNvPr>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0974026">
            <a:off x="1024515" y="4124617"/>
            <a:ext cx="3102044" cy="2256951"/>
          </a:xfrm>
          <a:prstGeom prst="rect">
            <a:avLst/>
          </a:prstGeom>
          <a:noFill/>
          <a:ln w="76200">
            <a:solidFill>
              <a:srgbClr val="99FF33"/>
            </a:solidFill>
            <a:prstDash val="lgDashDot"/>
          </a:ln>
        </p:spPr>
      </p:pic>
    </p:spTree>
    <p:extLst>
      <p:ext uri="{BB962C8B-B14F-4D97-AF65-F5344CB8AC3E}">
        <p14:creationId xmlns:p14="http://schemas.microsoft.com/office/powerpoint/2010/main" val="1698713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63197C-06EB-40DD-96FB-4986CF750C27}"/>
              </a:ext>
            </a:extLst>
          </p:cNvPr>
          <p:cNvSpPr>
            <a:spLocks noGrp="1"/>
          </p:cNvSpPr>
          <p:nvPr>
            <p:ph type="title"/>
          </p:nvPr>
        </p:nvSpPr>
        <p:spPr>
          <a:solidFill>
            <a:srgbClr val="7030A0"/>
          </a:solidFill>
        </p:spPr>
        <p:txBody>
          <a:bodyPr>
            <a:normAutofit/>
            <a:scene3d>
              <a:camera prst="orthographicFront"/>
              <a:lightRig rig="soft" dir="t">
                <a:rot lat="0" lon="0" rev="15600000"/>
              </a:lightRig>
            </a:scene3d>
            <a:sp3d extrusionH="57150" prstMaterial="softEdge">
              <a:bevelT w="25400" h="38100"/>
            </a:sp3d>
          </a:bodyPr>
          <a:lstStyle/>
          <a:p>
            <a:pPr algn="ctr"/>
            <a:r>
              <a:rPr lang="it-IT" sz="7200" b="1" dirty="0">
                <a:ln/>
                <a:solidFill>
                  <a:schemeClr val="accent4"/>
                </a:solidFill>
                <a:latin typeface="Chiller" panose="04020404031007020602" pitchFamily="82" charset="0"/>
              </a:rPr>
              <a:t>PROGETTIAMO I NOSTRI ABITI</a:t>
            </a:r>
          </a:p>
        </p:txBody>
      </p:sp>
      <p:pic>
        <p:nvPicPr>
          <p:cNvPr id="4" name="Segnaposto contenuto 3">
            <a:extLst>
              <a:ext uri="{FF2B5EF4-FFF2-40B4-BE49-F238E27FC236}">
                <a16:creationId xmlns:a16="http://schemas.microsoft.com/office/drawing/2014/main" id="{7DFBC07C-024F-4733-87AC-108FC29B2DEC}"/>
              </a:ext>
            </a:extLst>
          </p:cNvPr>
          <p:cNvPicPr>
            <a:picLocks noGrp="1"/>
          </p:cNvPicPr>
          <p:nvPr>
            <p:ph idx="1"/>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20892" t="2682" r="5943"/>
          <a:stretch/>
        </p:blipFill>
        <p:spPr bwMode="auto">
          <a:xfrm>
            <a:off x="917713" y="1809957"/>
            <a:ext cx="4595191" cy="4486275"/>
          </a:xfrm>
          <a:prstGeom prst="roundRect">
            <a:avLst>
              <a:gd name="adj" fmla="val 4167"/>
            </a:avLst>
          </a:prstGeom>
          <a:solidFill>
            <a:srgbClr val="FFFFFF"/>
          </a:solidFill>
          <a:ln w="76200" cap="sq">
            <a:solidFill>
              <a:srgbClr val="92D05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53640926-AAD7-44D8-BBD7-CCE9431645EC}">
              <a14:shadowObscured xmlns:a14="http://schemas.microsoft.com/office/drawing/2010/main"/>
            </a:ext>
          </a:extLst>
        </p:spPr>
      </p:pic>
      <p:sp>
        <p:nvSpPr>
          <p:cNvPr id="5" name="CasellaDiTesto 4">
            <a:extLst>
              <a:ext uri="{FF2B5EF4-FFF2-40B4-BE49-F238E27FC236}">
                <a16:creationId xmlns:a16="http://schemas.microsoft.com/office/drawing/2014/main" id="{B6013339-A6A0-463B-A692-06FBF7622D34}"/>
              </a:ext>
            </a:extLst>
          </p:cNvPr>
          <p:cNvSpPr txBox="1"/>
          <p:nvPr/>
        </p:nvSpPr>
        <p:spPr>
          <a:xfrm>
            <a:off x="5764696" y="1809957"/>
            <a:ext cx="5509591" cy="4801314"/>
          </a:xfrm>
          <a:prstGeom prst="rect">
            <a:avLst/>
          </a:prstGeom>
          <a:solidFill>
            <a:srgbClr val="FFC000"/>
          </a:solidFill>
        </p:spPr>
        <p:txBody>
          <a:bodyPr wrap="square" rtlCol="0">
            <a:spAutoFit/>
          </a:bodyPr>
          <a:lstStyle/>
          <a:p>
            <a:pPr algn="ctr"/>
            <a:r>
              <a:rPr lang="it-IT" dirty="0">
                <a:solidFill>
                  <a:schemeClr val="accent6">
                    <a:lumMod val="50000"/>
                  </a:schemeClr>
                </a:solidFill>
                <a:latin typeface="Jokerman" panose="04090605060D06020702" pitchFamily="82" charset="0"/>
              </a:rPr>
              <a:t>PRESENTIAMO I NOSTRI ABITI:</a:t>
            </a:r>
          </a:p>
          <a:p>
            <a:pPr algn="just"/>
            <a:r>
              <a:rPr lang="it-IT" dirty="0">
                <a:solidFill>
                  <a:schemeClr val="accent6">
                    <a:lumMod val="50000"/>
                  </a:schemeClr>
                </a:solidFill>
              </a:rPr>
              <a:t>Due abiti carnascialeschi da anfibio, curati nei particolari e molto creativi.</a:t>
            </a:r>
          </a:p>
          <a:p>
            <a:pPr algn="just"/>
            <a:r>
              <a:rPr lang="it-IT" dirty="0"/>
              <a:t>Mille sfumature di verde colpiscono a prima vista: verde come i prati a primavera, verde come le chiome degli alberi, verde come il muschio del bosco d’autunno, verde come uno smeraldo, verde come l’acqua stagnante, verde come la speranza della vita che si rinnova.</a:t>
            </a:r>
          </a:p>
          <a:p>
            <a:pPr algn="just"/>
            <a:r>
              <a:rPr lang="it-IT" dirty="0"/>
              <a:t>Le forme dolci, arrotondate, danno una sensazione di leggerezza.</a:t>
            </a:r>
          </a:p>
          <a:p>
            <a:pPr algn="just"/>
            <a:r>
              <a:rPr lang="it-IT" dirty="0"/>
              <a:t>I meravigliosi modelli rappresentano degnamente due anfibi, animali tipici palagianesi.</a:t>
            </a:r>
          </a:p>
          <a:p>
            <a:pPr algn="just"/>
            <a:r>
              <a:rPr lang="it-IT" dirty="0"/>
              <a:t>Questi due abiti attraggono l’attenzione dei curiosi, perché indossandoli ci si cala nel personaggio.</a:t>
            </a:r>
          </a:p>
          <a:p>
            <a:pPr algn="just"/>
            <a:r>
              <a:rPr lang="it-IT" dirty="0"/>
              <a:t>Indossare un vestito da rana non è da tutti i giorni, ma da la possibilità di divertirsi insieme.</a:t>
            </a:r>
          </a:p>
          <a:p>
            <a:endParaRPr lang="it-IT" dirty="0"/>
          </a:p>
        </p:txBody>
      </p:sp>
    </p:spTree>
    <p:extLst>
      <p:ext uri="{BB962C8B-B14F-4D97-AF65-F5344CB8AC3E}">
        <p14:creationId xmlns:p14="http://schemas.microsoft.com/office/powerpoint/2010/main" val="12452697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FF99"/>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703F7D-8B84-474D-A802-F3F4A171AFBD}"/>
              </a:ext>
            </a:extLst>
          </p:cNvPr>
          <p:cNvSpPr>
            <a:spLocks noGrp="1"/>
          </p:cNvSpPr>
          <p:nvPr>
            <p:ph type="title"/>
          </p:nvPr>
        </p:nvSpPr>
        <p:spPr>
          <a:xfrm>
            <a:off x="838200" y="388049"/>
            <a:ext cx="10515600" cy="1325563"/>
          </a:xfrm>
          <a:solidFill>
            <a:srgbClr val="FF0000"/>
          </a:solidFill>
        </p:spPr>
        <p:txBody>
          <a:bodyPr>
            <a:normAutofit/>
          </a:bodyPr>
          <a:lstStyle/>
          <a:p>
            <a:pPr algn="ctr"/>
            <a:r>
              <a:rPr lang="it-IT" sz="7200" b="1" dirty="0">
                <a:solidFill>
                  <a:srgbClr val="00B0F0"/>
                </a:solidFill>
                <a:latin typeface="Chiller" panose="04020404031007020602" pitchFamily="82" charset="0"/>
              </a:rPr>
              <a:t>COSTRUIAMO UNO SCHEMA</a:t>
            </a:r>
          </a:p>
        </p:txBody>
      </p:sp>
      <p:sp>
        <p:nvSpPr>
          <p:cNvPr id="4" name="CasellaDiTesto 3">
            <a:extLst>
              <a:ext uri="{FF2B5EF4-FFF2-40B4-BE49-F238E27FC236}">
                <a16:creationId xmlns:a16="http://schemas.microsoft.com/office/drawing/2014/main" id="{83EBECA7-E564-4226-8763-3C6C76B97F9A}"/>
              </a:ext>
            </a:extLst>
          </p:cNvPr>
          <p:cNvSpPr txBox="1"/>
          <p:nvPr/>
        </p:nvSpPr>
        <p:spPr>
          <a:xfrm>
            <a:off x="5289451" y="3099544"/>
            <a:ext cx="2887141" cy="2062103"/>
          </a:xfrm>
          <a:prstGeom prst="rect">
            <a:avLst/>
          </a:prstGeom>
          <a:solidFill>
            <a:srgbClr val="99FF33"/>
          </a:solidFill>
          <a:ln w="76200">
            <a:solidFill>
              <a:srgbClr val="C00000"/>
            </a:solidFill>
          </a:ln>
        </p:spPr>
        <p:txBody>
          <a:bodyPr wrap="square" rtlCol="0">
            <a:spAutoFit/>
          </a:bodyPr>
          <a:lstStyle/>
          <a:p>
            <a:pPr algn="ctr"/>
            <a:endParaRPr lang="it-IT" sz="3200" dirty="0">
              <a:latin typeface="Jokerman" panose="04090605060D06020702" pitchFamily="82" charset="0"/>
            </a:endParaRPr>
          </a:p>
          <a:p>
            <a:pPr algn="ctr"/>
            <a:r>
              <a:rPr lang="it-IT" sz="3200" dirty="0">
                <a:latin typeface="Jokerman" panose="04090605060D06020702" pitchFamily="82" charset="0"/>
              </a:rPr>
              <a:t>I costumi di carnevale</a:t>
            </a:r>
          </a:p>
          <a:p>
            <a:pPr algn="ctr"/>
            <a:endParaRPr lang="it-IT" sz="3200" dirty="0">
              <a:latin typeface="Jokerman" panose="04090605060D06020702" pitchFamily="82" charset="0"/>
            </a:endParaRPr>
          </a:p>
        </p:txBody>
      </p:sp>
      <p:sp>
        <p:nvSpPr>
          <p:cNvPr id="6" name="CasellaDiTesto 5">
            <a:extLst>
              <a:ext uri="{FF2B5EF4-FFF2-40B4-BE49-F238E27FC236}">
                <a16:creationId xmlns:a16="http://schemas.microsoft.com/office/drawing/2014/main" id="{C68F427F-0810-4ACD-9DE0-8D0AF90ED987}"/>
              </a:ext>
            </a:extLst>
          </p:cNvPr>
          <p:cNvSpPr txBox="1"/>
          <p:nvPr/>
        </p:nvSpPr>
        <p:spPr>
          <a:xfrm>
            <a:off x="1249018" y="2239617"/>
            <a:ext cx="2766391" cy="923330"/>
          </a:xfrm>
          <a:prstGeom prst="rect">
            <a:avLst/>
          </a:prstGeom>
          <a:solidFill>
            <a:schemeClr val="accent4"/>
          </a:solidFill>
          <a:ln w="76200">
            <a:solidFill>
              <a:srgbClr val="00B050"/>
            </a:solidFill>
          </a:ln>
        </p:spPr>
        <p:txBody>
          <a:bodyPr wrap="square" rtlCol="0">
            <a:spAutoFit/>
          </a:bodyPr>
          <a:lstStyle/>
          <a:p>
            <a:pPr algn="ctr"/>
            <a:r>
              <a:rPr lang="it-IT" dirty="0">
                <a:latin typeface="Jokerman" panose="04090605060D06020702" pitchFamily="82" charset="0"/>
              </a:rPr>
              <a:t>INTRODUZIONE:</a:t>
            </a:r>
          </a:p>
          <a:p>
            <a:pPr algn="ctr"/>
            <a:r>
              <a:rPr lang="it-IT" dirty="0">
                <a:latin typeface="Jokerman" panose="04090605060D06020702" pitchFamily="82" charset="0"/>
              </a:rPr>
              <a:t>presentazione generale</a:t>
            </a:r>
          </a:p>
        </p:txBody>
      </p:sp>
      <p:sp>
        <p:nvSpPr>
          <p:cNvPr id="8" name="CasellaDiTesto 7">
            <a:extLst>
              <a:ext uri="{FF2B5EF4-FFF2-40B4-BE49-F238E27FC236}">
                <a16:creationId xmlns:a16="http://schemas.microsoft.com/office/drawing/2014/main" id="{9AB760AD-87DE-4955-A619-E479F85DE63F}"/>
              </a:ext>
            </a:extLst>
          </p:cNvPr>
          <p:cNvSpPr txBox="1"/>
          <p:nvPr/>
        </p:nvSpPr>
        <p:spPr>
          <a:xfrm>
            <a:off x="1404730" y="3711876"/>
            <a:ext cx="3366053" cy="1754326"/>
          </a:xfrm>
          <a:prstGeom prst="rect">
            <a:avLst/>
          </a:prstGeom>
          <a:solidFill>
            <a:schemeClr val="accent5">
              <a:lumMod val="60000"/>
              <a:lumOff val="40000"/>
            </a:schemeClr>
          </a:solidFill>
          <a:ln w="76200">
            <a:solidFill>
              <a:srgbClr val="002060"/>
            </a:solidFill>
          </a:ln>
        </p:spPr>
        <p:txBody>
          <a:bodyPr wrap="square" rtlCol="0">
            <a:spAutoFit/>
          </a:bodyPr>
          <a:lstStyle/>
          <a:p>
            <a:pPr algn="ctr"/>
            <a:r>
              <a:rPr lang="it-IT" dirty="0">
                <a:latin typeface="Jokerman" panose="04090605060D06020702" pitchFamily="82" charset="0"/>
              </a:rPr>
              <a:t>Parte centrale:</a:t>
            </a:r>
          </a:p>
          <a:p>
            <a:r>
              <a:rPr lang="it-IT" dirty="0">
                <a:latin typeface="Jokerman" panose="04090605060D06020702" pitchFamily="82" charset="0"/>
              </a:rPr>
              <a:t>- i colori (similitudini),</a:t>
            </a:r>
          </a:p>
          <a:p>
            <a:r>
              <a:rPr lang="it-IT" dirty="0">
                <a:latin typeface="Jokerman" panose="04090605060D06020702" pitchFamily="82" charset="0"/>
              </a:rPr>
              <a:t>- le forme (serie di aggettivi),</a:t>
            </a:r>
          </a:p>
          <a:p>
            <a:r>
              <a:rPr lang="it-IT" dirty="0">
                <a:latin typeface="Jokerman" panose="04090605060D06020702" pitchFamily="82" charset="0"/>
              </a:rPr>
              <a:t>- associazione animale-territorio,</a:t>
            </a:r>
          </a:p>
        </p:txBody>
      </p:sp>
      <p:sp>
        <p:nvSpPr>
          <p:cNvPr id="10" name="CasellaDiTesto 9">
            <a:extLst>
              <a:ext uri="{FF2B5EF4-FFF2-40B4-BE49-F238E27FC236}">
                <a16:creationId xmlns:a16="http://schemas.microsoft.com/office/drawing/2014/main" id="{3BCE475A-C5CA-42AD-97F3-5FFD29577FB1}"/>
              </a:ext>
            </a:extLst>
          </p:cNvPr>
          <p:cNvSpPr txBox="1"/>
          <p:nvPr/>
        </p:nvSpPr>
        <p:spPr>
          <a:xfrm>
            <a:off x="8746435" y="2567031"/>
            <a:ext cx="2067339" cy="369332"/>
          </a:xfrm>
          <a:prstGeom prst="rect">
            <a:avLst/>
          </a:prstGeom>
          <a:solidFill>
            <a:srgbClr val="FFFF00"/>
          </a:solidFill>
          <a:ln w="76200">
            <a:solidFill>
              <a:srgbClr val="FFC000"/>
            </a:solidFill>
          </a:ln>
        </p:spPr>
        <p:txBody>
          <a:bodyPr wrap="square" rtlCol="0">
            <a:spAutoFit/>
          </a:bodyPr>
          <a:lstStyle/>
          <a:p>
            <a:pPr algn="ctr"/>
            <a:r>
              <a:rPr lang="it-IT" dirty="0">
                <a:latin typeface="Jokerman" panose="04090605060D06020702" pitchFamily="82" charset="0"/>
              </a:rPr>
              <a:t>EMOZIONI</a:t>
            </a:r>
          </a:p>
        </p:txBody>
      </p:sp>
      <p:sp>
        <p:nvSpPr>
          <p:cNvPr id="11" name="Freccia circolare in giù 10">
            <a:extLst>
              <a:ext uri="{FF2B5EF4-FFF2-40B4-BE49-F238E27FC236}">
                <a16:creationId xmlns:a16="http://schemas.microsoft.com/office/drawing/2014/main" id="{630F2BAC-B877-4BDC-8775-AA624732E6CE}"/>
              </a:ext>
            </a:extLst>
          </p:cNvPr>
          <p:cNvSpPr/>
          <p:nvPr/>
        </p:nvSpPr>
        <p:spPr>
          <a:xfrm rot="1155743">
            <a:off x="4206044" y="2230509"/>
            <a:ext cx="1334434" cy="64354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2" name="Freccia circolare in su 11">
            <a:extLst>
              <a:ext uri="{FF2B5EF4-FFF2-40B4-BE49-F238E27FC236}">
                <a16:creationId xmlns:a16="http://schemas.microsoft.com/office/drawing/2014/main" id="{C03E9804-EACB-4786-A40F-F94E2B3CE9A7}"/>
              </a:ext>
            </a:extLst>
          </p:cNvPr>
          <p:cNvSpPr/>
          <p:nvPr/>
        </p:nvSpPr>
        <p:spPr>
          <a:xfrm rot="19855201">
            <a:off x="4651277" y="5472366"/>
            <a:ext cx="1276347" cy="73365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4" name="Freccia circolare in su 13">
            <a:extLst>
              <a:ext uri="{FF2B5EF4-FFF2-40B4-BE49-F238E27FC236}">
                <a16:creationId xmlns:a16="http://schemas.microsoft.com/office/drawing/2014/main" id="{7D42E608-9A70-46B1-89CF-753AD582EF3B}"/>
              </a:ext>
            </a:extLst>
          </p:cNvPr>
          <p:cNvSpPr/>
          <p:nvPr/>
        </p:nvSpPr>
        <p:spPr>
          <a:xfrm rot="19855201" flipH="1" flipV="1">
            <a:off x="7704007" y="2154150"/>
            <a:ext cx="1314577" cy="668037"/>
          </a:xfrm>
          <a:prstGeom prst="curvedUpArrow">
            <a:avLst>
              <a:gd name="adj1" fmla="val 25000"/>
              <a:gd name="adj2" fmla="val 50192"/>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456909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133CC4-EA86-413E-B33D-9113DEC8CEA9}"/>
              </a:ext>
            </a:extLst>
          </p:cNvPr>
          <p:cNvSpPr>
            <a:spLocks noGrp="1"/>
          </p:cNvSpPr>
          <p:nvPr>
            <p:ph type="ctrTitle"/>
          </p:nvPr>
        </p:nvSpPr>
        <p:spPr>
          <a:xfrm>
            <a:off x="1524000" y="585862"/>
            <a:ext cx="9144000" cy="1481475"/>
          </a:xfrm>
          <a:solidFill>
            <a:schemeClr val="accent5">
              <a:lumMod val="40000"/>
              <a:lumOff val="60000"/>
            </a:schemeClr>
          </a:solidFill>
        </p:spPr>
        <p:txBody>
          <a:bodyPr/>
          <a:lstStyle/>
          <a:p>
            <a:r>
              <a:rPr lang="it-IT" dirty="0">
                <a:solidFill>
                  <a:srgbClr val="00B050"/>
                </a:solidFill>
                <a:latin typeface="Brush Script MT" panose="03060802040406070304" pitchFamily="66" charset="0"/>
              </a:rPr>
              <a:t>«Due rane vicine di casa»</a:t>
            </a:r>
          </a:p>
        </p:txBody>
      </p:sp>
      <p:sp>
        <p:nvSpPr>
          <p:cNvPr id="3" name="Sottotitolo 2">
            <a:extLst>
              <a:ext uri="{FF2B5EF4-FFF2-40B4-BE49-F238E27FC236}">
                <a16:creationId xmlns:a16="http://schemas.microsoft.com/office/drawing/2014/main" id="{CD209B53-99AC-472C-9AA4-2F48CA6E6AFA}"/>
              </a:ext>
            </a:extLst>
          </p:cNvPr>
          <p:cNvSpPr>
            <a:spLocks noGrp="1"/>
          </p:cNvSpPr>
          <p:nvPr>
            <p:ph type="subTitle" idx="1"/>
          </p:nvPr>
        </p:nvSpPr>
        <p:spPr>
          <a:xfrm>
            <a:off x="1524000" y="2067339"/>
            <a:ext cx="9144000" cy="4386470"/>
          </a:xfrm>
          <a:solidFill>
            <a:srgbClr val="00FF99"/>
          </a:solidFill>
        </p:spPr>
        <p:txBody>
          <a:bodyPr/>
          <a:lstStyle/>
          <a:p>
            <a:r>
              <a:rPr lang="it-IT" dirty="0"/>
              <a:t>               </a:t>
            </a:r>
          </a:p>
          <a:p>
            <a:endParaRPr lang="it-IT" dirty="0"/>
          </a:p>
          <a:p>
            <a:r>
              <a:rPr lang="it-IT" dirty="0"/>
              <a:t>                                                                             </a:t>
            </a:r>
            <a:r>
              <a:rPr lang="it-IT" sz="8000" b="1" dirty="0">
                <a:ln w="6600">
                  <a:solidFill>
                    <a:schemeClr val="accent2"/>
                  </a:solidFill>
                  <a:prstDash val="solid"/>
                </a:ln>
                <a:solidFill>
                  <a:srgbClr val="FFFFFF"/>
                </a:solidFill>
                <a:effectLst>
                  <a:outerShdw dist="38100" dir="2700000" algn="tl" rotWithShape="0">
                    <a:schemeClr val="accent2"/>
                  </a:outerShdw>
                </a:effectLst>
                <a:latin typeface="Brush Script MT" panose="03060802040406070304" pitchFamily="66" charset="0"/>
              </a:rPr>
              <a:t>ESOPO</a:t>
            </a:r>
            <a:endParaRPr lang="it-IT" sz="8000" dirty="0">
              <a:solidFill>
                <a:srgbClr val="FF0000"/>
              </a:solidFill>
              <a:latin typeface="Brush Script MT" panose="03060802040406070304" pitchFamily="66" charset="0"/>
            </a:endParaRPr>
          </a:p>
        </p:txBody>
      </p:sp>
      <p:pic>
        <p:nvPicPr>
          <p:cNvPr id="5" name="Immagine 4">
            <a:extLst>
              <a:ext uri="{FF2B5EF4-FFF2-40B4-BE49-F238E27FC236}">
                <a16:creationId xmlns:a16="http://schemas.microsoft.com/office/drawing/2014/main" id="{F889D54E-17A8-4B27-B3D9-341BD945104F}"/>
              </a:ext>
            </a:extLst>
          </p:cNvPr>
          <p:cNvPicPr>
            <a:picLocks noChangeAspect="1"/>
          </p:cNvPicPr>
          <p:nvPr/>
        </p:nvPicPr>
        <p:blipFill rotWithShape="1">
          <a:blip r:embed="rId2">
            <a:extLst>
              <a:ext uri="{28A0092B-C50C-407E-A947-70E740481C1C}">
                <a14:useLocalDpi xmlns:a14="http://schemas.microsoft.com/office/drawing/2010/main" val="0"/>
              </a:ext>
            </a:extLst>
          </a:blip>
          <a:srcRect t="6956" r="733" b="8747"/>
          <a:stretch/>
        </p:blipFill>
        <p:spPr>
          <a:xfrm rot="20817335">
            <a:off x="2079705" y="2747690"/>
            <a:ext cx="4764784" cy="3025766"/>
          </a:xfrm>
          <a:prstGeom prst="rect">
            <a:avLst/>
          </a:prstGeom>
        </p:spPr>
      </p:pic>
    </p:spTree>
    <p:extLst>
      <p:ext uri="{BB962C8B-B14F-4D97-AF65-F5344CB8AC3E}">
        <p14:creationId xmlns:p14="http://schemas.microsoft.com/office/powerpoint/2010/main" val="256268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59EC98-F202-426C-9971-887C672B3611}"/>
              </a:ext>
            </a:extLst>
          </p:cNvPr>
          <p:cNvSpPr>
            <a:spLocks noGrp="1"/>
          </p:cNvSpPr>
          <p:nvPr>
            <p:ph type="title"/>
          </p:nvPr>
        </p:nvSpPr>
        <p:spPr>
          <a:xfrm>
            <a:off x="844062" y="365125"/>
            <a:ext cx="10461673" cy="1460499"/>
          </a:xfrm>
          <a:solidFill>
            <a:srgbClr val="FFFF00"/>
          </a:solidFill>
        </p:spPr>
        <p:txBody>
          <a:bodyPr>
            <a:normAutofit/>
          </a:bodyPr>
          <a:lstStyle/>
          <a:p>
            <a:r>
              <a:rPr lang="it-IT" sz="3600" dirty="0">
                <a:solidFill>
                  <a:srgbClr val="FF0000"/>
                </a:solidFill>
                <a:latin typeface="Jokerman" panose="04090605060D06020702" pitchFamily="82" charset="0"/>
              </a:rPr>
              <a:t>GIOCHIAMO CON GLI AGGETTIVI DEL TESTO</a:t>
            </a:r>
          </a:p>
        </p:txBody>
      </p:sp>
      <p:graphicFrame>
        <p:nvGraphicFramePr>
          <p:cNvPr id="4" name="Tabella 4">
            <a:extLst>
              <a:ext uri="{FF2B5EF4-FFF2-40B4-BE49-F238E27FC236}">
                <a16:creationId xmlns:a16="http://schemas.microsoft.com/office/drawing/2014/main" id="{D317192B-4870-405C-B363-1D8C1ADCCF7F}"/>
              </a:ext>
            </a:extLst>
          </p:cNvPr>
          <p:cNvGraphicFramePr>
            <a:graphicFrameLocks noGrp="1"/>
          </p:cNvGraphicFramePr>
          <p:nvPr>
            <p:ph idx="1"/>
            <p:extLst>
              <p:ext uri="{D42A27DB-BD31-4B8C-83A1-F6EECF244321}">
                <p14:modId xmlns:p14="http://schemas.microsoft.com/office/powerpoint/2010/main" val="3753687919"/>
              </p:ext>
            </p:extLst>
          </p:nvPr>
        </p:nvGraphicFramePr>
        <p:xfrm>
          <a:off x="844062" y="1825624"/>
          <a:ext cx="10461672" cy="3956737"/>
        </p:xfrm>
        <a:graphic>
          <a:graphicData uri="http://schemas.openxmlformats.org/drawingml/2006/table">
            <a:tbl>
              <a:tblPr firstRow="1" bandRow="1">
                <a:tableStyleId>{5C22544A-7EE6-4342-B048-85BDC9FD1C3A}</a:tableStyleId>
              </a:tblPr>
              <a:tblGrid>
                <a:gridCol w="5206252">
                  <a:extLst>
                    <a:ext uri="{9D8B030D-6E8A-4147-A177-3AD203B41FA5}">
                      <a16:colId xmlns:a16="http://schemas.microsoft.com/office/drawing/2014/main" val="523820426"/>
                    </a:ext>
                  </a:extLst>
                </a:gridCol>
                <a:gridCol w="5255420">
                  <a:extLst>
                    <a:ext uri="{9D8B030D-6E8A-4147-A177-3AD203B41FA5}">
                      <a16:colId xmlns:a16="http://schemas.microsoft.com/office/drawing/2014/main" val="3672859959"/>
                    </a:ext>
                  </a:extLst>
                </a:gridCol>
              </a:tblGrid>
              <a:tr h="611404">
                <a:tc>
                  <a:txBody>
                    <a:bodyPr/>
                    <a:lstStyle/>
                    <a:p>
                      <a:pPr algn="ctr"/>
                      <a:r>
                        <a:rPr lang="it-IT" sz="3600" dirty="0"/>
                        <a:t>CONTRARI</a:t>
                      </a:r>
                    </a:p>
                  </a:txBody>
                  <a:tcPr/>
                </a:tc>
                <a:tc>
                  <a:txBody>
                    <a:bodyPr/>
                    <a:lstStyle/>
                    <a:p>
                      <a:pPr marL="0" algn="ctr" defTabSz="914400" rtl="0" eaLnBrk="1" latinLnBrk="0" hangingPunct="1"/>
                      <a:r>
                        <a:rPr lang="it-IT" sz="3600" b="1" kern="1200" dirty="0">
                          <a:solidFill>
                            <a:schemeClr val="lt1"/>
                          </a:solidFill>
                          <a:latin typeface="+mn-lt"/>
                          <a:ea typeface="+mn-ea"/>
                          <a:cs typeface="+mn-cs"/>
                        </a:rPr>
                        <a:t>SINONIMI</a:t>
                      </a:r>
                    </a:p>
                  </a:txBody>
                  <a:tcPr/>
                </a:tc>
                <a:extLst>
                  <a:ext uri="{0D108BD9-81ED-4DB2-BD59-A6C34878D82A}">
                    <a16:rowId xmlns:a16="http://schemas.microsoft.com/office/drawing/2014/main" val="3269849374"/>
                  </a:ext>
                </a:extLst>
              </a:tr>
              <a:tr h="3316657">
                <a:tc>
                  <a:txBody>
                    <a:bodyPr/>
                    <a:lstStyle/>
                    <a:p>
                      <a:pPr algn="ctr"/>
                      <a:r>
                        <a:rPr lang="it-IT" sz="2800" b="1" dirty="0">
                          <a:solidFill>
                            <a:schemeClr val="accent5">
                              <a:lumMod val="50000"/>
                            </a:schemeClr>
                          </a:solidFill>
                          <a:latin typeface="Chiller" panose="04020404031007020602" pitchFamily="82" charset="0"/>
                        </a:rPr>
                        <a:t>CARNEVALESCO-SERIO</a:t>
                      </a:r>
                    </a:p>
                    <a:p>
                      <a:pPr algn="ctr"/>
                      <a:r>
                        <a:rPr lang="it-IT" sz="2800" b="1" dirty="0">
                          <a:solidFill>
                            <a:schemeClr val="accent5">
                              <a:lumMod val="50000"/>
                            </a:schemeClr>
                          </a:solidFill>
                          <a:latin typeface="Chiller" panose="04020404031007020602" pitchFamily="82" charset="0"/>
                        </a:rPr>
                        <a:t>CREATIVO-BANALE</a:t>
                      </a:r>
                    </a:p>
                    <a:p>
                      <a:pPr algn="ctr"/>
                      <a:r>
                        <a:rPr lang="it-IT" sz="2800" b="1" dirty="0">
                          <a:solidFill>
                            <a:schemeClr val="accent5">
                              <a:lumMod val="50000"/>
                            </a:schemeClr>
                          </a:solidFill>
                          <a:latin typeface="Chiller" panose="04020404031007020602" pitchFamily="82" charset="0"/>
                        </a:rPr>
                        <a:t>VERDE-///</a:t>
                      </a:r>
                    </a:p>
                    <a:p>
                      <a:pPr algn="ctr"/>
                      <a:r>
                        <a:rPr lang="it-IT" sz="2800" b="1" dirty="0">
                          <a:solidFill>
                            <a:schemeClr val="accent5">
                              <a:lumMod val="50000"/>
                            </a:schemeClr>
                          </a:solidFill>
                          <a:latin typeface="Chiller" panose="04020404031007020602" pitchFamily="82" charset="0"/>
                        </a:rPr>
                        <a:t>STAGNANTE-FLUENTE</a:t>
                      </a:r>
                    </a:p>
                    <a:p>
                      <a:pPr algn="ctr"/>
                      <a:r>
                        <a:rPr lang="it-IT" sz="2800" b="1" dirty="0">
                          <a:solidFill>
                            <a:schemeClr val="accent5">
                              <a:lumMod val="50000"/>
                            </a:schemeClr>
                          </a:solidFill>
                          <a:latin typeface="Chiller" panose="04020404031007020602" pitchFamily="82" charset="0"/>
                        </a:rPr>
                        <a:t>DOLCE-AMARO</a:t>
                      </a:r>
                    </a:p>
                    <a:p>
                      <a:pPr algn="ctr"/>
                      <a:r>
                        <a:rPr lang="it-IT" sz="2800" b="1" dirty="0">
                          <a:solidFill>
                            <a:schemeClr val="accent5">
                              <a:lumMod val="50000"/>
                            </a:schemeClr>
                          </a:solidFill>
                          <a:latin typeface="Chiller" panose="04020404031007020602" pitchFamily="82" charset="0"/>
                        </a:rPr>
                        <a:t>ARROTONDATO-ACUMINATO</a:t>
                      </a:r>
                    </a:p>
                    <a:p>
                      <a:pPr algn="ctr"/>
                      <a:r>
                        <a:rPr lang="it-IT" sz="2800" b="1" dirty="0">
                          <a:solidFill>
                            <a:schemeClr val="accent5">
                              <a:lumMod val="50000"/>
                            </a:schemeClr>
                          </a:solidFill>
                          <a:latin typeface="Chiller" panose="04020404031007020602" pitchFamily="82" charset="0"/>
                        </a:rPr>
                        <a:t>MERAVIGLIOSO-SQUALLIDO</a:t>
                      </a:r>
                    </a:p>
                  </a:txBody>
                  <a:tcPr/>
                </a:tc>
                <a:tc>
                  <a:txBody>
                    <a:bodyPr/>
                    <a:lstStyle/>
                    <a:p>
                      <a:pPr algn="ctr"/>
                      <a:r>
                        <a:rPr lang="it-IT" sz="2800" b="1" dirty="0">
                          <a:solidFill>
                            <a:schemeClr val="accent5">
                              <a:lumMod val="50000"/>
                            </a:schemeClr>
                          </a:solidFill>
                          <a:latin typeface="Chiller" panose="04020404031007020602" pitchFamily="82" charset="0"/>
                        </a:rPr>
                        <a:t>CARNEVALESCO-BUFFONESCO</a:t>
                      </a:r>
                    </a:p>
                    <a:p>
                      <a:pPr algn="ctr"/>
                      <a:r>
                        <a:rPr lang="it-IT" sz="2800" b="1" dirty="0">
                          <a:solidFill>
                            <a:schemeClr val="accent5">
                              <a:lumMod val="50000"/>
                            </a:schemeClr>
                          </a:solidFill>
                          <a:latin typeface="Chiller" panose="04020404031007020602" pitchFamily="82" charset="0"/>
                        </a:rPr>
                        <a:t>CREATIVO-FANTASIOSO</a:t>
                      </a:r>
                    </a:p>
                    <a:p>
                      <a:pPr algn="ctr"/>
                      <a:r>
                        <a:rPr lang="it-IT" sz="2800" b="1" dirty="0">
                          <a:solidFill>
                            <a:schemeClr val="accent5">
                              <a:lumMod val="50000"/>
                            </a:schemeClr>
                          </a:solidFill>
                          <a:latin typeface="Chiller" panose="04020404031007020602" pitchFamily="82" charset="0"/>
                        </a:rPr>
                        <a:t>VERDE-VERDEGGIANTE</a:t>
                      </a:r>
                    </a:p>
                    <a:p>
                      <a:pPr algn="ctr"/>
                      <a:r>
                        <a:rPr lang="it-IT" sz="2800" b="1" dirty="0">
                          <a:solidFill>
                            <a:schemeClr val="accent5">
                              <a:lumMod val="50000"/>
                            </a:schemeClr>
                          </a:solidFill>
                          <a:latin typeface="Chiller" panose="04020404031007020602" pitchFamily="82" charset="0"/>
                        </a:rPr>
                        <a:t>STAGNANTE-PALUDOSO</a:t>
                      </a:r>
                    </a:p>
                    <a:p>
                      <a:pPr algn="ctr"/>
                      <a:r>
                        <a:rPr lang="it-IT" sz="2800" b="1" dirty="0">
                          <a:solidFill>
                            <a:schemeClr val="accent5">
                              <a:lumMod val="50000"/>
                            </a:schemeClr>
                          </a:solidFill>
                          <a:latin typeface="Chiller" panose="04020404031007020602" pitchFamily="82" charset="0"/>
                        </a:rPr>
                        <a:t>DOLCE-ZUCCHEROSO</a:t>
                      </a:r>
                    </a:p>
                    <a:p>
                      <a:pPr algn="ctr"/>
                      <a:r>
                        <a:rPr lang="it-IT" sz="2800" b="1" dirty="0">
                          <a:solidFill>
                            <a:schemeClr val="accent5">
                              <a:lumMod val="50000"/>
                            </a:schemeClr>
                          </a:solidFill>
                          <a:latin typeface="Chiller" panose="04020404031007020602" pitchFamily="82" charset="0"/>
                        </a:rPr>
                        <a:t>ARROTONDATO-TONDEGGIANTE</a:t>
                      </a:r>
                    </a:p>
                    <a:p>
                      <a:pPr algn="ctr"/>
                      <a:r>
                        <a:rPr lang="it-IT" sz="2800" b="1" dirty="0">
                          <a:solidFill>
                            <a:schemeClr val="accent5">
                              <a:lumMod val="50000"/>
                            </a:schemeClr>
                          </a:solidFill>
                          <a:latin typeface="Chiller" panose="04020404031007020602" pitchFamily="82" charset="0"/>
                        </a:rPr>
                        <a:t>MERAVIGLIOSO-SPLENDIDO</a:t>
                      </a:r>
                    </a:p>
                  </a:txBody>
                  <a:tcPr/>
                </a:tc>
                <a:extLst>
                  <a:ext uri="{0D108BD9-81ED-4DB2-BD59-A6C34878D82A}">
                    <a16:rowId xmlns:a16="http://schemas.microsoft.com/office/drawing/2014/main" val="646627913"/>
                  </a:ext>
                </a:extLst>
              </a:tr>
            </a:tbl>
          </a:graphicData>
        </a:graphic>
      </p:graphicFrame>
    </p:spTree>
    <p:extLst>
      <p:ext uri="{BB962C8B-B14F-4D97-AF65-F5344CB8AC3E}">
        <p14:creationId xmlns:p14="http://schemas.microsoft.com/office/powerpoint/2010/main" val="1842938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299A506-B004-4A36-A4A4-CDDD3991F5FC}"/>
              </a:ext>
            </a:extLst>
          </p:cNvPr>
          <p:cNvSpPr>
            <a:spLocks noGrp="1"/>
          </p:cNvSpPr>
          <p:nvPr>
            <p:ph type="title"/>
          </p:nvPr>
        </p:nvSpPr>
        <p:spPr>
          <a:solidFill>
            <a:schemeClr val="accent1">
              <a:lumMod val="50000"/>
            </a:schemeClr>
          </a:solidFill>
        </p:spPr>
        <p:txBody>
          <a:bodyPr/>
          <a:lstStyle/>
          <a:p>
            <a:pPr algn="ctr"/>
            <a:r>
              <a:rPr lang="it-IT"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hiller" panose="04020404031007020602" pitchFamily="82" charset="0"/>
              </a:rPr>
              <a:t>SFILIAMO CON I NOSTRI ABITI CARNASCIALESCHI</a:t>
            </a:r>
          </a:p>
        </p:txBody>
      </p:sp>
      <p:pic>
        <p:nvPicPr>
          <p:cNvPr id="6" name="Immagine 5">
            <a:extLst>
              <a:ext uri="{FF2B5EF4-FFF2-40B4-BE49-F238E27FC236}">
                <a16:creationId xmlns:a16="http://schemas.microsoft.com/office/drawing/2014/main" id="{EFE65FB4-3077-411E-9772-005376719A7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rot="1916516">
            <a:off x="7222774" y="3104909"/>
            <a:ext cx="3997032" cy="2609874"/>
          </a:xfrm>
          <a:prstGeom prst="rect">
            <a:avLst/>
          </a:prstGeom>
          <a:noFill/>
          <a:ln>
            <a:noFill/>
          </a:ln>
        </p:spPr>
      </p:pic>
      <p:pic>
        <p:nvPicPr>
          <p:cNvPr id="4" name="Segnaposto contenuto 3">
            <a:extLst>
              <a:ext uri="{FF2B5EF4-FFF2-40B4-BE49-F238E27FC236}">
                <a16:creationId xmlns:a16="http://schemas.microsoft.com/office/drawing/2014/main" id="{30FD17D9-800E-47D2-BBC2-B7B896F4B239}"/>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340745" y="1889471"/>
            <a:ext cx="3510510" cy="4486275"/>
          </a:xfrm>
          <a:prstGeom prst="rect">
            <a:avLst/>
          </a:prstGeom>
          <a:noFill/>
          <a:ln>
            <a:noFill/>
          </a:ln>
        </p:spPr>
      </p:pic>
      <p:pic>
        <p:nvPicPr>
          <p:cNvPr id="5" name="Immagine 4">
            <a:extLst>
              <a:ext uri="{FF2B5EF4-FFF2-40B4-BE49-F238E27FC236}">
                <a16:creationId xmlns:a16="http://schemas.microsoft.com/office/drawing/2014/main" id="{30EDC316-2536-4052-A092-3C38D574DB10}"/>
              </a:ext>
            </a:extLst>
          </p:cNvPr>
          <p:cNvPicPr/>
          <p:nvPr/>
        </p:nvPicPr>
        <p:blipFill rotWithShape="1">
          <a:blip r:embed="rId4" cstate="print">
            <a:extLst>
              <a:ext uri="{28A0092B-C50C-407E-A947-70E740481C1C}">
                <a14:useLocalDpi xmlns:a14="http://schemas.microsoft.com/office/drawing/2010/main" val="0"/>
              </a:ext>
            </a:extLst>
          </a:blip>
          <a:srcRect l="11021"/>
          <a:stretch/>
        </p:blipFill>
        <p:spPr bwMode="auto">
          <a:xfrm rot="19553686">
            <a:off x="1052038" y="2502849"/>
            <a:ext cx="3624542" cy="2372268"/>
          </a:xfrm>
          <a:prstGeom prst="rect">
            <a:avLst/>
          </a:prstGeom>
          <a:noFill/>
          <a:ln>
            <a:noFill/>
          </a:ln>
        </p:spPr>
      </p:pic>
    </p:spTree>
    <p:extLst>
      <p:ext uri="{BB962C8B-B14F-4D97-AF65-F5344CB8AC3E}">
        <p14:creationId xmlns:p14="http://schemas.microsoft.com/office/powerpoint/2010/main" val="2927471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2E43174-4948-47EB-80B6-272C0317D81D}"/>
              </a:ext>
            </a:extLst>
          </p:cNvPr>
          <p:cNvPicPr/>
          <p:nvPr/>
        </p:nvPicPr>
        <p:blipFill rotWithShape="1">
          <a:blip r:embed="rId2">
            <a:extLst>
              <a:ext uri="{28A0092B-C50C-407E-A947-70E740481C1C}">
                <a14:useLocalDpi xmlns:a14="http://schemas.microsoft.com/office/drawing/2010/main" val="0"/>
              </a:ext>
            </a:extLst>
          </a:blip>
          <a:srcRect l="20780" t="20685" r="22680" b="6385"/>
          <a:stretch/>
        </p:blipFill>
        <p:spPr bwMode="auto">
          <a:xfrm>
            <a:off x="1904847" y="549966"/>
            <a:ext cx="4625009" cy="3021495"/>
          </a:xfrm>
          <a:prstGeom prst="rect">
            <a:avLst/>
          </a:prstGeom>
          <a:noFill/>
          <a:ln>
            <a:noFill/>
          </a:ln>
          <a:extLst>
            <a:ext uri="{53640926-AAD7-44D8-BBD7-CCE9431645EC}">
              <a14:shadowObscured xmlns:a14="http://schemas.microsoft.com/office/drawing/2010/main"/>
            </a:ext>
          </a:extLst>
        </p:spPr>
      </p:pic>
      <p:pic>
        <p:nvPicPr>
          <p:cNvPr id="4" name="Immagine 3">
            <a:extLst>
              <a:ext uri="{FF2B5EF4-FFF2-40B4-BE49-F238E27FC236}">
                <a16:creationId xmlns:a16="http://schemas.microsoft.com/office/drawing/2014/main" id="{5AE7495A-01CB-4608-858E-9AD10643E8C8}"/>
              </a:ext>
            </a:extLst>
          </p:cNvPr>
          <p:cNvPicPr/>
          <p:nvPr/>
        </p:nvPicPr>
        <p:blipFill rotWithShape="1">
          <a:blip r:embed="rId3">
            <a:extLst>
              <a:ext uri="{28A0092B-C50C-407E-A947-70E740481C1C}">
                <a14:useLocalDpi xmlns:a14="http://schemas.microsoft.com/office/drawing/2010/main" val="0"/>
              </a:ext>
            </a:extLst>
          </a:blip>
          <a:srcRect l="25078" t="21472" r="16435" b="21355"/>
          <a:stretch/>
        </p:blipFill>
        <p:spPr bwMode="auto">
          <a:xfrm>
            <a:off x="3067877" y="3637361"/>
            <a:ext cx="4366592" cy="2670673"/>
          </a:xfrm>
          <a:prstGeom prst="rect">
            <a:avLst/>
          </a:prstGeom>
          <a:noFill/>
          <a:ln>
            <a:noFill/>
          </a:ln>
        </p:spPr>
      </p:pic>
      <p:pic>
        <p:nvPicPr>
          <p:cNvPr id="3" name="Immagine 2">
            <a:extLst>
              <a:ext uri="{FF2B5EF4-FFF2-40B4-BE49-F238E27FC236}">
                <a16:creationId xmlns:a16="http://schemas.microsoft.com/office/drawing/2014/main" id="{8CD1C0AD-FB30-462C-BE19-AD2ABFF35AA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rot="1991658">
            <a:off x="6556543" y="1972265"/>
            <a:ext cx="4530397" cy="3194547"/>
          </a:xfrm>
          <a:prstGeom prst="rect">
            <a:avLst/>
          </a:prstGeom>
          <a:noFill/>
          <a:ln>
            <a:noFill/>
          </a:ln>
        </p:spPr>
      </p:pic>
    </p:spTree>
    <p:extLst>
      <p:ext uri="{BB962C8B-B14F-4D97-AF65-F5344CB8AC3E}">
        <p14:creationId xmlns:p14="http://schemas.microsoft.com/office/powerpoint/2010/main" val="1231176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6CD234FC-3F41-4905-9289-66AA1906AD61}"/>
              </a:ext>
            </a:extLst>
          </p:cNvPr>
          <p:cNvSpPr txBox="1"/>
          <p:nvPr/>
        </p:nvSpPr>
        <p:spPr>
          <a:xfrm>
            <a:off x="2146852" y="742121"/>
            <a:ext cx="1815548" cy="874643"/>
          </a:xfrm>
          <a:prstGeom prst="rect">
            <a:avLst/>
          </a:prstGeom>
          <a:noFill/>
        </p:spPr>
        <p:txBody>
          <a:bodyPr wrap="square" rtlCol="0">
            <a:spAutoFit/>
          </a:bodyPr>
          <a:lstStyle/>
          <a:p>
            <a:endParaRPr lang="it-IT" dirty="0"/>
          </a:p>
        </p:txBody>
      </p:sp>
      <p:sp>
        <p:nvSpPr>
          <p:cNvPr id="9" name="CasellaDiTesto 8">
            <a:extLst>
              <a:ext uri="{FF2B5EF4-FFF2-40B4-BE49-F238E27FC236}">
                <a16:creationId xmlns:a16="http://schemas.microsoft.com/office/drawing/2014/main" id="{3DF836A9-F2D8-43BB-BE70-09D495F643A9}"/>
              </a:ext>
            </a:extLst>
          </p:cNvPr>
          <p:cNvSpPr txBox="1"/>
          <p:nvPr/>
        </p:nvSpPr>
        <p:spPr>
          <a:xfrm>
            <a:off x="781878" y="450574"/>
            <a:ext cx="10641495" cy="5847755"/>
          </a:xfrm>
          <a:prstGeom prst="rect">
            <a:avLst/>
          </a:prstGeom>
          <a:noFill/>
        </p:spPr>
        <p:txBody>
          <a:bodyPr wrap="square" rtlCol="0">
            <a:spAutoFit/>
          </a:bodyPr>
          <a:lstStyle/>
          <a:p>
            <a:pPr algn="r"/>
            <a:r>
              <a:rPr lang="it-IT" b="1" dirty="0"/>
              <a:t>Palagiano, 26 febbraio 2020</a:t>
            </a:r>
          </a:p>
          <a:p>
            <a:pPr algn="ctr"/>
            <a:r>
              <a:rPr lang="it-IT" b="1" dirty="0">
                <a:solidFill>
                  <a:schemeClr val="accent6">
                    <a:lumMod val="50000"/>
                  </a:schemeClr>
                </a:solidFill>
                <a:latin typeface="Jokerman" panose="04090605060D06020702" pitchFamily="82" charset="0"/>
              </a:rPr>
              <a:t>CARNEVALE   RANOCCHIOSO</a:t>
            </a:r>
          </a:p>
          <a:p>
            <a:pPr algn="ctr"/>
            <a:r>
              <a:rPr lang="it-IT" b="1" dirty="0"/>
              <a:t>Venerdì 21 febbraio 2020, un fiume colorato favoloso ha esondato le strade del nostro paese.</a:t>
            </a:r>
            <a:endParaRPr lang="it-IT" dirty="0"/>
          </a:p>
          <a:p>
            <a:pPr algn="ctr"/>
            <a:r>
              <a:rPr lang="it-IT" dirty="0"/>
              <a:t>Mille favole si sono animate con bambini, maestre e genitori, portando allegria e divertimento per le vie di Palagiano.</a:t>
            </a:r>
          </a:p>
          <a:p>
            <a:pPr algn="ctr"/>
            <a:r>
              <a:rPr lang="it-IT" b="1" i="1" dirty="0"/>
              <a:t> </a:t>
            </a:r>
            <a:r>
              <a:rPr lang="it-IT" dirty="0"/>
              <a:t>I vestiti realizzati con creatività e originalità, hanno rappresentato in modo scenografico gli animali delle favole di Esopo, </a:t>
            </a:r>
          </a:p>
          <a:p>
            <a:pPr algn="ctr"/>
            <a:r>
              <a:rPr lang="it-IT" dirty="0"/>
              <a:t>ognuno con la propria particolarità.</a:t>
            </a:r>
          </a:p>
          <a:p>
            <a:pPr algn="ctr"/>
            <a:r>
              <a:rPr lang="it-IT" dirty="0"/>
              <a:t>Intorno a noi una miriade di colori molto accesi, che si intrecciavano come il verde e le sue tante tonalità, il nero, il giallo, </a:t>
            </a:r>
          </a:p>
          <a:p>
            <a:pPr algn="ctr"/>
            <a:r>
              <a:rPr lang="it-IT" dirty="0"/>
              <a:t>il bianco, il rosso, il marrone, l’arancione e… creando un arcobaleno fantasioso.</a:t>
            </a:r>
          </a:p>
          <a:p>
            <a:pPr algn="ctr"/>
            <a:r>
              <a:rPr lang="it-IT" dirty="0"/>
              <a:t>Ovunque andava il nostro sguardo raccoglieva sorrisi e facce divertite.</a:t>
            </a:r>
          </a:p>
          <a:p>
            <a:pPr algn="ctr"/>
            <a:r>
              <a:rPr lang="it-IT" dirty="0"/>
              <a:t>I bambini, cantavano, ballavano, saltellavano e facevano scherzi con i coriandoli, creando l’armonia per vivere</a:t>
            </a:r>
          </a:p>
          <a:p>
            <a:pPr algn="ctr"/>
            <a:r>
              <a:rPr lang="it-IT" dirty="0"/>
              <a:t> un momento gioioso con i compagni.</a:t>
            </a:r>
          </a:p>
          <a:p>
            <a:pPr algn="ctr"/>
            <a:r>
              <a:rPr lang="it-IT" dirty="0"/>
              <a:t>La musica che ci accompagnava rallegrava e suscitava la voglia di ballare e cantare, non si poteva stare</a:t>
            </a:r>
          </a:p>
          <a:p>
            <a:pPr algn="ctr"/>
            <a:r>
              <a:rPr lang="it-IT" dirty="0"/>
              <a:t> fermi neanche un secondo.</a:t>
            </a:r>
          </a:p>
          <a:p>
            <a:pPr algn="ctr"/>
            <a:r>
              <a:rPr lang="it-IT" dirty="0"/>
              <a:t>Il momento per noi più significativo è stato quando abbiamo realizzato la coreografia su base musicale “L’inno del girino”. </a:t>
            </a:r>
          </a:p>
          <a:p>
            <a:pPr algn="ctr"/>
            <a:r>
              <a:rPr lang="it-IT" dirty="0"/>
              <a:t>Ci siamo immersi nella parte, con i nostri abiti da “</a:t>
            </a:r>
            <a:r>
              <a:rPr lang="it-IT" dirty="0" err="1"/>
              <a:t>maravuottl</a:t>
            </a:r>
            <a:r>
              <a:rPr lang="it-IT" dirty="0"/>
              <a:t> e </a:t>
            </a:r>
            <a:r>
              <a:rPr lang="it-IT" dirty="0" err="1"/>
              <a:t>ruosp</a:t>
            </a:r>
            <a:r>
              <a:rPr lang="it-IT" dirty="0"/>
              <a:t>” ed abbiamo saltato come vere rane.</a:t>
            </a:r>
          </a:p>
          <a:p>
            <a:pPr algn="ctr"/>
            <a:r>
              <a:rPr lang="it-IT" sz="1600" dirty="0"/>
              <a:t>La sfilata è stata super fantastica perché ci ha permesso di trascorrere momenti divertenti e meravigliosi insieme.</a:t>
            </a:r>
          </a:p>
          <a:p>
            <a:pPr algn="ctr"/>
            <a:r>
              <a:rPr lang="it-IT" sz="1600" dirty="0"/>
              <a:t> </a:t>
            </a:r>
          </a:p>
        </p:txBody>
      </p:sp>
      <p:sp>
        <p:nvSpPr>
          <p:cNvPr id="10" name="CasellaDiTesto 9">
            <a:extLst>
              <a:ext uri="{FF2B5EF4-FFF2-40B4-BE49-F238E27FC236}">
                <a16:creationId xmlns:a16="http://schemas.microsoft.com/office/drawing/2014/main" id="{B5B85B64-6A33-45AF-A9C2-6FEC5CA6C9D7}"/>
              </a:ext>
            </a:extLst>
          </p:cNvPr>
          <p:cNvSpPr txBox="1"/>
          <p:nvPr/>
        </p:nvSpPr>
        <p:spPr>
          <a:xfrm>
            <a:off x="477078" y="190339"/>
            <a:ext cx="4956313" cy="369332"/>
          </a:xfrm>
          <a:prstGeom prst="rect">
            <a:avLst/>
          </a:prstGeom>
          <a:solidFill>
            <a:srgbClr val="FFFF00"/>
          </a:solidFill>
        </p:spPr>
        <p:txBody>
          <a:bodyPr wrap="square" rtlCol="0">
            <a:spAutoFit/>
          </a:bodyPr>
          <a:lstStyle/>
          <a:p>
            <a:pPr algn="ctr"/>
            <a:r>
              <a:rPr lang="it-IT" b="1" dirty="0">
                <a:ln w="22225">
                  <a:solidFill>
                    <a:schemeClr val="accent2"/>
                  </a:solidFill>
                  <a:prstDash val="solid"/>
                </a:ln>
                <a:solidFill>
                  <a:schemeClr val="accent2">
                    <a:lumMod val="40000"/>
                    <a:lumOff val="60000"/>
                  </a:schemeClr>
                </a:solidFill>
                <a:latin typeface="Bradley Hand ITC" panose="03070402050302030203" pitchFamily="66" charset="0"/>
              </a:rPr>
              <a:t>RACCONTIAMO LA NOSTRA ESPERIENZA</a:t>
            </a:r>
          </a:p>
        </p:txBody>
      </p:sp>
    </p:spTree>
    <p:extLst>
      <p:ext uri="{BB962C8B-B14F-4D97-AF65-F5344CB8AC3E}">
        <p14:creationId xmlns:p14="http://schemas.microsoft.com/office/powerpoint/2010/main" val="2076651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BC14BC"/>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85AD52-32FE-450E-9B83-05AEAA950165}"/>
              </a:ext>
            </a:extLst>
          </p:cNvPr>
          <p:cNvSpPr>
            <a:spLocks noGrp="1"/>
          </p:cNvSpPr>
          <p:nvPr>
            <p:ph type="title" idx="4294967295"/>
          </p:nvPr>
        </p:nvSpPr>
        <p:spPr>
          <a:xfrm>
            <a:off x="1153550" y="365125"/>
            <a:ext cx="9945859" cy="1325563"/>
          </a:xfrm>
          <a:solidFill>
            <a:srgbClr val="FFFF00"/>
          </a:solidFill>
        </p:spPr>
        <p:txBody>
          <a:bodyPr>
            <a:normAutofit/>
          </a:bodyPr>
          <a:lstStyle/>
          <a:p>
            <a:pPr algn="ctr"/>
            <a:r>
              <a:rPr lang="it-IT" sz="4800" b="1" dirty="0">
                <a:ln w="22225">
                  <a:solidFill>
                    <a:schemeClr val="accent2"/>
                  </a:solidFill>
                  <a:prstDash val="solid"/>
                </a:ln>
                <a:solidFill>
                  <a:schemeClr val="accent2">
                    <a:lumMod val="40000"/>
                    <a:lumOff val="60000"/>
                  </a:schemeClr>
                </a:solidFill>
                <a:latin typeface="Jokerman" panose="04090605060D06020702" pitchFamily="82" charset="0"/>
              </a:rPr>
              <a:t>Autobiografie di un’esperienza</a:t>
            </a:r>
          </a:p>
        </p:txBody>
      </p:sp>
      <p:sp>
        <p:nvSpPr>
          <p:cNvPr id="5" name="CasellaDiTesto 4">
            <a:extLst>
              <a:ext uri="{FF2B5EF4-FFF2-40B4-BE49-F238E27FC236}">
                <a16:creationId xmlns:a16="http://schemas.microsoft.com/office/drawing/2014/main" id="{2F564919-6593-4A84-92CC-B46EC8E1B5D9}"/>
              </a:ext>
            </a:extLst>
          </p:cNvPr>
          <p:cNvSpPr txBox="1"/>
          <p:nvPr/>
        </p:nvSpPr>
        <p:spPr>
          <a:xfrm>
            <a:off x="1153550" y="1828800"/>
            <a:ext cx="5386752" cy="3139321"/>
          </a:xfrm>
          <a:prstGeom prst="rect">
            <a:avLst/>
          </a:prstGeom>
          <a:solidFill>
            <a:srgbClr val="FF99FF"/>
          </a:solidFill>
        </p:spPr>
        <p:txBody>
          <a:bodyPr wrap="square" rtlCol="0">
            <a:spAutoFit/>
          </a:bodyPr>
          <a:lstStyle/>
          <a:p>
            <a:r>
              <a:rPr lang="it-IT" dirty="0"/>
              <a:t>Il momento più significativo della sfilata di carnevale è stato il ballo. Mi sentivi osservata, tipo una celebrità. Intorno a me c’era un sacco di gente tutta allettata per vedere i propri figli. Secondo me il ballo più bello di tutti è stato «</a:t>
            </a:r>
            <a:r>
              <a:rPr lang="it-IT" dirty="0" err="1"/>
              <a:t>Pepito</a:t>
            </a:r>
            <a:r>
              <a:rPr lang="it-IT" dirty="0"/>
              <a:t>». Era pieno di movimenti leggeri e mi sentivo rilassata. Ero molto felice con i miei amici e all’improvviso mi è venuta una strana sensazione, come se fossi a casa. Questa esperienza mi ha liberato la mente da tutto quello che avevo in testa e spero si rifaccia presto per rivivere questa esperienza.</a:t>
            </a:r>
          </a:p>
          <a:p>
            <a:pPr algn="r"/>
            <a:r>
              <a:rPr lang="it-IT" dirty="0"/>
              <a:t> </a:t>
            </a:r>
            <a:r>
              <a:rPr lang="it-IT" b="1" i="1" dirty="0"/>
              <a:t>RUSSO CRISTIANA</a:t>
            </a:r>
          </a:p>
        </p:txBody>
      </p:sp>
      <p:sp>
        <p:nvSpPr>
          <p:cNvPr id="6" name="CasellaDiTesto 5">
            <a:extLst>
              <a:ext uri="{FF2B5EF4-FFF2-40B4-BE49-F238E27FC236}">
                <a16:creationId xmlns:a16="http://schemas.microsoft.com/office/drawing/2014/main" id="{75F60E6D-1CA8-463E-91F6-8DBEDAA757F5}"/>
              </a:ext>
            </a:extLst>
          </p:cNvPr>
          <p:cNvSpPr txBox="1"/>
          <p:nvPr/>
        </p:nvSpPr>
        <p:spPr>
          <a:xfrm>
            <a:off x="7033847" y="1828801"/>
            <a:ext cx="4004604" cy="3416320"/>
          </a:xfrm>
          <a:prstGeom prst="rect">
            <a:avLst/>
          </a:prstGeom>
          <a:solidFill>
            <a:srgbClr val="00B0F0"/>
          </a:solidFill>
        </p:spPr>
        <p:txBody>
          <a:bodyPr wrap="square" rtlCol="0">
            <a:spAutoFit/>
          </a:bodyPr>
          <a:lstStyle/>
          <a:p>
            <a:r>
              <a:rPr lang="it-IT" dirty="0"/>
              <a:t>Per me il momento più bello è stato lungo il tragitto, in particolare quando sono arrivato in piazza. Ho ballato, giocato insieme ai miei compagni. In quel momento mi sono sentito pieno di gioia, non riuscivo a smettere di ballare e cantare con gli amici. Mi sono sentito anche molto felice e scatenato. E’ stato il momento più bello della mia vita. Questa esperienza mi ha fatto svagare molto. Spero si rifaccia presto. </a:t>
            </a:r>
          </a:p>
          <a:p>
            <a:pPr algn="r"/>
            <a:r>
              <a:rPr lang="it-IT" b="1" i="1" dirty="0"/>
              <a:t>GIOVANNI LIVERANO</a:t>
            </a:r>
          </a:p>
        </p:txBody>
      </p:sp>
      <p:sp>
        <p:nvSpPr>
          <p:cNvPr id="7" name="CasellaDiTesto 6">
            <a:extLst>
              <a:ext uri="{FF2B5EF4-FFF2-40B4-BE49-F238E27FC236}">
                <a16:creationId xmlns:a16="http://schemas.microsoft.com/office/drawing/2014/main" id="{D3C2D490-FB8E-4D15-9FC4-2A7D70AE62E0}"/>
              </a:ext>
            </a:extLst>
          </p:cNvPr>
          <p:cNvSpPr txBox="1"/>
          <p:nvPr/>
        </p:nvSpPr>
        <p:spPr>
          <a:xfrm>
            <a:off x="1153549" y="5106233"/>
            <a:ext cx="6682156" cy="1477328"/>
          </a:xfrm>
          <a:prstGeom prst="rect">
            <a:avLst/>
          </a:prstGeom>
          <a:solidFill>
            <a:srgbClr val="FFC000"/>
          </a:solidFill>
        </p:spPr>
        <p:txBody>
          <a:bodyPr wrap="square" rtlCol="0">
            <a:spAutoFit/>
          </a:bodyPr>
          <a:lstStyle/>
          <a:p>
            <a:r>
              <a:rPr lang="it-IT" dirty="0"/>
              <a:t>Per me il momento più significativo è stato la partenza. Era l’inizio di una cosa bella , dentro di me sentivo gioia, felicità, paura che andasse tutto storto, ma poi ho capito che stava andando tutto per il verso giusto. Lo vorrei rifare tante ma tante volte.</a:t>
            </a:r>
          </a:p>
          <a:p>
            <a:pPr algn="r"/>
            <a:r>
              <a:rPr lang="it-IT" b="1" i="1" dirty="0"/>
              <a:t>Stefania Canzoniere</a:t>
            </a:r>
          </a:p>
        </p:txBody>
      </p:sp>
    </p:spTree>
    <p:extLst>
      <p:ext uri="{BB962C8B-B14F-4D97-AF65-F5344CB8AC3E}">
        <p14:creationId xmlns:p14="http://schemas.microsoft.com/office/powerpoint/2010/main" val="2512785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5FA56BF-24A0-4C08-A3BC-FDDFF7A454DD}"/>
              </a:ext>
            </a:extLst>
          </p:cNvPr>
          <p:cNvSpPr txBox="1"/>
          <p:nvPr/>
        </p:nvSpPr>
        <p:spPr>
          <a:xfrm rot="19866509">
            <a:off x="812300" y="2060917"/>
            <a:ext cx="6582792" cy="2308324"/>
          </a:xfrm>
          <a:prstGeom prst="rect">
            <a:avLst/>
          </a:prstGeom>
          <a:solidFill>
            <a:schemeClr val="accent2">
              <a:lumMod val="60000"/>
              <a:lumOff val="40000"/>
            </a:schemeClr>
          </a:solidFill>
        </p:spPr>
        <p:txBody>
          <a:bodyPr wrap="square" rtlCol="0">
            <a:spAutoFit/>
          </a:bodyPr>
          <a:lstStyle/>
          <a:p>
            <a:endParaRPr lang="it-IT" dirty="0"/>
          </a:p>
          <a:p>
            <a:r>
              <a:rPr lang="it-IT" dirty="0"/>
              <a:t>In quel momento tutto quello che c’era dentro di me si è fermato. Ho iniziato a lanciare coriandoli dappertutto e a tutti. Le  cose molto belle che mi sono piaciute: i carri e il mio vestito.  E’ stato un momento bello, anche perché c’erano tutti i miei amici insieme a me. Ho trascorso un evento con luci e musiche a volte rilassanti e ho ballato. Spero che si rifaccia.</a:t>
            </a:r>
          </a:p>
          <a:p>
            <a:pPr algn="r"/>
            <a:r>
              <a:rPr lang="it-IT" b="1" i="1" dirty="0"/>
              <a:t>Lippolis Leonarda</a:t>
            </a:r>
          </a:p>
        </p:txBody>
      </p:sp>
      <p:sp>
        <p:nvSpPr>
          <p:cNvPr id="3" name="CasellaDiTesto 2">
            <a:extLst>
              <a:ext uri="{FF2B5EF4-FFF2-40B4-BE49-F238E27FC236}">
                <a16:creationId xmlns:a16="http://schemas.microsoft.com/office/drawing/2014/main" id="{8B2F0998-E210-4A4A-9733-9C89E8D6AB45}"/>
              </a:ext>
            </a:extLst>
          </p:cNvPr>
          <p:cNvSpPr txBox="1"/>
          <p:nvPr/>
        </p:nvSpPr>
        <p:spPr>
          <a:xfrm rot="1216511">
            <a:off x="7666892" y="1195754"/>
            <a:ext cx="3277773" cy="4801314"/>
          </a:xfrm>
          <a:prstGeom prst="rect">
            <a:avLst/>
          </a:prstGeom>
          <a:solidFill>
            <a:srgbClr val="99FF33"/>
          </a:solidFill>
        </p:spPr>
        <p:txBody>
          <a:bodyPr wrap="square" rtlCol="0">
            <a:spAutoFit/>
          </a:bodyPr>
          <a:lstStyle/>
          <a:p>
            <a:r>
              <a:rPr lang="it-IT" dirty="0"/>
              <a:t>Il momento più bello della sfilata è stato quando abbiamo fatto i balli, che avevamo iniziato a preparare a gennaio, ma mi facevano male le gambe e non ce la facevo più e me ne volevo andare, però ci ho ripensato e volevo che quel giorno durasse di più. La musica era bellissima e faceva ripensare ai momenti più belli della mia vita. Provavo tante emozioni dentro di me: la gioia, l’allegria e tanto, tanto altro. Alla fine di tutto quanto sono arrivata a casa e ho ripensato a tutta la sfilata.</a:t>
            </a:r>
          </a:p>
          <a:p>
            <a:pPr algn="r"/>
            <a:r>
              <a:rPr lang="it-IT" b="1" i="1" dirty="0"/>
              <a:t>Jasmine Capozzi</a:t>
            </a:r>
          </a:p>
        </p:txBody>
      </p:sp>
    </p:spTree>
    <p:extLst>
      <p:ext uri="{BB962C8B-B14F-4D97-AF65-F5344CB8AC3E}">
        <p14:creationId xmlns:p14="http://schemas.microsoft.com/office/powerpoint/2010/main" val="2039630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4A0F6B-9437-47CF-9D70-58D6C2B7CAE9}"/>
              </a:ext>
            </a:extLst>
          </p:cNvPr>
          <p:cNvSpPr>
            <a:spLocks noGrp="1"/>
          </p:cNvSpPr>
          <p:nvPr>
            <p:ph type="title"/>
          </p:nvPr>
        </p:nvSpPr>
        <p:spPr>
          <a:xfrm>
            <a:off x="838200" y="397565"/>
            <a:ext cx="10515600" cy="1293124"/>
          </a:xfrm>
          <a:solidFill>
            <a:srgbClr val="99FF33"/>
          </a:solidFill>
        </p:spPr>
        <p:txBody>
          <a:bodyPr>
            <a:normAutofit fontScale="90000"/>
          </a:bodyPr>
          <a:lstStyle/>
          <a:p>
            <a:pPr algn="ctr"/>
            <a:br>
              <a:rPr lang="it-IT" dirty="0"/>
            </a:br>
            <a:r>
              <a:rPr lang="it-IT" sz="4900" b="1" dirty="0">
                <a:ln w="22225">
                  <a:solidFill>
                    <a:schemeClr val="accent2"/>
                  </a:solidFill>
                  <a:prstDash val="solid"/>
                </a:ln>
                <a:solidFill>
                  <a:schemeClr val="accent2">
                    <a:lumMod val="40000"/>
                    <a:lumOff val="60000"/>
                  </a:schemeClr>
                </a:solidFill>
                <a:latin typeface="Ravie" panose="04040805050809020602" pitchFamily="82" charset="0"/>
              </a:rPr>
              <a:t>3^ PROBLEMATIZZAZIONE</a:t>
            </a:r>
            <a:br>
              <a:rPr lang="it-IT" dirty="0"/>
            </a:br>
            <a:endParaRPr lang="it-IT" dirty="0"/>
          </a:p>
        </p:txBody>
      </p:sp>
      <p:sp>
        <p:nvSpPr>
          <p:cNvPr id="3" name="Segnaposto contenuto 2">
            <a:extLst>
              <a:ext uri="{FF2B5EF4-FFF2-40B4-BE49-F238E27FC236}">
                <a16:creationId xmlns:a16="http://schemas.microsoft.com/office/drawing/2014/main" id="{9160A7E0-F24A-4259-B341-25DF759809C3}"/>
              </a:ext>
            </a:extLst>
          </p:cNvPr>
          <p:cNvSpPr>
            <a:spLocks noGrp="1"/>
          </p:cNvSpPr>
          <p:nvPr>
            <p:ph idx="1"/>
          </p:nvPr>
        </p:nvSpPr>
        <p:spPr>
          <a:xfrm>
            <a:off x="838200" y="1690689"/>
            <a:ext cx="10515600" cy="4486274"/>
          </a:xfrm>
          <a:solidFill>
            <a:schemeClr val="accent2">
              <a:lumMod val="60000"/>
              <a:lumOff val="40000"/>
            </a:schemeClr>
          </a:solidFill>
        </p:spPr>
        <p:txBody>
          <a:bodyPr>
            <a:noAutofit/>
          </a:bodyPr>
          <a:lstStyle/>
          <a:p>
            <a:pPr marL="0" indent="0" algn="ctr">
              <a:buNone/>
            </a:pPr>
            <a:r>
              <a:rPr lang="it-IT" sz="6600" b="1" dirty="0">
                <a:solidFill>
                  <a:schemeClr val="accent6">
                    <a:lumMod val="50000"/>
                  </a:schemeClr>
                </a:solidFill>
                <a:latin typeface="Chiller" panose="04020404031007020602" pitchFamily="82" charset="0"/>
              </a:rPr>
              <a:t>Immagina di essere un grafico e dover RACCONTARE l’attività del tuo gruppo classe in occasione del carnevale palagianese, attraverso la realizzazione di una BROCURE. </a:t>
            </a:r>
          </a:p>
        </p:txBody>
      </p:sp>
    </p:spTree>
    <p:extLst>
      <p:ext uri="{BB962C8B-B14F-4D97-AF65-F5344CB8AC3E}">
        <p14:creationId xmlns:p14="http://schemas.microsoft.com/office/powerpoint/2010/main" val="1167127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396796-7C90-4CFA-A67D-AB935260B8F3}"/>
              </a:ext>
            </a:extLst>
          </p:cNvPr>
          <p:cNvSpPr>
            <a:spLocks noGrp="1"/>
          </p:cNvSpPr>
          <p:nvPr>
            <p:ph type="title"/>
          </p:nvPr>
        </p:nvSpPr>
        <p:spPr>
          <a:solidFill>
            <a:schemeClr val="accent5">
              <a:lumMod val="50000"/>
            </a:schemeClr>
          </a:solidFill>
        </p:spPr>
        <p:txBody>
          <a:bodyPr>
            <a:normAutofit/>
          </a:bodyPr>
          <a:lstStyle/>
          <a:p>
            <a:pPr algn="ctr"/>
            <a:r>
              <a:rPr lang="it-IT" sz="5400" b="1" dirty="0">
                <a:ln w="6600">
                  <a:solidFill>
                    <a:schemeClr val="accent2"/>
                  </a:solidFill>
                  <a:prstDash val="solid"/>
                </a:ln>
                <a:solidFill>
                  <a:srgbClr val="FFFFFF"/>
                </a:solidFill>
                <a:effectLst>
                  <a:outerShdw dist="38100" dir="2700000" algn="tl" rotWithShape="0">
                    <a:schemeClr val="accent2"/>
                  </a:outerShdw>
                </a:effectLst>
                <a:latin typeface="Jokerman" panose="04090605060D06020702" pitchFamily="82" charset="0"/>
              </a:rPr>
              <a:t>Quali informazioni inserire?</a:t>
            </a:r>
          </a:p>
        </p:txBody>
      </p:sp>
      <p:graphicFrame>
        <p:nvGraphicFramePr>
          <p:cNvPr id="4" name="Tabella 4">
            <a:extLst>
              <a:ext uri="{FF2B5EF4-FFF2-40B4-BE49-F238E27FC236}">
                <a16:creationId xmlns:a16="http://schemas.microsoft.com/office/drawing/2014/main" id="{A547AAA5-A010-4792-ABE9-456A3E569145}"/>
              </a:ext>
            </a:extLst>
          </p:cNvPr>
          <p:cNvGraphicFramePr>
            <a:graphicFrameLocks noGrp="1"/>
          </p:cNvGraphicFramePr>
          <p:nvPr>
            <p:ph idx="1"/>
            <p:extLst>
              <p:ext uri="{D42A27DB-BD31-4B8C-83A1-F6EECF244321}">
                <p14:modId xmlns:p14="http://schemas.microsoft.com/office/powerpoint/2010/main" val="2459450755"/>
              </p:ext>
            </p:extLst>
          </p:nvPr>
        </p:nvGraphicFramePr>
        <p:xfrm>
          <a:off x="886265" y="1969477"/>
          <a:ext cx="10467531" cy="3951368"/>
        </p:xfrm>
        <a:graphic>
          <a:graphicData uri="http://schemas.openxmlformats.org/drawingml/2006/table">
            <a:tbl>
              <a:tblPr firstRow="1" bandRow="1">
                <a:tableStyleId>{5C22544A-7EE6-4342-B048-85BDC9FD1C3A}</a:tableStyleId>
              </a:tblPr>
              <a:tblGrid>
                <a:gridCol w="3299711">
                  <a:extLst>
                    <a:ext uri="{9D8B030D-6E8A-4147-A177-3AD203B41FA5}">
                      <a16:colId xmlns:a16="http://schemas.microsoft.com/office/drawing/2014/main" val="1211602685"/>
                    </a:ext>
                  </a:extLst>
                </a:gridCol>
                <a:gridCol w="3537187">
                  <a:extLst>
                    <a:ext uri="{9D8B030D-6E8A-4147-A177-3AD203B41FA5}">
                      <a16:colId xmlns:a16="http://schemas.microsoft.com/office/drawing/2014/main" val="1284019722"/>
                    </a:ext>
                  </a:extLst>
                </a:gridCol>
                <a:gridCol w="3630633">
                  <a:extLst>
                    <a:ext uri="{9D8B030D-6E8A-4147-A177-3AD203B41FA5}">
                      <a16:colId xmlns:a16="http://schemas.microsoft.com/office/drawing/2014/main" val="2887658632"/>
                    </a:ext>
                  </a:extLst>
                </a:gridCol>
              </a:tblGrid>
              <a:tr h="2129554">
                <a:tc>
                  <a:txBody>
                    <a:bodyPr/>
                    <a:lstStyle/>
                    <a:p>
                      <a:r>
                        <a:rPr lang="it-IT" dirty="0"/>
                        <a:t>pag. 5</a:t>
                      </a:r>
                    </a:p>
                    <a:p>
                      <a:r>
                        <a:rPr lang="it-IT" dirty="0"/>
                        <a:t>Progettazione e realizzazione di abiti e maschere</a:t>
                      </a:r>
                    </a:p>
                  </a:txBody>
                  <a:tcPr/>
                </a:tc>
                <a:tc>
                  <a:txBody>
                    <a:bodyPr/>
                    <a:lstStyle/>
                    <a:p>
                      <a:r>
                        <a:rPr lang="it-IT" dirty="0"/>
                        <a:t>pag. 6</a:t>
                      </a:r>
                    </a:p>
                    <a:p>
                      <a:r>
                        <a:rPr lang="it-IT" dirty="0"/>
                        <a:t>Partecipazione alla sfilata con articolo finale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pag.1</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Titolo</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Slogan</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Immagini di gruppo</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Gruppo di lavoro</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Istituto d appartenenza</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Anno scolastico</a:t>
                      </a:r>
                    </a:p>
                    <a:p>
                      <a:endParaRPr lang="it-IT" dirty="0"/>
                    </a:p>
                  </a:txBody>
                  <a:tcPr/>
                </a:tc>
                <a:extLst>
                  <a:ext uri="{0D108BD9-81ED-4DB2-BD59-A6C34878D82A}">
                    <a16:rowId xmlns:a16="http://schemas.microsoft.com/office/drawing/2014/main" val="2677667597"/>
                  </a:ext>
                </a:extLst>
              </a:tr>
              <a:tr h="1665368">
                <a:tc>
                  <a:txBody>
                    <a:bodyPr/>
                    <a:lstStyle/>
                    <a:p>
                      <a:r>
                        <a:rPr lang="it-IT" b="1" dirty="0"/>
                        <a:t>pag.2</a:t>
                      </a:r>
                    </a:p>
                    <a:p>
                      <a:r>
                        <a:rPr lang="it-IT" b="1" dirty="0"/>
                        <a:t>Analisi della favola: definizione, elementi, caratteristiche</a:t>
                      </a:r>
                    </a:p>
                  </a:txBody>
                  <a:tcPr/>
                </a:tc>
                <a:tc>
                  <a:txBody>
                    <a:bodyPr/>
                    <a:lstStyle/>
                    <a:p>
                      <a:r>
                        <a:rPr lang="it-IT" b="1" dirty="0"/>
                        <a:t>pag. 3</a:t>
                      </a:r>
                    </a:p>
                    <a:p>
                      <a:r>
                        <a:rPr lang="it-IT" b="1" dirty="0" err="1"/>
                        <a:t>Problematizzazione</a:t>
                      </a:r>
                      <a:r>
                        <a:rPr lang="it-IT" b="1" dirty="0"/>
                        <a:t> per realizzare: testo scientifico, volantino, </a:t>
                      </a:r>
                      <a:r>
                        <a:rPr lang="it-IT" b="1" dirty="0" err="1"/>
                        <a:t>brocure</a:t>
                      </a:r>
                      <a:r>
                        <a:rPr lang="it-IT" b="1" dirty="0"/>
                        <a:t>.</a:t>
                      </a:r>
                    </a:p>
                  </a:txBody>
                  <a:tcPr/>
                </a:tc>
                <a:tc>
                  <a:txBody>
                    <a:bodyPr/>
                    <a:lstStyle/>
                    <a:p>
                      <a:r>
                        <a:rPr lang="it-IT" b="1" dirty="0"/>
                        <a:t>pag. 4 </a:t>
                      </a:r>
                    </a:p>
                    <a:p>
                      <a:r>
                        <a:rPr lang="it-IT" b="1" dirty="0"/>
                        <a:t>Produzione di testi:</a:t>
                      </a:r>
                    </a:p>
                    <a:p>
                      <a:r>
                        <a:rPr lang="it-IT" b="1" dirty="0"/>
                        <a:t>poetico, informativo, narrativo (favola, leggenda, autobiografia, descrizione).</a:t>
                      </a:r>
                    </a:p>
                  </a:txBody>
                  <a:tcPr/>
                </a:tc>
                <a:extLst>
                  <a:ext uri="{0D108BD9-81ED-4DB2-BD59-A6C34878D82A}">
                    <a16:rowId xmlns:a16="http://schemas.microsoft.com/office/drawing/2014/main" val="1301144744"/>
                  </a:ext>
                </a:extLst>
              </a:tr>
            </a:tbl>
          </a:graphicData>
        </a:graphic>
      </p:graphicFrame>
    </p:spTree>
    <p:extLst>
      <p:ext uri="{BB962C8B-B14F-4D97-AF65-F5344CB8AC3E}">
        <p14:creationId xmlns:p14="http://schemas.microsoft.com/office/powerpoint/2010/main" val="1237383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069E60B4-E576-4211-82C9-67763D70F0EC}"/>
              </a:ext>
            </a:extLst>
          </p:cNvPr>
          <p:cNvPicPr>
            <a:picLocks noChangeAspect="1"/>
          </p:cNvPicPr>
          <p:nvPr/>
        </p:nvPicPr>
        <p:blipFill rotWithShape="1">
          <a:blip r:embed="rId2"/>
          <a:srcRect l="21848" t="25035" r="22935" b="9602"/>
          <a:stretch/>
        </p:blipFill>
        <p:spPr>
          <a:xfrm>
            <a:off x="438795" y="576194"/>
            <a:ext cx="5766354" cy="3677754"/>
          </a:xfrm>
          <a:prstGeom prst="rect">
            <a:avLst/>
          </a:prstGeom>
        </p:spPr>
      </p:pic>
      <p:pic>
        <p:nvPicPr>
          <p:cNvPr id="3" name="Immagine 2">
            <a:extLst>
              <a:ext uri="{FF2B5EF4-FFF2-40B4-BE49-F238E27FC236}">
                <a16:creationId xmlns:a16="http://schemas.microsoft.com/office/drawing/2014/main" id="{4C033206-7BB1-40C2-A90F-E330D8529E9D}"/>
              </a:ext>
            </a:extLst>
          </p:cNvPr>
          <p:cNvPicPr/>
          <p:nvPr/>
        </p:nvPicPr>
        <p:blipFill rotWithShape="1">
          <a:blip r:embed="rId3"/>
          <a:srcRect l="23082" t="28717" r="23106" b="4873"/>
          <a:stretch/>
        </p:blipFill>
        <p:spPr bwMode="auto">
          <a:xfrm>
            <a:off x="5733772" y="2438400"/>
            <a:ext cx="5663097" cy="38135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85129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15ED25-E94A-4C81-BA0A-99F05D298959}"/>
              </a:ext>
            </a:extLst>
          </p:cNvPr>
          <p:cNvSpPr>
            <a:spLocks noGrp="1"/>
          </p:cNvSpPr>
          <p:nvPr>
            <p:ph type="title"/>
          </p:nvPr>
        </p:nvSpPr>
        <p:spPr>
          <a:solidFill>
            <a:srgbClr val="FFC000"/>
          </a:solidFill>
        </p:spPr>
        <p:txBody>
          <a:bodyPr>
            <a:noAutofit/>
          </a:bodyPr>
          <a:lstStyle/>
          <a:p>
            <a:pPr algn="ctr"/>
            <a:r>
              <a:rPr lang="it-IT" sz="9600" b="1" dirty="0">
                <a:solidFill>
                  <a:schemeClr val="accent6">
                    <a:lumMod val="75000"/>
                  </a:schemeClr>
                </a:solidFill>
                <a:latin typeface="Chiller" panose="04020404031007020602" pitchFamily="82" charset="0"/>
              </a:rPr>
              <a:t>Leggiamo una favola</a:t>
            </a:r>
          </a:p>
        </p:txBody>
      </p:sp>
      <p:sp>
        <p:nvSpPr>
          <p:cNvPr id="3" name="Segnaposto contenuto 2">
            <a:extLst>
              <a:ext uri="{FF2B5EF4-FFF2-40B4-BE49-F238E27FC236}">
                <a16:creationId xmlns:a16="http://schemas.microsoft.com/office/drawing/2014/main" id="{22918FDA-EC63-4C6D-A3FF-421943062960}"/>
              </a:ext>
            </a:extLst>
          </p:cNvPr>
          <p:cNvSpPr>
            <a:spLocks noGrp="1"/>
          </p:cNvSpPr>
          <p:nvPr>
            <p:ph idx="1"/>
          </p:nvPr>
        </p:nvSpPr>
        <p:spPr>
          <a:xfrm>
            <a:off x="838200" y="1690688"/>
            <a:ext cx="10515600" cy="4486275"/>
          </a:xfrm>
          <a:solidFill>
            <a:srgbClr val="FFFF00"/>
          </a:solidFill>
        </p:spPr>
        <p:txBody>
          <a:bodyPr>
            <a:normAutofit lnSpcReduction="10000"/>
          </a:bodyPr>
          <a:lstStyle/>
          <a:p>
            <a:pPr marL="0" indent="0">
              <a:buNone/>
            </a:pPr>
            <a:r>
              <a:rPr lang="it-IT" sz="3000" dirty="0">
                <a:latin typeface="Chiller" panose="04020404031007020602" pitchFamily="82" charset="0"/>
              </a:rPr>
              <a:t>C’erano una volta due rane, che abitavano l’una di fronte all’altra. La prima aveva la sua casa in un acquitrino, la seconda, invece, in una piccola pozzanghera formatasi al centro della strada che costeggiava l’acquitrino. La prima rana, cercava di convincere l’altra ad abbandonare la sua pozzanghera e a trasferirsi nell’acquitrino: “Qui c’è spazio per tutte e due; l’acqua è profonda e le canne ci nasconderanno dagli uccelli e dai serpenti. Perché non vieni ad abitare insieme a me?”</a:t>
            </a:r>
            <a:br>
              <a:rPr lang="it-IT" sz="3000" dirty="0">
                <a:latin typeface="Chiller" panose="04020404031007020602" pitchFamily="82" charset="0"/>
              </a:rPr>
            </a:br>
            <a:r>
              <a:rPr lang="it-IT" sz="3000" dirty="0">
                <a:latin typeface="Chiller" panose="04020404031007020602" pitchFamily="82" charset="0"/>
              </a:rPr>
              <a:t>Ma l’altra rana non ne voleva sapere: la sua pozzanghera era così comoda, e poi, ci era nata e cresciuta; perché mai avrebbe dovuto abbandonare la sua casa per seguire la vicina? Non c’era proprio alcuna buona ragione. Così, ogni giorno rifiutava la proposta dell’altra rana e continuava la sua vita nella pozzanghera. Un brutto giorno, però, da quella strada passò un carro. La rana che abitava nella pozzanghera non fece in tempo a spostarsi e le ruote del carro la uccisero.</a:t>
            </a:r>
          </a:p>
          <a:p>
            <a:endParaRPr lang="it-IT" dirty="0"/>
          </a:p>
        </p:txBody>
      </p:sp>
    </p:spTree>
    <p:extLst>
      <p:ext uri="{BB962C8B-B14F-4D97-AF65-F5344CB8AC3E}">
        <p14:creationId xmlns:p14="http://schemas.microsoft.com/office/powerpoint/2010/main" val="665900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C2DC3F9-9D4B-47D9-8FD1-AC9E0DB703CB}"/>
              </a:ext>
            </a:extLst>
          </p:cNvPr>
          <p:cNvSpPr>
            <a:spLocks noGrp="1"/>
          </p:cNvSpPr>
          <p:nvPr>
            <p:ph type="title"/>
          </p:nvPr>
        </p:nvSpPr>
        <p:spPr>
          <a:xfrm>
            <a:off x="838200" y="159028"/>
            <a:ext cx="10515600" cy="993912"/>
          </a:xfrm>
          <a:solidFill>
            <a:srgbClr val="00FF99"/>
          </a:solidFill>
          <a:ln w="76200">
            <a:solidFill>
              <a:srgbClr val="00B050"/>
            </a:solidFill>
          </a:ln>
        </p:spPr>
        <p:txBody>
          <a:bodyPr>
            <a:noAutofit/>
          </a:bodyPr>
          <a:lstStyle/>
          <a:p>
            <a:pPr algn="ctr"/>
            <a:r>
              <a:rPr lang="it-IT" sz="7200" b="1" dirty="0">
                <a:solidFill>
                  <a:srgbClr val="FF0000"/>
                </a:solidFill>
                <a:latin typeface="Chiller" panose="04020404031007020602" pitchFamily="82" charset="0"/>
              </a:rPr>
              <a:t>DEFINIZIONE</a:t>
            </a:r>
          </a:p>
        </p:txBody>
      </p:sp>
      <p:sp>
        <p:nvSpPr>
          <p:cNvPr id="7" name="Rettangolo 6">
            <a:extLst>
              <a:ext uri="{FF2B5EF4-FFF2-40B4-BE49-F238E27FC236}">
                <a16:creationId xmlns:a16="http://schemas.microsoft.com/office/drawing/2014/main" id="{F3AABCA2-4058-440A-88E2-8AF8C526BDC1}"/>
              </a:ext>
            </a:extLst>
          </p:cNvPr>
          <p:cNvSpPr/>
          <p:nvPr/>
        </p:nvSpPr>
        <p:spPr>
          <a:xfrm>
            <a:off x="2213113" y="3238016"/>
            <a:ext cx="351184" cy="3819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Ovale 3">
            <a:extLst>
              <a:ext uri="{FF2B5EF4-FFF2-40B4-BE49-F238E27FC236}">
                <a16:creationId xmlns:a16="http://schemas.microsoft.com/office/drawing/2014/main" id="{CC481294-8F20-48F4-BB0E-EB6FF77917F7}"/>
              </a:ext>
            </a:extLst>
          </p:cNvPr>
          <p:cNvSpPr/>
          <p:nvPr/>
        </p:nvSpPr>
        <p:spPr>
          <a:xfrm>
            <a:off x="1431236" y="4147931"/>
            <a:ext cx="2266122" cy="1440001"/>
          </a:xfrm>
          <a:prstGeom prst="ellipse">
            <a:avLst/>
          </a:pr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Ovale 7">
            <a:extLst>
              <a:ext uri="{FF2B5EF4-FFF2-40B4-BE49-F238E27FC236}">
                <a16:creationId xmlns:a16="http://schemas.microsoft.com/office/drawing/2014/main" id="{47A9D2C4-1964-450F-8B58-E24C9600DFA8}"/>
              </a:ext>
            </a:extLst>
          </p:cNvPr>
          <p:cNvSpPr/>
          <p:nvPr/>
        </p:nvSpPr>
        <p:spPr>
          <a:xfrm>
            <a:off x="1298714" y="1431235"/>
            <a:ext cx="2570922" cy="993912"/>
          </a:xfrm>
          <a:prstGeom prst="ellipse">
            <a:avLst/>
          </a:pr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con angoli arrotondati 8">
            <a:extLst>
              <a:ext uri="{FF2B5EF4-FFF2-40B4-BE49-F238E27FC236}">
                <a16:creationId xmlns:a16="http://schemas.microsoft.com/office/drawing/2014/main" id="{C0902D84-0094-489B-B77B-4DCEA22C8540}"/>
              </a:ext>
            </a:extLst>
          </p:cNvPr>
          <p:cNvSpPr/>
          <p:nvPr/>
        </p:nvSpPr>
        <p:spPr>
          <a:xfrm>
            <a:off x="5512904" y="1550504"/>
            <a:ext cx="5539409" cy="279620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Segnaposto contenuto 2">
            <a:extLst>
              <a:ext uri="{FF2B5EF4-FFF2-40B4-BE49-F238E27FC236}">
                <a16:creationId xmlns:a16="http://schemas.microsoft.com/office/drawing/2014/main" id="{BE9AE8DE-D2A3-4B94-8089-6B01652A0A21}"/>
              </a:ext>
            </a:extLst>
          </p:cNvPr>
          <p:cNvSpPr>
            <a:spLocks noGrp="1"/>
          </p:cNvSpPr>
          <p:nvPr>
            <p:ph idx="1"/>
          </p:nvPr>
        </p:nvSpPr>
        <p:spPr>
          <a:xfrm>
            <a:off x="838201" y="1152940"/>
            <a:ext cx="10515600" cy="4717773"/>
          </a:xfrm>
          <a:ln w="76200">
            <a:solidFill>
              <a:srgbClr val="00B050"/>
            </a:solidFill>
            <a:prstDash val="sysDash"/>
          </a:ln>
        </p:spPr>
        <p:txBody>
          <a:bodyPr>
            <a:normAutofit/>
          </a:bodyPr>
          <a:lstStyle/>
          <a:p>
            <a:pPr marL="0" indent="0">
              <a:buNone/>
            </a:pPr>
            <a:endParaRPr lang="it-IT" dirty="0"/>
          </a:p>
          <a:p>
            <a:pPr marL="0" indent="0">
              <a:buNone/>
            </a:pPr>
            <a:r>
              <a:rPr lang="it-IT" dirty="0"/>
              <a:t>       </a:t>
            </a:r>
            <a:r>
              <a:rPr lang="it-IT" dirty="0">
                <a:ln w="0"/>
                <a:solidFill>
                  <a:schemeClr val="accent1"/>
                </a:solidFill>
                <a:effectLst>
                  <a:outerShdw blurRad="38100" dist="25400" dir="5400000" algn="ctr" rotWithShape="0">
                    <a:srgbClr val="6E747A">
                      <a:alpha val="43000"/>
                    </a:srgbClr>
                  </a:outerShdw>
                </a:effectLst>
              </a:rPr>
              <a:t>una narrazione                            che ha lo scopo di insegnare</a:t>
            </a:r>
            <a:endParaRPr lang="it-IT" dirty="0"/>
          </a:p>
          <a:p>
            <a:pPr marL="0" indent="0">
              <a:buNone/>
            </a:pPr>
            <a:r>
              <a:rPr lang="it-IT" dirty="0"/>
              <a:t>                                                              </a:t>
            </a:r>
            <a:r>
              <a:rPr lang="it-IT" dirty="0">
                <a:ln w="0"/>
                <a:solidFill>
                  <a:schemeClr val="accent1"/>
                </a:solidFill>
                <a:effectLst>
                  <a:outerShdw blurRad="38100" dist="25400" dir="5400000" algn="ctr" rotWithShape="0">
                    <a:srgbClr val="6E747A">
                      <a:alpha val="43000"/>
                    </a:srgbClr>
                  </a:outerShdw>
                </a:effectLst>
              </a:rPr>
              <a:t>qualcosa attraverso l’esempio,</a:t>
            </a:r>
          </a:p>
          <a:p>
            <a:pPr marL="0" indent="0">
              <a:buNone/>
            </a:pPr>
            <a:r>
              <a:rPr lang="it-IT" dirty="0"/>
              <a:t>                                                              </a:t>
            </a:r>
            <a:r>
              <a:rPr lang="it-IT" dirty="0">
                <a:ln w="0"/>
                <a:solidFill>
                  <a:schemeClr val="accent1"/>
                </a:solidFill>
                <a:effectLst>
                  <a:outerShdw blurRad="38100" dist="25400" dir="5400000" algn="ctr" rotWithShape="0">
                    <a:srgbClr val="6E747A">
                      <a:alpha val="43000"/>
                    </a:srgbClr>
                  </a:outerShdw>
                </a:effectLst>
              </a:rPr>
              <a:t>fornendo una morale in cui i </a:t>
            </a:r>
            <a:endParaRPr lang="it-IT" dirty="0"/>
          </a:p>
          <a:p>
            <a:pPr marL="0" indent="0">
              <a:buNone/>
            </a:pPr>
            <a:r>
              <a:rPr lang="it-IT" dirty="0"/>
              <a:t>                  </a:t>
            </a:r>
            <a:r>
              <a:rPr lang="it-IT" b="1" dirty="0">
                <a:solidFill>
                  <a:srgbClr val="FFFF00"/>
                </a:solidFill>
                <a:latin typeface="Chiller" panose="04020404031007020602" pitchFamily="82" charset="0"/>
              </a:rPr>
              <a:t>è</a:t>
            </a:r>
            <a:r>
              <a:rPr lang="it-IT" dirty="0"/>
              <a:t>    (Cos’è?)                        </a:t>
            </a:r>
            <a:r>
              <a:rPr lang="it-IT" dirty="0">
                <a:ln w="0"/>
                <a:solidFill>
                  <a:schemeClr val="accent1"/>
                </a:solidFill>
                <a:effectLst>
                  <a:outerShdw blurRad="38100" dist="25400" dir="5400000" algn="ctr" rotWithShape="0">
                    <a:srgbClr val="6E747A">
                      <a:alpha val="43000"/>
                    </a:srgbClr>
                  </a:outerShdw>
                </a:effectLst>
              </a:rPr>
              <a:t>protagonisti sono di solito animali </a:t>
            </a:r>
            <a:endParaRPr lang="it-IT" dirty="0"/>
          </a:p>
          <a:p>
            <a:pPr marL="0" indent="0">
              <a:buNone/>
            </a:pPr>
            <a:r>
              <a:rPr lang="it-IT" dirty="0"/>
              <a:t>                                                              </a:t>
            </a:r>
            <a:r>
              <a:rPr lang="it-IT" dirty="0">
                <a:ln w="0"/>
                <a:solidFill>
                  <a:schemeClr val="accent1"/>
                </a:solidFill>
                <a:effectLst>
                  <a:outerShdw blurRad="38100" dist="25400" dir="5400000" algn="ctr" rotWithShape="0">
                    <a:srgbClr val="6E747A">
                      <a:alpha val="43000"/>
                    </a:srgbClr>
                  </a:outerShdw>
                </a:effectLst>
              </a:rPr>
              <a:t>pensanti e parlanti.</a:t>
            </a:r>
          </a:p>
          <a:p>
            <a:pPr marL="0" indent="0">
              <a:buNone/>
            </a:pPr>
            <a:endParaRPr lang="it-IT" dirty="0"/>
          </a:p>
          <a:p>
            <a:pPr marL="0" indent="0">
              <a:buNone/>
            </a:pPr>
            <a:r>
              <a:rPr lang="it-IT" dirty="0"/>
              <a:t>            </a:t>
            </a:r>
            <a:r>
              <a:rPr lang="it-IT" dirty="0">
                <a:ln w="0"/>
                <a:solidFill>
                  <a:schemeClr val="accent1"/>
                </a:solidFill>
                <a:effectLst>
                  <a:outerShdw blurRad="38100" dist="25400" dir="5400000" algn="ctr" rotWithShape="0">
                    <a:srgbClr val="6E747A">
                      <a:alpha val="43000"/>
                    </a:srgbClr>
                  </a:outerShdw>
                </a:effectLst>
                <a:latin typeface="Chiller" panose="04020404031007020602" pitchFamily="82" charset="0"/>
              </a:rPr>
              <a:t>LA FAVOLA</a:t>
            </a:r>
            <a:endParaRPr lang="it-IT" b="1" dirty="0">
              <a:latin typeface="Chiller" panose="04020404031007020602" pitchFamily="82" charset="0"/>
            </a:endParaRPr>
          </a:p>
        </p:txBody>
      </p:sp>
      <p:sp>
        <p:nvSpPr>
          <p:cNvPr id="5" name="Freccia in su 4">
            <a:extLst>
              <a:ext uri="{FF2B5EF4-FFF2-40B4-BE49-F238E27FC236}">
                <a16:creationId xmlns:a16="http://schemas.microsoft.com/office/drawing/2014/main" id="{2ECEFEFA-1150-41AD-82C7-F5136B77B0B3}"/>
              </a:ext>
            </a:extLst>
          </p:cNvPr>
          <p:cNvSpPr/>
          <p:nvPr/>
        </p:nvSpPr>
        <p:spPr>
          <a:xfrm>
            <a:off x="2342324" y="3647317"/>
            <a:ext cx="192158" cy="490330"/>
          </a:xfrm>
          <a:prstGeom prst="upArrow">
            <a:avLst/>
          </a:pr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Freccia in su 5">
            <a:extLst>
              <a:ext uri="{FF2B5EF4-FFF2-40B4-BE49-F238E27FC236}">
                <a16:creationId xmlns:a16="http://schemas.microsoft.com/office/drawing/2014/main" id="{BCED69D5-4BC0-4882-86EB-527C753586FC}"/>
              </a:ext>
            </a:extLst>
          </p:cNvPr>
          <p:cNvSpPr/>
          <p:nvPr/>
        </p:nvSpPr>
        <p:spPr>
          <a:xfrm>
            <a:off x="2292626" y="2491410"/>
            <a:ext cx="192158" cy="679520"/>
          </a:xfrm>
          <a:prstGeom prst="upArrow">
            <a:avLst/>
          </a:pr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reccia a destra 9">
            <a:extLst>
              <a:ext uri="{FF2B5EF4-FFF2-40B4-BE49-F238E27FC236}">
                <a16:creationId xmlns:a16="http://schemas.microsoft.com/office/drawing/2014/main" id="{5FBA074E-C361-4FAD-9EA0-6AD2BEE480B8}"/>
              </a:ext>
            </a:extLst>
          </p:cNvPr>
          <p:cNvSpPr/>
          <p:nvPr/>
        </p:nvSpPr>
        <p:spPr>
          <a:xfrm>
            <a:off x="3922644" y="1940754"/>
            <a:ext cx="1537252" cy="172279"/>
          </a:xfrm>
          <a:prstGeom prst="rightArrow">
            <a:avLst>
              <a:gd name="adj1" fmla="val 73077"/>
              <a:gd name="adj2" fmla="val 50000"/>
            </a:avLst>
          </a:pr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8704583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18D17D-5352-4176-89B0-4B364EA45A8B}"/>
              </a:ext>
            </a:extLst>
          </p:cNvPr>
          <p:cNvSpPr>
            <a:spLocks noGrp="1"/>
          </p:cNvSpPr>
          <p:nvPr>
            <p:ph type="title"/>
          </p:nvPr>
        </p:nvSpPr>
        <p:spPr>
          <a:xfrm>
            <a:off x="838200" y="365126"/>
            <a:ext cx="10515600" cy="1344404"/>
          </a:xfrm>
          <a:solidFill>
            <a:schemeClr val="accent1">
              <a:lumMod val="20000"/>
              <a:lumOff val="80000"/>
            </a:schemeClr>
          </a:solidFill>
        </p:spPr>
        <p:txBody>
          <a:bodyPr>
            <a:noAutofit/>
          </a:bodyPr>
          <a:lstStyle/>
          <a:p>
            <a:pPr algn="ctr"/>
            <a:r>
              <a:rPr lang="it-IT" sz="9600" b="1" dirty="0">
                <a:ln w="22225">
                  <a:solidFill>
                    <a:schemeClr val="accent2"/>
                  </a:solidFill>
                  <a:prstDash val="solid"/>
                </a:ln>
                <a:solidFill>
                  <a:schemeClr val="accent2">
                    <a:lumMod val="40000"/>
                    <a:lumOff val="60000"/>
                  </a:schemeClr>
                </a:solidFill>
                <a:latin typeface="Chiller" panose="04020404031007020602" pitchFamily="82" charset="0"/>
              </a:rPr>
              <a:t>Analizziamo  il testo</a:t>
            </a:r>
          </a:p>
        </p:txBody>
      </p:sp>
      <p:sp>
        <p:nvSpPr>
          <p:cNvPr id="3" name="Segnaposto contenuto 2">
            <a:extLst>
              <a:ext uri="{FF2B5EF4-FFF2-40B4-BE49-F238E27FC236}">
                <a16:creationId xmlns:a16="http://schemas.microsoft.com/office/drawing/2014/main" id="{352343AE-59CA-4869-8E09-D256ACEEE963}"/>
              </a:ext>
            </a:extLst>
          </p:cNvPr>
          <p:cNvSpPr>
            <a:spLocks noGrp="1"/>
          </p:cNvSpPr>
          <p:nvPr>
            <p:ph idx="1"/>
          </p:nvPr>
        </p:nvSpPr>
        <p:spPr>
          <a:xfrm>
            <a:off x="838200" y="1709530"/>
            <a:ext cx="10515600" cy="4467433"/>
          </a:xfrm>
          <a:solidFill>
            <a:srgbClr val="FFFF00"/>
          </a:solidFill>
        </p:spPr>
        <p:txBody>
          <a:bodyPr/>
          <a:lstStyle/>
          <a:p>
            <a:pPr marL="0" indent="0" algn="ctr">
              <a:buNone/>
            </a:pPr>
            <a:r>
              <a:rPr lang="it-IT" dirty="0"/>
              <a:t>           </a:t>
            </a:r>
            <a:r>
              <a:rPr lang="it-IT"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Jokerman" panose="04090605060D06020702" pitchFamily="82" charset="0"/>
              </a:rPr>
              <a:t>ELEMENTI:</a:t>
            </a:r>
            <a:endParaRPr lang="it-IT" dirty="0">
              <a:latin typeface="Jokerman" panose="04090605060D06020702" pitchFamily="82" charset="0"/>
            </a:endParaRPr>
          </a:p>
          <a:p>
            <a:pPr marL="0" indent="0">
              <a:buNone/>
            </a:pPr>
            <a:r>
              <a:rPr lang="it-IT" b="1" dirty="0">
                <a:solidFill>
                  <a:schemeClr val="accent2">
                    <a:lumMod val="75000"/>
                  </a:schemeClr>
                </a:solidFill>
                <a:latin typeface="Bradley Hand ITC" panose="03070402050302030203" pitchFamily="66" charset="0"/>
              </a:rPr>
              <a:t>     SPAZIO     TEMPO  LINGUAGGIO   MORALE    PERSONAGGI     </a:t>
            </a:r>
          </a:p>
        </p:txBody>
      </p:sp>
      <p:pic>
        <p:nvPicPr>
          <p:cNvPr id="1026" name="Picture 2" descr="palude-brabbia">
            <a:extLst>
              <a:ext uri="{FF2B5EF4-FFF2-40B4-BE49-F238E27FC236}">
                <a16:creationId xmlns:a16="http://schemas.microsoft.com/office/drawing/2014/main" id="{F93736F3-A726-424B-BA41-E248AA99E13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5212" y="3346173"/>
            <a:ext cx="1930833" cy="1194146"/>
          </a:xfrm>
          <a:prstGeom prst="rect">
            <a:avLst/>
          </a:prstGeom>
          <a:noFill/>
          <a:extLst>
            <a:ext uri="{909E8E84-426E-40DD-AFC4-6F175D3DCCD1}">
              <a14:hiddenFill xmlns:a14="http://schemas.microsoft.com/office/drawing/2010/main">
                <a:solidFill>
                  <a:srgbClr val="FFFFFF"/>
                </a:solidFill>
              </a14:hiddenFill>
            </a:ext>
          </a:extLst>
        </p:spPr>
      </p:pic>
      <p:sp>
        <p:nvSpPr>
          <p:cNvPr id="4" name="Freccia in giù 3">
            <a:extLst>
              <a:ext uri="{FF2B5EF4-FFF2-40B4-BE49-F238E27FC236}">
                <a16:creationId xmlns:a16="http://schemas.microsoft.com/office/drawing/2014/main" id="{97314658-5EAD-488A-A14A-6CAF2EBD95FD}"/>
              </a:ext>
            </a:extLst>
          </p:cNvPr>
          <p:cNvSpPr/>
          <p:nvPr/>
        </p:nvSpPr>
        <p:spPr>
          <a:xfrm>
            <a:off x="1915098" y="2673279"/>
            <a:ext cx="185531" cy="363743"/>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Freccia in giù 5">
            <a:extLst>
              <a:ext uri="{FF2B5EF4-FFF2-40B4-BE49-F238E27FC236}">
                <a16:creationId xmlns:a16="http://schemas.microsoft.com/office/drawing/2014/main" id="{264CD22B-C3CE-4E3D-AC67-EB6182334CB5}"/>
              </a:ext>
            </a:extLst>
          </p:cNvPr>
          <p:cNvSpPr/>
          <p:nvPr/>
        </p:nvSpPr>
        <p:spPr>
          <a:xfrm flipH="1">
            <a:off x="3988313" y="2690190"/>
            <a:ext cx="185531" cy="363743"/>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145A4A80-4F58-4042-BC68-92B40003AD33}"/>
              </a:ext>
            </a:extLst>
          </p:cNvPr>
          <p:cNvSpPr txBox="1"/>
          <p:nvPr/>
        </p:nvSpPr>
        <p:spPr>
          <a:xfrm>
            <a:off x="3260036" y="3346173"/>
            <a:ext cx="2146852" cy="1323439"/>
          </a:xfrm>
          <a:prstGeom prst="rect">
            <a:avLst/>
          </a:prstGeom>
          <a:solidFill>
            <a:schemeClr val="accent6">
              <a:lumMod val="60000"/>
              <a:lumOff val="40000"/>
            </a:schemeClr>
          </a:solidFill>
        </p:spPr>
        <p:txBody>
          <a:bodyPr wrap="square" rtlCol="0">
            <a:spAutoFit/>
          </a:bodyPr>
          <a:lstStyle/>
          <a:p>
            <a:pPr algn="ctr">
              <a:lnSpc>
                <a:spcPts val="4800"/>
              </a:lnSpc>
            </a:pPr>
            <a:r>
              <a:rPr lang="it-IT" sz="4000" dirty="0">
                <a:solidFill>
                  <a:srgbClr val="C00000"/>
                </a:solidFill>
                <a:latin typeface="Chiller" panose="04020404031007020602" pitchFamily="82" charset="0"/>
              </a:rPr>
              <a:t>C’erano una volta…</a:t>
            </a:r>
            <a:endParaRPr lang="it-IT" sz="4000" dirty="0">
              <a:solidFill>
                <a:srgbClr val="C00000"/>
              </a:solidFill>
            </a:endParaRPr>
          </a:p>
        </p:txBody>
      </p:sp>
      <p:sp>
        <p:nvSpPr>
          <p:cNvPr id="8" name="Freccia in giù 7">
            <a:extLst>
              <a:ext uri="{FF2B5EF4-FFF2-40B4-BE49-F238E27FC236}">
                <a16:creationId xmlns:a16="http://schemas.microsoft.com/office/drawing/2014/main" id="{25C85EAE-7C98-4917-9F8A-80F10CB62258}"/>
              </a:ext>
            </a:extLst>
          </p:cNvPr>
          <p:cNvSpPr/>
          <p:nvPr/>
        </p:nvSpPr>
        <p:spPr>
          <a:xfrm flipH="1">
            <a:off x="6065001" y="2702226"/>
            <a:ext cx="185531" cy="363743"/>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Freccia in giù 8">
            <a:extLst>
              <a:ext uri="{FF2B5EF4-FFF2-40B4-BE49-F238E27FC236}">
                <a16:creationId xmlns:a16="http://schemas.microsoft.com/office/drawing/2014/main" id="{D1AA5476-44D3-4CC9-9151-30E53E5D030B}"/>
              </a:ext>
            </a:extLst>
          </p:cNvPr>
          <p:cNvSpPr/>
          <p:nvPr/>
        </p:nvSpPr>
        <p:spPr>
          <a:xfrm flipH="1">
            <a:off x="7776586" y="2704094"/>
            <a:ext cx="185531" cy="363743"/>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Segnaposto contenuto 2">
            <a:extLst>
              <a:ext uri="{FF2B5EF4-FFF2-40B4-BE49-F238E27FC236}">
                <a16:creationId xmlns:a16="http://schemas.microsoft.com/office/drawing/2014/main" id="{E89890CD-356F-4CF8-95B2-3EFA08DE2D78}"/>
              </a:ext>
            </a:extLst>
          </p:cNvPr>
          <p:cNvSpPr txBox="1">
            <a:spLocks/>
          </p:cNvSpPr>
          <p:nvPr/>
        </p:nvSpPr>
        <p:spPr>
          <a:xfrm>
            <a:off x="6096000" y="3556299"/>
            <a:ext cx="1773352" cy="37552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it-IT" b="1" dirty="0">
                <a:solidFill>
                  <a:schemeClr val="accent2">
                    <a:lumMod val="75000"/>
                  </a:schemeClr>
                </a:solidFill>
                <a:latin typeface="Bradley Hand ITC" panose="03070402050302030203" pitchFamily="66" charset="0"/>
              </a:rPr>
              <a:t>               </a:t>
            </a:r>
          </a:p>
        </p:txBody>
      </p:sp>
      <p:pic>
        <p:nvPicPr>
          <p:cNvPr id="15" name="Picture 4" descr="Risultati immagini per IMMAGINI PER RAPPRESENTARE IL LINGUAGGIO">
            <a:extLst>
              <a:ext uri="{FF2B5EF4-FFF2-40B4-BE49-F238E27FC236}">
                <a16:creationId xmlns:a16="http://schemas.microsoft.com/office/drawing/2014/main" id="{2A7A3181-E510-4FF2-B343-EF41B076C9B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600879" y="3347245"/>
            <a:ext cx="1745301" cy="1308976"/>
          </a:xfrm>
          <a:prstGeom prst="rect">
            <a:avLst/>
          </a:prstGeom>
          <a:noFill/>
          <a:extLst>
            <a:ext uri="{909E8E84-426E-40DD-AFC4-6F175D3DCCD1}">
              <a14:hiddenFill xmlns:a14="http://schemas.microsoft.com/office/drawing/2010/main">
                <a:solidFill>
                  <a:srgbClr val="FFFFFF"/>
                </a:solidFill>
              </a14:hiddenFill>
            </a:ext>
          </a:extLst>
        </p:spPr>
      </p:pic>
      <p:sp>
        <p:nvSpPr>
          <p:cNvPr id="16" name="Freccia in giù 15">
            <a:extLst>
              <a:ext uri="{FF2B5EF4-FFF2-40B4-BE49-F238E27FC236}">
                <a16:creationId xmlns:a16="http://schemas.microsoft.com/office/drawing/2014/main" id="{DF91CBC3-064D-4145-9F62-DB40C40C59CB}"/>
              </a:ext>
            </a:extLst>
          </p:cNvPr>
          <p:cNvSpPr/>
          <p:nvPr/>
        </p:nvSpPr>
        <p:spPr>
          <a:xfrm flipH="1">
            <a:off x="9665021" y="2684097"/>
            <a:ext cx="185531" cy="363743"/>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7" name="Immagine 16">
            <a:extLst>
              <a:ext uri="{FF2B5EF4-FFF2-40B4-BE49-F238E27FC236}">
                <a16:creationId xmlns:a16="http://schemas.microsoft.com/office/drawing/2014/main" id="{85FFF77C-E8BA-4294-A2D7-8CE16F74B627}"/>
              </a:ext>
            </a:extLst>
          </p:cNvPr>
          <p:cNvPicPr>
            <a:picLocks noChangeAspect="1"/>
          </p:cNvPicPr>
          <p:nvPr/>
        </p:nvPicPr>
        <p:blipFill rotWithShape="1">
          <a:blip r:embed="rId5">
            <a:extLst>
              <a:ext uri="{28A0092B-C50C-407E-A947-70E740481C1C}">
                <a14:useLocalDpi xmlns:a14="http://schemas.microsoft.com/office/drawing/2010/main" val="0"/>
              </a:ext>
            </a:extLst>
          </a:blip>
          <a:srcRect t="6956" r="733" b="8747"/>
          <a:stretch/>
        </p:blipFill>
        <p:spPr>
          <a:xfrm>
            <a:off x="9502621" y="3346215"/>
            <a:ext cx="1745301" cy="1211471"/>
          </a:xfrm>
          <a:prstGeom prst="rect">
            <a:avLst/>
          </a:prstGeom>
        </p:spPr>
      </p:pic>
      <p:sp>
        <p:nvSpPr>
          <p:cNvPr id="10" name="CasellaDiTesto 9">
            <a:extLst>
              <a:ext uri="{FF2B5EF4-FFF2-40B4-BE49-F238E27FC236}">
                <a16:creationId xmlns:a16="http://schemas.microsoft.com/office/drawing/2014/main" id="{0157F834-2201-4E0C-A951-A155AE49E34F}"/>
              </a:ext>
            </a:extLst>
          </p:cNvPr>
          <p:cNvSpPr txBox="1"/>
          <p:nvPr/>
        </p:nvSpPr>
        <p:spPr>
          <a:xfrm>
            <a:off x="7454753" y="3429000"/>
            <a:ext cx="1941989" cy="923330"/>
          </a:xfrm>
          <a:prstGeom prst="rect">
            <a:avLst/>
          </a:prstGeom>
          <a:solidFill>
            <a:schemeClr val="accent4"/>
          </a:solidFill>
        </p:spPr>
        <p:txBody>
          <a:bodyPr wrap="square" rtlCol="0">
            <a:spAutoFit/>
          </a:bodyPr>
          <a:lstStyle/>
          <a:p>
            <a:r>
              <a:rPr lang="it-IT"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NON SOTTOVALUTARE </a:t>
            </a:r>
          </a:p>
          <a:p>
            <a:r>
              <a:rPr lang="it-IT"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IL PERICOLO.</a:t>
            </a:r>
          </a:p>
        </p:txBody>
      </p:sp>
    </p:spTree>
    <p:extLst>
      <p:ext uri="{BB962C8B-B14F-4D97-AF65-F5344CB8AC3E}">
        <p14:creationId xmlns:p14="http://schemas.microsoft.com/office/powerpoint/2010/main" val="3013306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6FF28D-C4E3-4484-8145-88126763511A}"/>
              </a:ext>
            </a:extLst>
          </p:cNvPr>
          <p:cNvSpPr>
            <a:spLocks noGrp="1"/>
          </p:cNvSpPr>
          <p:nvPr>
            <p:ph type="title"/>
          </p:nvPr>
        </p:nvSpPr>
        <p:spPr>
          <a:solidFill>
            <a:srgbClr val="FFC000"/>
          </a:solidFill>
        </p:spPr>
        <p:txBody>
          <a:bodyPr>
            <a:noAutofit/>
          </a:bodyPr>
          <a:lstStyle/>
          <a:p>
            <a:pPr algn="ctr"/>
            <a:r>
              <a:rPr lang="it-IT" sz="9600" dirty="0">
                <a:solidFill>
                  <a:srgbClr val="C00000"/>
                </a:solidFill>
                <a:latin typeface="Chiller" panose="04020404031007020602" pitchFamily="82" charset="0"/>
              </a:rPr>
              <a:t>Caratteristiche della favola</a:t>
            </a:r>
          </a:p>
        </p:txBody>
      </p:sp>
      <p:sp>
        <p:nvSpPr>
          <p:cNvPr id="3" name="Segnaposto contenuto 2">
            <a:extLst>
              <a:ext uri="{FF2B5EF4-FFF2-40B4-BE49-F238E27FC236}">
                <a16:creationId xmlns:a16="http://schemas.microsoft.com/office/drawing/2014/main" id="{B51C9C2C-56E5-482D-8D6F-428C5BFDC4AC}"/>
              </a:ext>
            </a:extLst>
          </p:cNvPr>
          <p:cNvSpPr>
            <a:spLocks noGrp="1"/>
          </p:cNvSpPr>
          <p:nvPr>
            <p:ph idx="1"/>
          </p:nvPr>
        </p:nvSpPr>
        <p:spPr>
          <a:xfrm>
            <a:off x="834887" y="1714111"/>
            <a:ext cx="10515600" cy="4486275"/>
          </a:xfrm>
        </p:spPr>
        <p:txBody>
          <a:bodyPr/>
          <a:lstStyle/>
          <a:p>
            <a:pPr marL="0" indent="0" algn="ctr">
              <a:buNone/>
            </a:pPr>
            <a:r>
              <a:rPr lang="it-IT" dirty="0"/>
              <a:t>Animali e loro significato </a:t>
            </a:r>
          </a:p>
          <a:p>
            <a:pPr marL="0" indent="0" algn="ctr">
              <a:buNone/>
            </a:pPr>
            <a:endParaRPr lang="it-IT" dirty="0"/>
          </a:p>
        </p:txBody>
      </p:sp>
      <p:pic>
        <p:nvPicPr>
          <p:cNvPr id="4" name="Immagine 3" descr="Risultati immagini per animali a cartoni volpe">
            <a:extLst>
              <a:ext uri="{FF2B5EF4-FFF2-40B4-BE49-F238E27FC236}">
                <a16:creationId xmlns:a16="http://schemas.microsoft.com/office/drawing/2014/main" id="{EDBB23D7-C1B4-49EB-9D07-CD9743ED8702}"/>
              </a:ext>
            </a:extLst>
          </p:cNvPr>
          <p:cNvPicPr/>
          <p:nvPr/>
        </p:nvPicPr>
        <p:blipFill rotWithShape="1">
          <a:blip r:embed="rId2" cstate="print">
            <a:extLst>
              <a:ext uri="{28A0092B-C50C-407E-A947-70E740481C1C}">
                <a14:useLocalDpi xmlns:a14="http://schemas.microsoft.com/office/drawing/2010/main" val="0"/>
              </a:ext>
            </a:extLst>
          </a:blip>
          <a:srcRect l="7673" t="7875" r="9142" b="29940"/>
          <a:stretch/>
        </p:blipFill>
        <p:spPr bwMode="auto">
          <a:xfrm>
            <a:off x="1290168" y="2215902"/>
            <a:ext cx="1633855" cy="1221105"/>
          </a:xfrm>
          <a:prstGeom prst="rect">
            <a:avLst/>
          </a:prstGeom>
          <a:noFill/>
          <a:ln>
            <a:noFill/>
          </a:ln>
          <a:extLst>
            <a:ext uri="{53640926-AAD7-44D8-BBD7-CCE9431645EC}">
              <a14:shadowObscured xmlns:a14="http://schemas.microsoft.com/office/drawing/2010/main"/>
            </a:ext>
          </a:extLst>
        </p:spPr>
      </p:pic>
      <p:pic>
        <p:nvPicPr>
          <p:cNvPr id="5" name="Immagine 4" descr="Risultati immagini per animali a cartoni leone">
            <a:extLst>
              <a:ext uri="{FF2B5EF4-FFF2-40B4-BE49-F238E27FC236}">
                <a16:creationId xmlns:a16="http://schemas.microsoft.com/office/drawing/2014/main" id="{35E2D704-862E-4381-83CA-4924D56238B0}"/>
              </a:ext>
            </a:extLst>
          </p:cNvPr>
          <p:cNvPicPr/>
          <p:nvPr/>
        </p:nvPicPr>
        <p:blipFill rotWithShape="1">
          <a:blip r:embed="rId3">
            <a:extLst>
              <a:ext uri="{28A0092B-C50C-407E-A947-70E740481C1C}">
                <a14:useLocalDpi xmlns:a14="http://schemas.microsoft.com/office/drawing/2010/main" val="0"/>
              </a:ext>
            </a:extLst>
          </a:blip>
          <a:srcRect l="7331" t="12933" r="6022" b="17658"/>
          <a:stretch/>
        </p:blipFill>
        <p:spPr bwMode="auto">
          <a:xfrm>
            <a:off x="1290168" y="3646839"/>
            <a:ext cx="1448435" cy="1160145"/>
          </a:xfrm>
          <a:prstGeom prst="rect">
            <a:avLst/>
          </a:prstGeom>
          <a:noFill/>
          <a:ln>
            <a:noFill/>
          </a:ln>
          <a:extLst>
            <a:ext uri="{53640926-AAD7-44D8-BBD7-CCE9431645EC}">
              <a14:shadowObscured xmlns:a14="http://schemas.microsoft.com/office/drawing/2010/main"/>
            </a:ext>
          </a:extLst>
        </p:spPr>
      </p:pic>
      <p:pic>
        <p:nvPicPr>
          <p:cNvPr id="6" name="Immagine 5" descr="Risultati immagini per animali a cartoni asino">
            <a:extLst>
              <a:ext uri="{FF2B5EF4-FFF2-40B4-BE49-F238E27FC236}">
                <a16:creationId xmlns:a16="http://schemas.microsoft.com/office/drawing/2014/main" id="{47B42C1D-6033-41A2-B004-0C79776C3931}"/>
              </a:ext>
            </a:extLst>
          </p:cNvPr>
          <p:cNvPicPr/>
          <p:nvPr/>
        </p:nvPicPr>
        <p:blipFill rotWithShape="1">
          <a:blip r:embed="rId4" cstate="print">
            <a:extLst>
              <a:ext uri="{28A0092B-C50C-407E-A947-70E740481C1C}">
                <a14:useLocalDpi xmlns:a14="http://schemas.microsoft.com/office/drawing/2010/main" val="0"/>
              </a:ext>
            </a:extLst>
          </a:blip>
          <a:srcRect r="3069" b="5312"/>
          <a:stretch/>
        </p:blipFill>
        <p:spPr bwMode="auto">
          <a:xfrm>
            <a:off x="1339698" y="4992228"/>
            <a:ext cx="1398905" cy="999490"/>
          </a:xfrm>
          <a:prstGeom prst="rect">
            <a:avLst/>
          </a:prstGeom>
          <a:noFill/>
          <a:ln>
            <a:noFill/>
          </a:ln>
          <a:extLst>
            <a:ext uri="{53640926-AAD7-44D8-BBD7-CCE9431645EC}">
              <a14:shadowObscured xmlns:a14="http://schemas.microsoft.com/office/drawing/2010/main"/>
            </a:ext>
          </a:extLst>
        </p:spPr>
      </p:pic>
      <p:pic>
        <p:nvPicPr>
          <p:cNvPr id="7" name="Immagine 6" descr="Risultati immagini per animali a cartoni LUPO">
            <a:extLst>
              <a:ext uri="{FF2B5EF4-FFF2-40B4-BE49-F238E27FC236}">
                <a16:creationId xmlns:a16="http://schemas.microsoft.com/office/drawing/2014/main" id="{A9FACE2E-25A3-4197-958D-D5D358C5F99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3544" y="2074932"/>
            <a:ext cx="975995" cy="1362075"/>
          </a:xfrm>
          <a:prstGeom prst="rect">
            <a:avLst/>
          </a:prstGeom>
          <a:noFill/>
          <a:ln>
            <a:noFill/>
          </a:ln>
        </p:spPr>
      </p:pic>
      <p:pic>
        <p:nvPicPr>
          <p:cNvPr id="8" name="Immagine 7" descr="Risultati immagini per animali a cartoni AGNELLO">
            <a:extLst>
              <a:ext uri="{FF2B5EF4-FFF2-40B4-BE49-F238E27FC236}">
                <a16:creationId xmlns:a16="http://schemas.microsoft.com/office/drawing/2014/main" id="{6A79C900-828C-4579-9CF8-5A1996467D0D}"/>
              </a:ext>
            </a:extLst>
          </p:cNvPr>
          <p:cNvPicPr/>
          <p:nvPr/>
        </p:nvPicPr>
        <p:blipFill rotWithShape="1">
          <a:blip r:embed="rId6" cstate="print">
            <a:extLst>
              <a:ext uri="{28A0092B-C50C-407E-A947-70E740481C1C}">
                <a14:useLocalDpi xmlns:a14="http://schemas.microsoft.com/office/drawing/2010/main" val="0"/>
              </a:ext>
            </a:extLst>
          </a:blip>
          <a:srcRect t="6723" r="-961" b="5869"/>
          <a:stretch/>
        </p:blipFill>
        <p:spPr bwMode="auto">
          <a:xfrm>
            <a:off x="4897679" y="3358444"/>
            <a:ext cx="1439545" cy="1197610"/>
          </a:xfrm>
          <a:prstGeom prst="rect">
            <a:avLst/>
          </a:prstGeom>
          <a:noFill/>
          <a:ln>
            <a:noFill/>
          </a:ln>
          <a:extLst>
            <a:ext uri="{53640926-AAD7-44D8-BBD7-CCE9431645EC}">
              <a14:shadowObscured xmlns:a14="http://schemas.microsoft.com/office/drawing/2010/main"/>
            </a:ext>
          </a:extLst>
        </p:spPr>
      </p:pic>
      <p:pic>
        <p:nvPicPr>
          <p:cNvPr id="9" name="Immagine 8" descr="Risultati immagini per animali a cartone animato FORMICA">
            <a:extLst>
              <a:ext uri="{FF2B5EF4-FFF2-40B4-BE49-F238E27FC236}">
                <a16:creationId xmlns:a16="http://schemas.microsoft.com/office/drawing/2014/main" id="{762AC7CC-FD73-4F61-8A99-496E62109F6B}"/>
              </a:ext>
            </a:extLst>
          </p:cNvPr>
          <p:cNvPicPr/>
          <p:nvPr/>
        </p:nvPicPr>
        <p:blipFill rotWithShape="1">
          <a:blip r:embed="rId7" cstate="print">
            <a:extLst>
              <a:ext uri="{28A0092B-C50C-407E-A947-70E740481C1C}">
                <a14:useLocalDpi xmlns:a14="http://schemas.microsoft.com/office/drawing/2010/main" val="0"/>
              </a:ext>
            </a:extLst>
          </a:blip>
          <a:srcRect l="10503" t="17001" r="9323" b="11207"/>
          <a:stretch/>
        </p:blipFill>
        <p:spPr bwMode="auto">
          <a:xfrm>
            <a:off x="4865631" y="4634723"/>
            <a:ext cx="1417955" cy="1356995"/>
          </a:xfrm>
          <a:prstGeom prst="rect">
            <a:avLst/>
          </a:prstGeom>
          <a:noFill/>
          <a:ln>
            <a:noFill/>
          </a:ln>
          <a:extLst>
            <a:ext uri="{53640926-AAD7-44D8-BBD7-CCE9431645EC}">
              <a14:shadowObscured xmlns:a14="http://schemas.microsoft.com/office/drawing/2010/main"/>
            </a:ext>
          </a:extLst>
        </p:spPr>
      </p:pic>
      <p:pic>
        <p:nvPicPr>
          <p:cNvPr id="10" name="Immagine 9" descr="Risultati immagini per animali a cartone animato CICALA">
            <a:extLst>
              <a:ext uri="{FF2B5EF4-FFF2-40B4-BE49-F238E27FC236}">
                <a16:creationId xmlns:a16="http://schemas.microsoft.com/office/drawing/2014/main" id="{62E7AD61-3BEC-4EAD-AF57-3E296D3670CC}"/>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7841611" y="2351156"/>
            <a:ext cx="1686560" cy="950595"/>
          </a:xfrm>
          <a:prstGeom prst="rect">
            <a:avLst/>
          </a:prstGeom>
          <a:noFill/>
          <a:ln>
            <a:noFill/>
          </a:ln>
        </p:spPr>
      </p:pic>
      <p:pic>
        <p:nvPicPr>
          <p:cNvPr id="11" name="Immagine 10" descr="Risultati immagini per animali a cartone animato RANA">
            <a:extLst>
              <a:ext uri="{FF2B5EF4-FFF2-40B4-BE49-F238E27FC236}">
                <a16:creationId xmlns:a16="http://schemas.microsoft.com/office/drawing/2014/main" id="{40236726-3059-4C63-97A2-DAC96612E7E1}"/>
              </a:ext>
            </a:extLst>
          </p:cNvPr>
          <p:cNvPicPr/>
          <p:nvPr/>
        </p:nvPicPr>
        <p:blipFill rotWithShape="1">
          <a:blip r:embed="rId9" cstate="print">
            <a:extLst>
              <a:ext uri="{28A0092B-C50C-407E-A947-70E740481C1C}">
                <a14:useLocalDpi xmlns:a14="http://schemas.microsoft.com/office/drawing/2010/main" val="0"/>
              </a:ext>
            </a:extLst>
          </a:blip>
          <a:srcRect l="3433" t="3032" r="9338" b="4394"/>
          <a:stretch/>
        </p:blipFill>
        <p:spPr bwMode="auto">
          <a:xfrm>
            <a:off x="8103706" y="4334749"/>
            <a:ext cx="1081405" cy="1146810"/>
          </a:xfrm>
          <a:prstGeom prst="rect">
            <a:avLst/>
          </a:prstGeom>
          <a:noFill/>
          <a:ln>
            <a:noFill/>
          </a:ln>
          <a:extLst>
            <a:ext uri="{53640926-AAD7-44D8-BBD7-CCE9431645EC}">
              <a14:shadowObscured xmlns:a14="http://schemas.microsoft.com/office/drawing/2010/main"/>
            </a:ext>
          </a:extLst>
        </p:spPr>
      </p:pic>
      <p:sp>
        <p:nvSpPr>
          <p:cNvPr id="12" name="CasellaDiTesto 11">
            <a:extLst>
              <a:ext uri="{FF2B5EF4-FFF2-40B4-BE49-F238E27FC236}">
                <a16:creationId xmlns:a16="http://schemas.microsoft.com/office/drawing/2014/main" id="{EA0D4408-6DFD-4C26-B7D5-FFEA476CE155}"/>
              </a:ext>
            </a:extLst>
          </p:cNvPr>
          <p:cNvSpPr txBox="1"/>
          <p:nvPr/>
        </p:nvSpPr>
        <p:spPr>
          <a:xfrm>
            <a:off x="3127513" y="2755969"/>
            <a:ext cx="893193" cy="369332"/>
          </a:xfrm>
          <a:prstGeom prst="rect">
            <a:avLst/>
          </a:prstGeom>
          <a:noFill/>
        </p:spPr>
        <p:txBody>
          <a:bodyPr wrap="none" rtlCol="0">
            <a:spAutoFit/>
          </a:bodyPr>
          <a:lstStyle/>
          <a:p>
            <a:r>
              <a:rPr lang="it-IT" b="1" dirty="0">
                <a:latin typeface="Freestyle Script" panose="030804020302050B0404" pitchFamily="66" charset="0"/>
              </a:rPr>
              <a:t>FURBIZIA</a:t>
            </a:r>
          </a:p>
        </p:txBody>
      </p:sp>
      <p:sp>
        <p:nvSpPr>
          <p:cNvPr id="14" name="CasellaDiTesto 13">
            <a:extLst>
              <a:ext uri="{FF2B5EF4-FFF2-40B4-BE49-F238E27FC236}">
                <a16:creationId xmlns:a16="http://schemas.microsoft.com/office/drawing/2014/main" id="{EEA67D78-4937-4D22-B510-C511F3ABBCED}"/>
              </a:ext>
            </a:extLst>
          </p:cNvPr>
          <p:cNvSpPr txBox="1"/>
          <p:nvPr/>
        </p:nvSpPr>
        <p:spPr>
          <a:xfrm>
            <a:off x="3150203" y="4226911"/>
            <a:ext cx="715617" cy="369332"/>
          </a:xfrm>
          <a:prstGeom prst="rect">
            <a:avLst/>
          </a:prstGeom>
          <a:noFill/>
        </p:spPr>
        <p:txBody>
          <a:bodyPr wrap="square" rtlCol="0">
            <a:spAutoFit/>
          </a:bodyPr>
          <a:lstStyle/>
          <a:p>
            <a:r>
              <a:rPr lang="it-IT" b="1" dirty="0">
                <a:latin typeface="Freestyle Script" panose="030804020302050B0404" pitchFamily="66" charset="0"/>
              </a:rPr>
              <a:t>FORZA</a:t>
            </a:r>
          </a:p>
        </p:txBody>
      </p:sp>
      <p:sp>
        <p:nvSpPr>
          <p:cNvPr id="15" name="CasellaDiTesto 14">
            <a:extLst>
              <a:ext uri="{FF2B5EF4-FFF2-40B4-BE49-F238E27FC236}">
                <a16:creationId xmlns:a16="http://schemas.microsoft.com/office/drawing/2014/main" id="{89A37C4D-DF7E-400B-90B1-1F0E740867EB}"/>
              </a:ext>
            </a:extLst>
          </p:cNvPr>
          <p:cNvSpPr txBox="1"/>
          <p:nvPr/>
        </p:nvSpPr>
        <p:spPr>
          <a:xfrm>
            <a:off x="3127514" y="5579165"/>
            <a:ext cx="1113182" cy="369332"/>
          </a:xfrm>
          <a:prstGeom prst="rect">
            <a:avLst/>
          </a:prstGeom>
          <a:noFill/>
        </p:spPr>
        <p:txBody>
          <a:bodyPr wrap="square" rtlCol="0">
            <a:spAutoFit/>
          </a:bodyPr>
          <a:lstStyle/>
          <a:p>
            <a:r>
              <a:rPr lang="it-IT" b="1" dirty="0">
                <a:latin typeface="Freestyle Script" panose="030804020302050B0404" pitchFamily="66" charset="0"/>
              </a:rPr>
              <a:t>STUPIDITA</a:t>
            </a:r>
            <a:r>
              <a:rPr lang="it-IT" dirty="0"/>
              <a:t>’</a:t>
            </a:r>
          </a:p>
        </p:txBody>
      </p:sp>
      <p:sp>
        <p:nvSpPr>
          <p:cNvPr id="16" name="CasellaDiTesto 15">
            <a:extLst>
              <a:ext uri="{FF2B5EF4-FFF2-40B4-BE49-F238E27FC236}">
                <a16:creationId xmlns:a16="http://schemas.microsoft.com/office/drawing/2014/main" id="{73F51045-6147-4494-BD7F-950355123611}"/>
              </a:ext>
            </a:extLst>
          </p:cNvPr>
          <p:cNvSpPr txBox="1"/>
          <p:nvPr/>
        </p:nvSpPr>
        <p:spPr>
          <a:xfrm>
            <a:off x="6212462" y="2731304"/>
            <a:ext cx="1439545" cy="369332"/>
          </a:xfrm>
          <a:prstGeom prst="rect">
            <a:avLst/>
          </a:prstGeom>
          <a:noFill/>
        </p:spPr>
        <p:txBody>
          <a:bodyPr wrap="square" rtlCol="0">
            <a:spAutoFit/>
          </a:bodyPr>
          <a:lstStyle/>
          <a:p>
            <a:r>
              <a:rPr lang="it-IT" b="1" dirty="0">
                <a:latin typeface="Freestyle Script" panose="030804020302050B0404" pitchFamily="66" charset="0"/>
              </a:rPr>
              <a:t>PREPOTENZA</a:t>
            </a:r>
          </a:p>
        </p:txBody>
      </p:sp>
      <p:sp>
        <p:nvSpPr>
          <p:cNvPr id="18" name="CasellaDiTesto 17">
            <a:extLst>
              <a:ext uri="{FF2B5EF4-FFF2-40B4-BE49-F238E27FC236}">
                <a16:creationId xmlns:a16="http://schemas.microsoft.com/office/drawing/2014/main" id="{7FFF04C6-56AE-45DB-B2ED-6B040B498769}"/>
              </a:ext>
            </a:extLst>
          </p:cNvPr>
          <p:cNvSpPr txBox="1"/>
          <p:nvPr/>
        </p:nvSpPr>
        <p:spPr>
          <a:xfrm>
            <a:off x="6323342" y="4150083"/>
            <a:ext cx="1090363" cy="369332"/>
          </a:xfrm>
          <a:prstGeom prst="rect">
            <a:avLst/>
          </a:prstGeom>
          <a:noFill/>
        </p:spPr>
        <p:txBody>
          <a:bodyPr wrap="none" rtlCol="0">
            <a:spAutoFit/>
          </a:bodyPr>
          <a:lstStyle/>
          <a:p>
            <a:r>
              <a:rPr lang="it-IT" b="1" dirty="0">
                <a:latin typeface="Freestyle Script" panose="030804020302050B0404" pitchFamily="66" charset="0"/>
              </a:rPr>
              <a:t>INGENUITA</a:t>
            </a:r>
            <a:r>
              <a:rPr lang="it-IT" dirty="0"/>
              <a:t>’</a:t>
            </a:r>
          </a:p>
        </p:txBody>
      </p:sp>
      <p:sp>
        <p:nvSpPr>
          <p:cNvPr id="19" name="CasellaDiTesto 18">
            <a:extLst>
              <a:ext uri="{FF2B5EF4-FFF2-40B4-BE49-F238E27FC236}">
                <a16:creationId xmlns:a16="http://schemas.microsoft.com/office/drawing/2014/main" id="{388D0A27-0506-42EC-AC94-0505F3BF9090}"/>
              </a:ext>
            </a:extLst>
          </p:cNvPr>
          <p:cNvSpPr txBox="1"/>
          <p:nvPr/>
        </p:nvSpPr>
        <p:spPr>
          <a:xfrm>
            <a:off x="6480313" y="5579165"/>
            <a:ext cx="1229824" cy="369332"/>
          </a:xfrm>
          <a:prstGeom prst="rect">
            <a:avLst/>
          </a:prstGeom>
          <a:noFill/>
        </p:spPr>
        <p:txBody>
          <a:bodyPr wrap="none" rtlCol="0">
            <a:spAutoFit/>
          </a:bodyPr>
          <a:lstStyle/>
          <a:p>
            <a:r>
              <a:rPr lang="it-IT" b="1" dirty="0">
                <a:latin typeface="Freestyle Script" panose="030804020302050B0404" pitchFamily="66" charset="0"/>
              </a:rPr>
              <a:t>LABORIOSITA</a:t>
            </a:r>
            <a:r>
              <a:rPr lang="it-IT" dirty="0"/>
              <a:t>’</a:t>
            </a:r>
          </a:p>
        </p:txBody>
      </p:sp>
      <p:sp>
        <p:nvSpPr>
          <p:cNvPr id="20" name="CasellaDiTesto 19">
            <a:extLst>
              <a:ext uri="{FF2B5EF4-FFF2-40B4-BE49-F238E27FC236}">
                <a16:creationId xmlns:a16="http://schemas.microsoft.com/office/drawing/2014/main" id="{96B3FD91-4E63-46C4-A776-E956958B8376}"/>
              </a:ext>
            </a:extLst>
          </p:cNvPr>
          <p:cNvSpPr txBox="1"/>
          <p:nvPr/>
        </p:nvSpPr>
        <p:spPr>
          <a:xfrm>
            <a:off x="9674087" y="2755969"/>
            <a:ext cx="1475084" cy="369332"/>
          </a:xfrm>
          <a:prstGeom prst="rect">
            <a:avLst/>
          </a:prstGeom>
          <a:noFill/>
        </p:spPr>
        <p:txBody>
          <a:bodyPr wrap="none" rtlCol="0">
            <a:spAutoFit/>
          </a:bodyPr>
          <a:lstStyle/>
          <a:p>
            <a:r>
              <a:rPr lang="it-IT" b="1" dirty="0">
                <a:latin typeface="Freestyle Script" panose="030804020302050B0404" pitchFamily="66" charset="0"/>
              </a:rPr>
              <a:t>SUPERFICIALITA</a:t>
            </a:r>
            <a:r>
              <a:rPr lang="it-IT" dirty="0"/>
              <a:t>’</a:t>
            </a:r>
          </a:p>
        </p:txBody>
      </p:sp>
      <p:sp>
        <p:nvSpPr>
          <p:cNvPr id="21" name="CasellaDiTesto 20">
            <a:extLst>
              <a:ext uri="{FF2B5EF4-FFF2-40B4-BE49-F238E27FC236}">
                <a16:creationId xmlns:a16="http://schemas.microsoft.com/office/drawing/2014/main" id="{315659D8-C039-4A44-89C8-770EF176601A}"/>
              </a:ext>
            </a:extLst>
          </p:cNvPr>
          <p:cNvSpPr txBox="1"/>
          <p:nvPr/>
        </p:nvSpPr>
        <p:spPr>
          <a:xfrm>
            <a:off x="9674088" y="4150083"/>
            <a:ext cx="1187422" cy="369332"/>
          </a:xfrm>
          <a:prstGeom prst="rect">
            <a:avLst/>
          </a:prstGeom>
          <a:noFill/>
        </p:spPr>
        <p:txBody>
          <a:bodyPr wrap="square" rtlCol="0">
            <a:spAutoFit/>
          </a:bodyPr>
          <a:lstStyle/>
          <a:p>
            <a:r>
              <a:rPr lang="it-IT" b="1" dirty="0">
                <a:solidFill>
                  <a:srgbClr val="FF0000"/>
                </a:solidFill>
                <a:latin typeface="Freestyle Script" panose="030804020302050B0404" pitchFamily="66" charset="0"/>
              </a:rPr>
              <a:t>ARROGANZA</a:t>
            </a:r>
          </a:p>
        </p:txBody>
      </p:sp>
      <p:sp>
        <p:nvSpPr>
          <p:cNvPr id="22" name="Freccia circolare 21">
            <a:extLst>
              <a:ext uri="{FF2B5EF4-FFF2-40B4-BE49-F238E27FC236}">
                <a16:creationId xmlns:a16="http://schemas.microsoft.com/office/drawing/2014/main" id="{AB68E322-DDB7-4553-AA29-AF5C35D51424}"/>
              </a:ext>
            </a:extLst>
          </p:cNvPr>
          <p:cNvSpPr/>
          <p:nvPr/>
        </p:nvSpPr>
        <p:spPr>
          <a:xfrm>
            <a:off x="8723908" y="3692610"/>
            <a:ext cx="1090363" cy="1146683"/>
          </a:xfrm>
          <a:prstGeom prst="circularArrow">
            <a:avLst>
              <a:gd name="adj1" fmla="val 12500"/>
              <a:gd name="adj2" fmla="val 1142319"/>
              <a:gd name="adj3" fmla="val 20457681"/>
              <a:gd name="adj4" fmla="val 10647842"/>
              <a:gd name="adj5" fmla="val 12500"/>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6791986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Tm="5000">
        <p15:prstTrans prst="curtains"/>
      </p:transition>
    </mc:Choice>
    <mc:Fallback xmlns="">
      <p:transition spd="slow" advTm="5000">
        <p:fade/>
      </p:transition>
    </mc:Fallback>
  </mc:AlternateContent>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1596</TotalTime>
  <Words>3791</Words>
  <Application>Microsoft Office PowerPoint</Application>
  <PresentationFormat>Widescreen</PresentationFormat>
  <Paragraphs>495</Paragraphs>
  <Slides>58</Slides>
  <Notes>0</Notes>
  <HiddenSlides>0</HiddenSlides>
  <MMClips>1</MMClips>
  <ScaleCrop>false</ScaleCrop>
  <HeadingPairs>
    <vt:vector size="6" baseType="variant">
      <vt:variant>
        <vt:lpstr>Caratteri utilizzati</vt:lpstr>
      </vt:variant>
      <vt:variant>
        <vt:i4>23</vt:i4>
      </vt:variant>
      <vt:variant>
        <vt:lpstr>Tema</vt:lpstr>
      </vt:variant>
      <vt:variant>
        <vt:i4>1</vt:i4>
      </vt:variant>
      <vt:variant>
        <vt:lpstr>Titoli diapositive</vt:lpstr>
      </vt:variant>
      <vt:variant>
        <vt:i4>58</vt:i4>
      </vt:variant>
    </vt:vector>
  </HeadingPairs>
  <TitlesOfParts>
    <vt:vector size="82" baseType="lpstr">
      <vt:lpstr>Agency FB</vt:lpstr>
      <vt:lpstr>Aharoni</vt:lpstr>
      <vt:lpstr>Algerian</vt:lpstr>
      <vt:lpstr>Arial</vt:lpstr>
      <vt:lpstr>Arial Black</vt:lpstr>
      <vt:lpstr>Arial Rounded MT Bold</vt:lpstr>
      <vt:lpstr>Bauhaus 93</vt:lpstr>
      <vt:lpstr>Berlin Sans FB Demi</vt:lpstr>
      <vt:lpstr>Bradley Hand ITC</vt:lpstr>
      <vt:lpstr>Brush Script MT</vt:lpstr>
      <vt:lpstr>Calibri</vt:lpstr>
      <vt:lpstr>Calibri Light</vt:lpstr>
      <vt:lpstr>Castellar</vt:lpstr>
      <vt:lpstr>Century</vt:lpstr>
      <vt:lpstr>Chiller</vt:lpstr>
      <vt:lpstr>Curlz MT</vt:lpstr>
      <vt:lpstr>Freestyle Script</vt:lpstr>
      <vt:lpstr>Goudy Stout</vt:lpstr>
      <vt:lpstr>Jokerman</vt:lpstr>
      <vt:lpstr>Kristen ITC</vt:lpstr>
      <vt:lpstr>MV Boli</vt:lpstr>
      <vt:lpstr>Ravie</vt:lpstr>
      <vt:lpstr>Wingdings</vt:lpstr>
      <vt:lpstr>Tema di Office</vt:lpstr>
      <vt:lpstr>DALLA FAVOLA AL COMPITO DI REALTA’</vt:lpstr>
      <vt:lpstr>UNITA’ DI APPRENDIMENTO</vt:lpstr>
      <vt:lpstr>Presentazione standard di PowerPoint</vt:lpstr>
      <vt:lpstr>Presentazione standard di PowerPoint</vt:lpstr>
      <vt:lpstr>«Due rane vicine di casa»</vt:lpstr>
      <vt:lpstr>Leggiamo una favola</vt:lpstr>
      <vt:lpstr>DEFINIZIONE</vt:lpstr>
      <vt:lpstr>Analizziamo  il testo</vt:lpstr>
      <vt:lpstr>Caratteristiche della favola</vt:lpstr>
      <vt:lpstr>I COMPORTAMENTI</vt:lpstr>
      <vt:lpstr>IL TEMPO</vt:lpstr>
      <vt:lpstr>IL LUOGO</vt:lpstr>
      <vt:lpstr>LA MORALE</vt:lpstr>
      <vt:lpstr>Il linguaggio: SEMPLICE</vt:lpstr>
      <vt:lpstr>CENNI STORICI</vt:lpstr>
      <vt:lpstr>Raccontiamo i personaggi attraverso  i DIAGRAMMI</vt:lpstr>
      <vt:lpstr>La rana dell’acquitrino</vt:lpstr>
      <vt:lpstr>DALLA FAVOLA A DUE MINISTORIE </vt:lpstr>
      <vt:lpstr>DESCRIZIONE DELLA RANA  CON CONOSCENZE PREGRESSE</vt:lpstr>
      <vt:lpstr>1^PROBLEMATIZZAZIONE</vt:lpstr>
      <vt:lpstr>Presentazione standard di PowerPoint</vt:lpstr>
      <vt:lpstr>Presentazione standard di PowerPoint</vt:lpstr>
      <vt:lpstr>Presentazione standard di PowerPoint</vt:lpstr>
      <vt:lpstr>Presentazione standard di PowerPoint</vt:lpstr>
      <vt:lpstr>IPONIMI E IPERONIMI</vt:lpstr>
      <vt:lpstr>DALLA CLASSIFICAZIONE ALLA VERBALIZZAZIONE</vt:lpstr>
      <vt:lpstr> Dalla titolazione alla sintesi </vt:lpstr>
      <vt:lpstr>b) SINTESI</vt:lpstr>
      <vt:lpstr>DAL DISCORSO DIRETTO AL DISCORSO INDIRETTO</vt:lpstr>
      <vt:lpstr>Costruiamo favole </vt:lpstr>
      <vt:lpstr>FAVOLA COLLETTIVA </vt:lpstr>
      <vt:lpstr> LE FAVOLE INSEGNANO</vt:lpstr>
      <vt:lpstr>DALLA FAVOLA ALLA FILASTOCCA</vt:lpstr>
      <vt:lpstr>ANCORA FILASTROCCHE</vt:lpstr>
      <vt:lpstr>PER COMPRENDERE: TERMINI SCONOSCIUTI</vt:lpstr>
      <vt:lpstr>Accrescere il ventaglio lessicale:  etichettiamo parole</vt:lpstr>
      <vt:lpstr>ANCORA TESTI</vt:lpstr>
      <vt:lpstr>CHE COS’E’ LA LEGGENDA?</vt:lpstr>
      <vt:lpstr>DISCRIMINIANO: realtà e fantasia</vt:lpstr>
      <vt:lpstr>SOMIGLIANZE</vt:lpstr>
      <vt:lpstr>2^PROBLEMATIZZAZIONE</vt:lpstr>
      <vt:lpstr>UTILIZZIAMO IL TESTO INFORMATIVO</vt:lpstr>
      <vt:lpstr>IL VOLANTINO</vt:lpstr>
      <vt:lpstr>Presentazione standard di PowerPoint</vt:lpstr>
      <vt:lpstr>Presentazione standard di PowerPoint</vt:lpstr>
      <vt:lpstr>Presentazione standard di PowerPoint</vt:lpstr>
      <vt:lpstr>Presentazione standard di PowerPoint</vt:lpstr>
      <vt:lpstr>PROGETTIAMO I NOSTRI ABITI</vt:lpstr>
      <vt:lpstr>COSTRUIAMO UNO SCHEMA</vt:lpstr>
      <vt:lpstr>GIOCHIAMO CON GLI AGGETTIVI DEL TESTO</vt:lpstr>
      <vt:lpstr>SFILIAMO CON I NOSTRI ABITI CARNASCIALESCHI</vt:lpstr>
      <vt:lpstr>Presentazione standard di PowerPoint</vt:lpstr>
      <vt:lpstr>Presentazione standard di PowerPoint</vt:lpstr>
      <vt:lpstr>Autobiografie di un’esperienza</vt:lpstr>
      <vt:lpstr>Presentazione standard di PowerPoint</vt:lpstr>
      <vt:lpstr> 3^ PROBLEMATIZZAZIONE </vt:lpstr>
      <vt:lpstr>Quali informazioni inserire?</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DALLA FAVOLA AL COMPITO DI REALTA’</dc:title>
  <dc:creator>Principale</dc:creator>
  <cp:lastModifiedBy>Principale</cp:lastModifiedBy>
  <cp:revision>223</cp:revision>
  <dcterms:created xsi:type="dcterms:W3CDTF">2020-01-13T08:59:07Z</dcterms:created>
  <dcterms:modified xsi:type="dcterms:W3CDTF">2020-03-06T15:44:43Z</dcterms:modified>
</cp:coreProperties>
</file>