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9" r:id="rId11"/>
    <p:sldId id="277" r:id="rId12"/>
    <p:sldId id="290" r:id="rId13"/>
    <p:sldId id="278" r:id="rId14"/>
    <p:sldId id="291" r:id="rId15"/>
    <p:sldId id="279" r:id="rId16"/>
    <p:sldId id="292" r:id="rId17"/>
    <p:sldId id="280" r:id="rId18"/>
    <p:sldId id="293" r:id="rId19"/>
    <p:sldId id="268" r:id="rId20"/>
    <p:sldId id="281" r:id="rId21"/>
    <p:sldId id="283" r:id="rId22"/>
    <p:sldId id="296" r:id="rId23"/>
    <p:sldId id="284" r:id="rId24"/>
    <p:sldId id="297" r:id="rId25"/>
    <p:sldId id="272" r:id="rId26"/>
    <p:sldId id="285" r:id="rId27"/>
    <p:sldId id="299" r:id="rId28"/>
    <p:sldId id="287" r:id="rId29"/>
    <p:sldId id="300" r:id="rId30"/>
    <p:sldId id="288" r:id="rId31"/>
    <p:sldId id="301" r:id="rId32"/>
    <p:sldId id="302" r:id="rId33"/>
    <p:sldId id="303" r:id="rId34"/>
    <p:sldId id="304" r:id="rId35"/>
    <p:sldId id="305" r:id="rId36"/>
    <p:sldId id="307" r:id="rId37"/>
    <p:sldId id="306" r:id="rId38"/>
    <p:sldId id="308" r:id="rId3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607692-933F-4458-B120-AE1A8229A58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E9CFDDB-E498-4B6A-9857-B26B56BA4A25}">
      <dgm:prSet phldrT="[Testo]" custT="1"/>
      <dgm:spPr>
        <a:solidFill>
          <a:srgbClr val="FF0000"/>
        </a:solidFill>
      </dgm:spPr>
      <dgm:t>
        <a:bodyPr/>
        <a:lstStyle/>
        <a:p>
          <a:r>
            <a:rPr lang="it-IT" sz="2000" b="1" dirty="0" smtClean="0"/>
            <a:t>MODULI SCUOLA DELL’</a:t>
          </a:r>
        </a:p>
        <a:p>
          <a:r>
            <a:rPr lang="it-IT" sz="2000" b="1" dirty="0" smtClean="0"/>
            <a:t>INFANZIA</a:t>
          </a:r>
          <a:endParaRPr lang="it-IT" sz="2000" b="1" dirty="0"/>
        </a:p>
      </dgm:t>
    </dgm:pt>
    <dgm:pt modelId="{E597D1BC-56CB-4821-90D7-E9CF05786219}" type="parTrans" cxnId="{571CB857-8F98-47B2-BACF-5FE8844D20E0}">
      <dgm:prSet/>
      <dgm:spPr/>
      <dgm:t>
        <a:bodyPr/>
        <a:lstStyle/>
        <a:p>
          <a:endParaRPr lang="it-IT"/>
        </a:p>
      </dgm:t>
    </dgm:pt>
    <dgm:pt modelId="{662C99A0-C94B-4018-8AC6-1FA96F252625}" type="sibTrans" cxnId="{571CB857-8F98-47B2-BACF-5FE8844D20E0}">
      <dgm:prSet/>
      <dgm:spPr/>
      <dgm:t>
        <a:bodyPr/>
        <a:lstStyle/>
        <a:p>
          <a:endParaRPr lang="it-IT"/>
        </a:p>
      </dgm:t>
    </dgm:pt>
    <dgm:pt modelId="{61A652FD-949F-4E0F-B300-5185D271EBD1}">
      <dgm:prSet phldrT="[Tes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it-IT" sz="2000" b="1" smtClean="0">
              <a:solidFill>
                <a:srgbClr val="0070C0"/>
              </a:solidFill>
            </a:rPr>
            <a:t>“Una nave carica di...suoni, sillabe e parole”</a:t>
          </a:r>
          <a:endParaRPr lang="it-IT" sz="2000" dirty="0">
            <a:solidFill>
              <a:srgbClr val="0070C0"/>
            </a:solidFill>
          </a:endParaRPr>
        </a:p>
      </dgm:t>
    </dgm:pt>
    <dgm:pt modelId="{90FA41CF-2A92-4CE8-8FDF-2836CCBEBA2E}" type="parTrans" cxnId="{F9949607-456D-4306-9CCB-52BC34F49A55}">
      <dgm:prSet/>
      <dgm:spPr>
        <a:solidFill>
          <a:srgbClr val="FFFF00"/>
        </a:solidFill>
      </dgm:spPr>
      <dgm:t>
        <a:bodyPr/>
        <a:lstStyle/>
        <a:p>
          <a:endParaRPr lang="it-IT"/>
        </a:p>
      </dgm:t>
    </dgm:pt>
    <dgm:pt modelId="{FB95BFC9-687E-44D1-8001-ECA45E90FFA6}" type="sibTrans" cxnId="{F9949607-456D-4306-9CCB-52BC34F49A55}">
      <dgm:prSet/>
      <dgm:spPr/>
      <dgm:t>
        <a:bodyPr/>
        <a:lstStyle/>
        <a:p>
          <a:endParaRPr lang="it-IT"/>
        </a:p>
      </dgm:t>
    </dgm:pt>
    <dgm:pt modelId="{C92FC52F-9BFA-4D64-B1B8-39F96A0026F9}">
      <dgm:prSet phldrT="[Testo]" custT="1"/>
      <dgm:spPr>
        <a:solidFill>
          <a:srgbClr val="7030A0"/>
        </a:solidFill>
      </dgm:spPr>
      <dgm:t>
        <a:bodyPr/>
        <a:lstStyle/>
        <a:p>
          <a:r>
            <a:rPr lang="it-IT" sz="2400" b="1" dirty="0" smtClean="0"/>
            <a:t>“</a:t>
          </a:r>
          <a:r>
            <a:rPr lang="it-IT" sz="2400" b="1" dirty="0" err="1" smtClean="0"/>
            <a:t>ArtisticaMente</a:t>
          </a:r>
          <a:r>
            <a:rPr lang="it-IT" sz="2400" b="1" dirty="0" smtClean="0"/>
            <a:t>: segno, colore e forma"</a:t>
          </a:r>
          <a:endParaRPr lang="it-IT" sz="2400" dirty="0"/>
        </a:p>
      </dgm:t>
    </dgm:pt>
    <dgm:pt modelId="{7B53AEE8-1259-4F9C-B517-55CAD5DB5A86}" type="parTrans" cxnId="{10C32FDE-EE7B-4FD8-A5F8-7DA5A02F400A}">
      <dgm:prSet/>
      <dgm:spPr>
        <a:solidFill>
          <a:srgbClr val="FFFF00"/>
        </a:solidFill>
      </dgm:spPr>
      <dgm:t>
        <a:bodyPr/>
        <a:lstStyle/>
        <a:p>
          <a:endParaRPr lang="it-IT"/>
        </a:p>
      </dgm:t>
    </dgm:pt>
    <dgm:pt modelId="{703F3319-8A7D-4472-8514-FE69F92D0B15}" type="sibTrans" cxnId="{10C32FDE-EE7B-4FD8-A5F8-7DA5A02F400A}">
      <dgm:prSet/>
      <dgm:spPr/>
      <dgm:t>
        <a:bodyPr/>
        <a:lstStyle/>
        <a:p>
          <a:endParaRPr lang="it-IT"/>
        </a:p>
      </dgm:t>
    </dgm:pt>
    <dgm:pt modelId="{537FC571-1DA1-4418-B526-8112EC798D23}">
      <dgm:prSet phldrT="[Testo]" custT="1"/>
      <dgm:spPr>
        <a:solidFill>
          <a:srgbClr val="FF0066"/>
        </a:solidFill>
      </dgm:spPr>
      <dgm:t>
        <a:bodyPr/>
        <a:lstStyle/>
        <a:p>
          <a:r>
            <a:rPr lang="it-IT" sz="2400" b="1" dirty="0" smtClean="0"/>
            <a:t>"Corpo in libertà"</a:t>
          </a:r>
          <a:endParaRPr lang="it-IT" sz="2400" dirty="0">
            <a:solidFill>
              <a:schemeClr val="bg1"/>
            </a:solidFill>
          </a:endParaRPr>
        </a:p>
      </dgm:t>
    </dgm:pt>
    <dgm:pt modelId="{406BDE21-FBBE-44F5-AA54-F92112B88ACE}" type="parTrans" cxnId="{9E3669DC-041E-47E6-BAF7-90A586A63E74}">
      <dgm:prSet/>
      <dgm:spPr>
        <a:solidFill>
          <a:srgbClr val="FFFF00"/>
        </a:solidFill>
      </dgm:spPr>
      <dgm:t>
        <a:bodyPr/>
        <a:lstStyle/>
        <a:p>
          <a:endParaRPr lang="it-IT"/>
        </a:p>
      </dgm:t>
    </dgm:pt>
    <dgm:pt modelId="{F2E13631-6C74-4304-9360-E9F213A81516}" type="sibTrans" cxnId="{9E3669DC-041E-47E6-BAF7-90A586A63E74}">
      <dgm:prSet/>
      <dgm:spPr/>
      <dgm:t>
        <a:bodyPr/>
        <a:lstStyle/>
        <a:p>
          <a:endParaRPr lang="it-IT"/>
        </a:p>
      </dgm:t>
    </dgm:pt>
    <dgm:pt modelId="{0262CC79-BA19-4043-955B-C89ED129A558}">
      <dgm:prSet phldrT="[Testo]" custT="1"/>
      <dgm:spPr>
        <a:solidFill>
          <a:srgbClr val="00B050"/>
        </a:solidFill>
      </dgm:spPr>
      <dgm:t>
        <a:bodyPr/>
        <a:lstStyle/>
        <a:p>
          <a:r>
            <a:rPr lang="it-IT" sz="2800" b="1" dirty="0" smtClean="0"/>
            <a:t>"Una </a:t>
          </a:r>
          <a:r>
            <a:rPr lang="it-IT" sz="2800" b="1" dirty="0" err="1" smtClean="0"/>
            <a:t>finestr</a:t>
          </a:r>
          <a:r>
            <a:rPr lang="it-IT" sz="2800" b="1" dirty="0" smtClean="0"/>
            <a:t>@ sul Mondo"</a:t>
          </a:r>
          <a:endParaRPr lang="it-IT" sz="2800" dirty="0">
            <a:solidFill>
              <a:schemeClr val="bg1">
                <a:lumMod val="95000"/>
              </a:schemeClr>
            </a:solidFill>
          </a:endParaRPr>
        </a:p>
      </dgm:t>
    </dgm:pt>
    <dgm:pt modelId="{3A16BCBF-7751-4EE9-A871-317734C3B985}" type="parTrans" cxnId="{58B62183-DFF2-4C8E-A528-28F6DA29B4D5}">
      <dgm:prSet/>
      <dgm:spPr>
        <a:solidFill>
          <a:srgbClr val="FFFF00"/>
        </a:solidFill>
      </dgm:spPr>
      <dgm:t>
        <a:bodyPr/>
        <a:lstStyle/>
        <a:p>
          <a:endParaRPr lang="it-IT"/>
        </a:p>
      </dgm:t>
    </dgm:pt>
    <dgm:pt modelId="{5842B3CE-543E-40A6-BC25-6C5BAA290533}" type="sibTrans" cxnId="{58B62183-DFF2-4C8E-A528-28F6DA29B4D5}">
      <dgm:prSet/>
      <dgm:spPr/>
      <dgm:t>
        <a:bodyPr/>
        <a:lstStyle/>
        <a:p>
          <a:endParaRPr lang="it-IT"/>
        </a:p>
      </dgm:t>
    </dgm:pt>
    <dgm:pt modelId="{77B76508-EAC0-42F2-8226-4E7011967D2E}" type="pres">
      <dgm:prSet presAssocID="{BB607692-933F-4458-B120-AE1A8229A58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19D0724-DD28-44F4-8448-716530EDAF05}" type="pres">
      <dgm:prSet presAssocID="{5E9CFDDB-E498-4B6A-9857-B26B56BA4A25}" presName="centerShape" presStyleLbl="node0" presStyleIdx="0" presStyleCnt="1" custScaleX="125146" custScaleY="115522"/>
      <dgm:spPr/>
      <dgm:t>
        <a:bodyPr/>
        <a:lstStyle/>
        <a:p>
          <a:endParaRPr lang="it-IT"/>
        </a:p>
      </dgm:t>
    </dgm:pt>
    <dgm:pt modelId="{BAA86FAC-B081-43C0-B5FE-67F8939D6218}" type="pres">
      <dgm:prSet presAssocID="{90FA41CF-2A92-4CE8-8FDF-2836CCBEBA2E}" presName="parTrans" presStyleLbl="sibTrans2D1" presStyleIdx="0" presStyleCnt="4" custScaleX="271585"/>
      <dgm:spPr/>
      <dgm:t>
        <a:bodyPr/>
        <a:lstStyle/>
        <a:p>
          <a:endParaRPr lang="it-IT"/>
        </a:p>
      </dgm:t>
    </dgm:pt>
    <dgm:pt modelId="{F9EA5F67-C1FF-45BF-987A-BD4C19F75F4E}" type="pres">
      <dgm:prSet presAssocID="{90FA41CF-2A92-4CE8-8FDF-2836CCBEBA2E}" presName="connectorText" presStyleLbl="sibTrans2D1" presStyleIdx="0" presStyleCnt="4"/>
      <dgm:spPr/>
      <dgm:t>
        <a:bodyPr/>
        <a:lstStyle/>
        <a:p>
          <a:endParaRPr lang="it-IT"/>
        </a:p>
      </dgm:t>
    </dgm:pt>
    <dgm:pt modelId="{34E6923F-A61B-4814-83BF-7EC82FE9E69A}" type="pres">
      <dgm:prSet presAssocID="{61A652FD-949F-4E0F-B300-5185D271EBD1}" presName="node" presStyleLbl="node1" presStyleIdx="0" presStyleCnt="4" custScaleX="134250" custScaleY="133203" custRadScaleRad="120329" custRadScaleInc="-146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06F84BE-15FA-410F-9692-C99F10C7AAD5}" type="pres">
      <dgm:prSet presAssocID="{7B53AEE8-1259-4F9C-B517-55CAD5DB5A86}" presName="parTrans" presStyleLbl="sibTrans2D1" presStyleIdx="1" presStyleCnt="4" custScaleX="161687"/>
      <dgm:spPr/>
      <dgm:t>
        <a:bodyPr/>
        <a:lstStyle/>
        <a:p>
          <a:endParaRPr lang="it-IT"/>
        </a:p>
      </dgm:t>
    </dgm:pt>
    <dgm:pt modelId="{5CD0C1D8-93D3-45E4-BFF4-85AB75C0A335}" type="pres">
      <dgm:prSet presAssocID="{7B53AEE8-1259-4F9C-B517-55CAD5DB5A86}" presName="connectorText" presStyleLbl="sibTrans2D1" presStyleIdx="1" presStyleCnt="4"/>
      <dgm:spPr/>
      <dgm:t>
        <a:bodyPr/>
        <a:lstStyle/>
        <a:p>
          <a:endParaRPr lang="it-IT"/>
        </a:p>
      </dgm:t>
    </dgm:pt>
    <dgm:pt modelId="{7626C9BC-576B-4083-9379-0AE6CB7230F9}" type="pres">
      <dgm:prSet presAssocID="{C92FC52F-9BFA-4D64-B1B8-39F96A0026F9}" presName="node" presStyleLbl="node1" presStyleIdx="1" presStyleCnt="4" custScaleX="142453" custScaleY="138598" custRadScaleRad="126659" custRadScaleInc="207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70114DE-282D-4024-B972-5CC4151FAC3F}" type="pres">
      <dgm:prSet presAssocID="{406BDE21-FBBE-44F5-AA54-F92112B88ACE}" presName="parTrans" presStyleLbl="sibTrans2D1" presStyleIdx="2" presStyleCnt="4" custScaleX="271587"/>
      <dgm:spPr/>
      <dgm:t>
        <a:bodyPr/>
        <a:lstStyle/>
        <a:p>
          <a:endParaRPr lang="it-IT"/>
        </a:p>
      </dgm:t>
    </dgm:pt>
    <dgm:pt modelId="{3DB554DD-0EAA-432A-A4C0-3D0599BD18D6}" type="pres">
      <dgm:prSet presAssocID="{406BDE21-FBBE-44F5-AA54-F92112B88ACE}" presName="connectorText" presStyleLbl="sibTrans2D1" presStyleIdx="2" presStyleCnt="4"/>
      <dgm:spPr/>
      <dgm:t>
        <a:bodyPr/>
        <a:lstStyle/>
        <a:p>
          <a:endParaRPr lang="it-IT"/>
        </a:p>
      </dgm:t>
    </dgm:pt>
    <dgm:pt modelId="{B882359C-5C9B-4F46-8766-01E3673AAC2D}" type="pres">
      <dgm:prSet presAssocID="{537FC571-1DA1-4418-B526-8112EC798D23}" presName="node" presStyleLbl="node1" presStyleIdx="2" presStyleCnt="4" custScaleX="142439" custScaleY="126970" custRadScaleRad="99852" custRadScaleInc="196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7EE1F6E-8685-438D-B1A1-F52886AC5162}" type="pres">
      <dgm:prSet presAssocID="{3A16BCBF-7751-4EE9-A871-317734C3B985}" presName="parTrans" presStyleLbl="sibTrans2D1" presStyleIdx="3" presStyleCnt="4" custScaleX="229926"/>
      <dgm:spPr/>
      <dgm:t>
        <a:bodyPr/>
        <a:lstStyle/>
        <a:p>
          <a:endParaRPr lang="it-IT"/>
        </a:p>
      </dgm:t>
    </dgm:pt>
    <dgm:pt modelId="{5F13626A-32F2-4AFB-9FDC-0BA6C8AD695D}" type="pres">
      <dgm:prSet presAssocID="{3A16BCBF-7751-4EE9-A871-317734C3B985}" presName="connectorText" presStyleLbl="sibTrans2D1" presStyleIdx="3" presStyleCnt="4"/>
      <dgm:spPr/>
      <dgm:t>
        <a:bodyPr/>
        <a:lstStyle/>
        <a:p>
          <a:endParaRPr lang="it-IT"/>
        </a:p>
      </dgm:t>
    </dgm:pt>
    <dgm:pt modelId="{A525F977-4002-4C00-B07E-F1E22C4ADB63}" type="pres">
      <dgm:prSet presAssocID="{0262CC79-BA19-4043-955B-C89ED129A558}" presName="node" presStyleLbl="node1" presStyleIdx="3" presStyleCnt="4" custScaleX="150642" custScaleY="141971" custRadScaleRad="122053" custRadScaleInc="-19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EE3ED37-C2E7-4524-9C33-EE5DA62D71A4}" type="presOf" srcId="{537FC571-1DA1-4418-B526-8112EC798D23}" destId="{B882359C-5C9B-4F46-8766-01E3673AAC2D}" srcOrd="0" destOrd="0" presId="urn:microsoft.com/office/officeart/2005/8/layout/radial5"/>
    <dgm:cxn modelId="{58B62183-DFF2-4C8E-A528-28F6DA29B4D5}" srcId="{5E9CFDDB-E498-4B6A-9857-B26B56BA4A25}" destId="{0262CC79-BA19-4043-955B-C89ED129A558}" srcOrd="3" destOrd="0" parTransId="{3A16BCBF-7751-4EE9-A871-317734C3B985}" sibTransId="{5842B3CE-543E-40A6-BC25-6C5BAA290533}"/>
    <dgm:cxn modelId="{A61C4DD6-2ED2-4B3C-A455-ADC36FFF9B9A}" type="presOf" srcId="{3A16BCBF-7751-4EE9-A871-317734C3B985}" destId="{5F13626A-32F2-4AFB-9FDC-0BA6C8AD695D}" srcOrd="1" destOrd="0" presId="urn:microsoft.com/office/officeart/2005/8/layout/radial5"/>
    <dgm:cxn modelId="{10C32FDE-EE7B-4FD8-A5F8-7DA5A02F400A}" srcId="{5E9CFDDB-E498-4B6A-9857-B26B56BA4A25}" destId="{C92FC52F-9BFA-4D64-B1B8-39F96A0026F9}" srcOrd="1" destOrd="0" parTransId="{7B53AEE8-1259-4F9C-B517-55CAD5DB5A86}" sibTransId="{703F3319-8A7D-4472-8514-FE69F92D0B15}"/>
    <dgm:cxn modelId="{E48ED4E2-676F-4E94-A644-E76F74195596}" type="presOf" srcId="{3A16BCBF-7751-4EE9-A871-317734C3B985}" destId="{F7EE1F6E-8685-438D-B1A1-F52886AC5162}" srcOrd="0" destOrd="0" presId="urn:microsoft.com/office/officeart/2005/8/layout/radial5"/>
    <dgm:cxn modelId="{89F6D6A3-D5E0-47D7-A55F-7E91EDA57FD4}" type="presOf" srcId="{C92FC52F-9BFA-4D64-B1B8-39F96A0026F9}" destId="{7626C9BC-576B-4083-9379-0AE6CB7230F9}" srcOrd="0" destOrd="0" presId="urn:microsoft.com/office/officeart/2005/8/layout/radial5"/>
    <dgm:cxn modelId="{7B7360FE-FB6D-4403-A92E-5F29F0741261}" type="presOf" srcId="{7B53AEE8-1259-4F9C-B517-55CAD5DB5A86}" destId="{5CD0C1D8-93D3-45E4-BFF4-85AB75C0A335}" srcOrd="1" destOrd="0" presId="urn:microsoft.com/office/officeart/2005/8/layout/radial5"/>
    <dgm:cxn modelId="{F014733D-36C1-42DB-B25A-6F774069EC28}" type="presOf" srcId="{0262CC79-BA19-4043-955B-C89ED129A558}" destId="{A525F977-4002-4C00-B07E-F1E22C4ADB63}" srcOrd="0" destOrd="0" presId="urn:microsoft.com/office/officeart/2005/8/layout/radial5"/>
    <dgm:cxn modelId="{8EA622DD-A20C-499B-A69A-181B16FC1747}" type="presOf" srcId="{406BDE21-FBBE-44F5-AA54-F92112B88ACE}" destId="{3DB554DD-0EAA-432A-A4C0-3D0599BD18D6}" srcOrd="1" destOrd="0" presId="urn:microsoft.com/office/officeart/2005/8/layout/radial5"/>
    <dgm:cxn modelId="{9ED68435-A25D-46B8-8ADF-E87CA40CA664}" type="presOf" srcId="{90FA41CF-2A92-4CE8-8FDF-2836CCBEBA2E}" destId="{BAA86FAC-B081-43C0-B5FE-67F8939D6218}" srcOrd="0" destOrd="0" presId="urn:microsoft.com/office/officeart/2005/8/layout/radial5"/>
    <dgm:cxn modelId="{FF0CCF6F-5F27-40EC-9F80-A594CE143B11}" type="presOf" srcId="{5E9CFDDB-E498-4B6A-9857-B26B56BA4A25}" destId="{919D0724-DD28-44F4-8448-716530EDAF05}" srcOrd="0" destOrd="0" presId="urn:microsoft.com/office/officeart/2005/8/layout/radial5"/>
    <dgm:cxn modelId="{F9949607-456D-4306-9CCB-52BC34F49A55}" srcId="{5E9CFDDB-E498-4B6A-9857-B26B56BA4A25}" destId="{61A652FD-949F-4E0F-B300-5185D271EBD1}" srcOrd="0" destOrd="0" parTransId="{90FA41CF-2A92-4CE8-8FDF-2836CCBEBA2E}" sibTransId="{FB95BFC9-687E-44D1-8001-ECA45E90FFA6}"/>
    <dgm:cxn modelId="{379C6F18-D5DE-413F-9459-56C93B076FEF}" type="presOf" srcId="{90FA41CF-2A92-4CE8-8FDF-2836CCBEBA2E}" destId="{F9EA5F67-C1FF-45BF-987A-BD4C19F75F4E}" srcOrd="1" destOrd="0" presId="urn:microsoft.com/office/officeart/2005/8/layout/radial5"/>
    <dgm:cxn modelId="{5A33A817-C8A6-4FEF-9484-767022AFAB81}" type="presOf" srcId="{BB607692-933F-4458-B120-AE1A8229A589}" destId="{77B76508-EAC0-42F2-8226-4E7011967D2E}" srcOrd="0" destOrd="0" presId="urn:microsoft.com/office/officeart/2005/8/layout/radial5"/>
    <dgm:cxn modelId="{62BC74A8-0E70-427A-9659-61DCEEF4B957}" type="presOf" srcId="{406BDE21-FBBE-44F5-AA54-F92112B88ACE}" destId="{170114DE-282D-4024-B972-5CC4151FAC3F}" srcOrd="0" destOrd="0" presId="urn:microsoft.com/office/officeart/2005/8/layout/radial5"/>
    <dgm:cxn modelId="{8C9DA9DB-BD70-4187-B84A-B94AB43D88B1}" type="presOf" srcId="{7B53AEE8-1259-4F9C-B517-55CAD5DB5A86}" destId="{B06F84BE-15FA-410F-9692-C99F10C7AAD5}" srcOrd="0" destOrd="0" presId="urn:microsoft.com/office/officeart/2005/8/layout/radial5"/>
    <dgm:cxn modelId="{9E3669DC-041E-47E6-BAF7-90A586A63E74}" srcId="{5E9CFDDB-E498-4B6A-9857-B26B56BA4A25}" destId="{537FC571-1DA1-4418-B526-8112EC798D23}" srcOrd="2" destOrd="0" parTransId="{406BDE21-FBBE-44F5-AA54-F92112B88ACE}" sibTransId="{F2E13631-6C74-4304-9360-E9F213A81516}"/>
    <dgm:cxn modelId="{571CB857-8F98-47B2-BACF-5FE8844D20E0}" srcId="{BB607692-933F-4458-B120-AE1A8229A589}" destId="{5E9CFDDB-E498-4B6A-9857-B26B56BA4A25}" srcOrd="0" destOrd="0" parTransId="{E597D1BC-56CB-4821-90D7-E9CF05786219}" sibTransId="{662C99A0-C94B-4018-8AC6-1FA96F252625}"/>
    <dgm:cxn modelId="{E4EE61F5-B441-41E5-91C0-EF341CB76BCA}" type="presOf" srcId="{61A652FD-949F-4E0F-B300-5185D271EBD1}" destId="{34E6923F-A61B-4814-83BF-7EC82FE9E69A}" srcOrd="0" destOrd="0" presId="urn:microsoft.com/office/officeart/2005/8/layout/radial5"/>
    <dgm:cxn modelId="{0FE5B929-CD5C-46AC-8811-3F50AB6A5155}" type="presParOf" srcId="{77B76508-EAC0-42F2-8226-4E7011967D2E}" destId="{919D0724-DD28-44F4-8448-716530EDAF05}" srcOrd="0" destOrd="0" presId="urn:microsoft.com/office/officeart/2005/8/layout/radial5"/>
    <dgm:cxn modelId="{F3DB4315-FEF0-41F2-A491-F2D7B282A90C}" type="presParOf" srcId="{77B76508-EAC0-42F2-8226-4E7011967D2E}" destId="{BAA86FAC-B081-43C0-B5FE-67F8939D6218}" srcOrd="1" destOrd="0" presId="urn:microsoft.com/office/officeart/2005/8/layout/radial5"/>
    <dgm:cxn modelId="{6D9E76EE-2B35-4FB9-940A-ABBDD8A5ADF0}" type="presParOf" srcId="{BAA86FAC-B081-43C0-B5FE-67F8939D6218}" destId="{F9EA5F67-C1FF-45BF-987A-BD4C19F75F4E}" srcOrd="0" destOrd="0" presId="urn:microsoft.com/office/officeart/2005/8/layout/radial5"/>
    <dgm:cxn modelId="{1D3EE0D0-0AD9-4F97-A32C-DB6781DDFBC5}" type="presParOf" srcId="{77B76508-EAC0-42F2-8226-4E7011967D2E}" destId="{34E6923F-A61B-4814-83BF-7EC82FE9E69A}" srcOrd="2" destOrd="0" presId="urn:microsoft.com/office/officeart/2005/8/layout/radial5"/>
    <dgm:cxn modelId="{81CCB645-018A-412F-B361-13E42474EBC7}" type="presParOf" srcId="{77B76508-EAC0-42F2-8226-4E7011967D2E}" destId="{B06F84BE-15FA-410F-9692-C99F10C7AAD5}" srcOrd="3" destOrd="0" presId="urn:microsoft.com/office/officeart/2005/8/layout/radial5"/>
    <dgm:cxn modelId="{E9472F18-81E9-4F2F-A166-96CD91D03807}" type="presParOf" srcId="{B06F84BE-15FA-410F-9692-C99F10C7AAD5}" destId="{5CD0C1D8-93D3-45E4-BFF4-85AB75C0A335}" srcOrd="0" destOrd="0" presId="urn:microsoft.com/office/officeart/2005/8/layout/radial5"/>
    <dgm:cxn modelId="{3BAC2AE4-FEF9-4B7B-AF3E-D1E23E9B368B}" type="presParOf" srcId="{77B76508-EAC0-42F2-8226-4E7011967D2E}" destId="{7626C9BC-576B-4083-9379-0AE6CB7230F9}" srcOrd="4" destOrd="0" presId="urn:microsoft.com/office/officeart/2005/8/layout/radial5"/>
    <dgm:cxn modelId="{35807C8F-D76A-45D3-AB4D-AEA088DF19F5}" type="presParOf" srcId="{77B76508-EAC0-42F2-8226-4E7011967D2E}" destId="{170114DE-282D-4024-B972-5CC4151FAC3F}" srcOrd="5" destOrd="0" presId="urn:microsoft.com/office/officeart/2005/8/layout/radial5"/>
    <dgm:cxn modelId="{756EB5EE-7D82-41E8-A0FF-F0D5A20AA207}" type="presParOf" srcId="{170114DE-282D-4024-B972-5CC4151FAC3F}" destId="{3DB554DD-0EAA-432A-A4C0-3D0599BD18D6}" srcOrd="0" destOrd="0" presId="urn:microsoft.com/office/officeart/2005/8/layout/radial5"/>
    <dgm:cxn modelId="{20ED7CE9-52AC-4A76-997D-D61309A54122}" type="presParOf" srcId="{77B76508-EAC0-42F2-8226-4E7011967D2E}" destId="{B882359C-5C9B-4F46-8766-01E3673AAC2D}" srcOrd="6" destOrd="0" presId="urn:microsoft.com/office/officeart/2005/8/layout/radial5"/>
    <dgm:cxn modelId="{B46AEEEF-2DAE-420A-8BD3-4CE02223BA5D}" type="presParOf" srcId="{77B76508-EAC0-42F2-8226-4E7011967D2E}" destId="{F7EE1F6E-8685-438D-B1A1-F52886AC5162}" srcOrd="7" destOrd="0" presId="urn:microsoft.com/office/officeart/2005/8/layout/radial5"/>
    <dgm:cxn modelId="{7EA379E8-E3FC-4BB3-A8CA-9287873A9615}" type="presParOf" srcId="{F7EE1F6E-8685-438D-B1A1-F52886AC5162}" destId="{5F13626A-32F2-4AFB-9FDC-0BA6C8AD695D}" srcOrd="0" destOrd="0" presId="urn:microsoft.com/office/officeart/2005/8/layout/radial5"/>
    <dgm:cxn modelId="{D401A58B-B209-485B-872D-2DB493B2F7DF}" type="presParOf" srcId="{77B76508-EAC0-42F2-8226-4E7011967D2E}" destId="{A525F977-4002-4C00-B07E-F1E22C4ADB6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607692-933F-4458-B120-AE1A8229A58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E9CFDDB-E498-4B6A-9857-B26B56BA4A25}">
      <dgm:prSet phldrT="[Testo]" custT="1"/>
      <dgm:spPr>
        <a:solidFill>
          <a:srgbClr val="FF0000"/>
        </a:solidFill>
      </dgm:spPr>
      <dgm:t>
        <a:bodyPr/>
        <a:lstStyle/>
        <a:p>
          <a:r>
            <a:rPr lang="it-IT" sz="2400" b="1" dirty="0" smtClean="0"/>
            <a:t>MODULI SCUOLA SECONDARIA I GRADO</a:t>
          </a:r>
          <a:endParaRPr lang="it-IT" sz="2400" b="1" dirty="0"/>
        </a:p>
      </dgm:t>
    </dgm:pt>
    <dgm:pt modelId="{E597D1BC-56CB-4821-90D7-E9CF05786219}" type="parTrans" cxnId="{571CB857-8F98-47B2-BACF-5FE8844D20E0}">
      <dgm:prSet/>
      <dgm:spPr/>
      <dgm:t>
        <a:bodyPr/>
        <a:lstStyle/>
        <a:p>
          <a:endParaRPr lang="it-IT"/>
        </a:p>
      </dgm:t>
    </dgm:pt>
    <dgm:pt modelId="{662C99A0-C94B-4018-8AC6-1FA96F252625}" type="sibTrans" cxnId="{571CB857-8F98-47B2-BACF-5FE8844D20E0}">
      <dgm:prSet/>
      <dgm:spPr/>
      <dgm:t>
        <a:bodyPr/>
        <a:lstStyle/>
        <a:p>
          <a:endParaRPr lang="it-IT"/>
        </a:p>
      </dgm:t>
    </dgm:pt>
    <dgm:pt modelId="{61A652FD-949F-4E0F-B300-5185D271EBD1}">
      <dgm:prSet phldrT="[Tes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it-IT" sz="2800" b="1" dirty="0" smtClean="0"/>
            <a:t>“S.O.S. logica”</a:t>
          </a:r>
          <a:endParaRPr lang="it-IT" sz="2800" b="1" dirty="0">
            <a:solidFill>
              <a:srgbClr val="002060"/>
            </a:solidFill>
          </a:endParaRPr>
        </a:p>
      </dgm:t>
    </dgm:pt>
    <dgm:pt modelId="{90FA41CF-2A92-4CE8-8FDF-2836CCBEBA2E}" type="parTrans" cxnId="{F9949607-456D-4306-9CCB-52BC34F49A55}">
      <dgm:prSet/>
      <dgm:spPr>
        <a:solidFill>
          <a:srgbClr val="FFFF00"/>
        </a:solidFill>
      </dgm:spPr>
      <dgm:t>
        <a:bodyPr/>
        <a:lstStyle/>
        <a:p>
          <a:endParaRPr lang="it-IT"/>
        </a:p>
      </dgm:t>
    </dgm:pt>
    <dgm:pt modelId="{FB95BFC9-687E-44D1-8001-ECA45E90FFA6}" type="sibTrans" cxnId="{F9949607-456D-4306-9CCB-52BC34F49A55}">
      <dgm:prSet/>
      <dgm:spPr/>
      <dgm:t>
        <a:bodyPr/>
        <a:lstStyle/>
        <a:p>
          <a:endParaRPr lang="it-IT"/>
        </a:p>
      </dgm:t>
    </dgm:pt>
    <dgm:pt modelId="{537FC571-1DA1-4418-B526-8112EC798D23}">
      <dgm:prSet phldrT="[Testo]" custT="1"/>
      <dgm:spPr>
        <a:solidFill>
          <a:srgbClr val="FF0066"/>
        </a:solidFill>
      </dgm:spPr>
      <dgm:t>
        <a:bodyPr/>
        <a:lstStyle/>
        <a:p>
          <a:r>
            <a:rPr lang="it-IT" sz="2800" b="1" dirty="0" smtClean="0"/>
            <a:t>“Leggere…</a:t>
          </a:r>
        </a:p>
        <a:p>
          <a:r>
            <a:rPr lang="it-IT" sz="2800" b="1" dirty="0" smtClean="0"/>
            <a:t>che avventura!”</a:t>
          </a:r>
          <a:endParaRPr lang="it-IT" sz="2800" b="1" dirty="0">
            <a:solidFill>
              <a:schemeClr val="bg1"/>
            </a:solidFill>
          </a:endParaRPr>
        </a:p>
      </dgm:t>
    </dgm:pt>
    <dgm:pt modelId="{406BDE21-FBBE-44F5-AA54-F92112B88ACE}" type="parTrans" cxnId="{9E3669DC-041E-47E6-BAF7-90A586A63E74}">
      <dgm:prSet/>
      <dgm:spPr>
        <a:solidFill>
          <a:srgbClr val="FFFF00"/>
        </a:solidFill>
      </dgm:spPr>
      <dgm:t>
        <a:bodyPr/>
        <a:lstStyle/>
        <a:p>
          <a:endParaRPr lang="it-IT"/>
        </a:p>
      </dgm:t>
    </dgm:pt>
    <dgm:pt modelId="{F2E13631-6C74-4304-9360-E9F213A81516}" type="sibTrans" cxnId="{9E3669DC-041E-47E6-BAF7-90A586A63E74}">
      <dgm:prSet/>
      <dgm:spPr/>
      <dgm:t>
        <a:bodyPr/>
        <a:lstStyle/>
        <a:p>
          <a:endParaRPr lang="it-IT"/>
        </a:p>
      </dgm:t>
    </dgm:pt>
    <dgm:pt modelId="{4C172C05-D9C1-4A60-B494-18C540129EF7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it-IT" sz="2800" b="1" dirty="0" smtClean="0"/>
            <a:t>“English for life"</a:t>
          </a:r>
          <a:endParaRPr lang="it-IT" sz="2800" b="1" dirty="0">
            <a:solidFill>
              <a:srgbClr val="002060"/>
            </a:solidFill>
          </a:endParaRPr>
        </a:p>
      </dgm:t>
    </dgm:pt>
    <dgm:pt modelId="{1CDAE32A-A87B-4915-AE67-9D9BDF75B1A7}" type="parTrans" cxnId="{72D3DD4F-3244-4C30-9D70-D0B92E0CF38C}">
      <dgm:prSet/>
      <dgm:spPr>
        <a:solidFill>
          <a:srgbClr val="FFFF00"/>
        </a:solidFill>
      </dgm:spPr>
      <dgm:t>
        <a:bodyPr/>
        <a:lstStyle/>
        <a:p>
          <a:endParaRPr lang="it-IT"/>
        </a:p>
      </dgm:t>
    </dgm:pt>
    <dgm:pt modelId="{90BEC809-F6F5-4BEC-B491-2FDAE621B9EC}" type="sibTrans" cxnId="{72D3DD4F-3244-4C30-9D70-D0B92E0CF38C}">
      <dgm:prSet/>
      <dgm:spPr/>
      <dgm:t>
        <a:bodyPr/>
        <a:lstStyle/>
        <a:p>
          <a:endParaRPr lang="it-IT"/>
        </a:p>
      </dgm:t>
    </dgm:pt>
    <dgm:pt modelId="{77B76508-EAC0-42F2-8226-4E7011967D2E}" type="pres">
      <dgm:prSet presAssocID="{BB607692-933F-4458-B120-AE1A8229A58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19D0724-DD28-44F4-8448-716530EDAF05}" type="pres">
      <dgm:prSet presAssocID="{5E9CFDDB-E498-4B6A-9857-B26B56BA4A25}" presName="centerShape" presStyleLbl="node0" presStyleIdx="0" presStyleCnt="1" custScaleX="127685" custScaleY="133379" custLinFactNeighborX="8" custLinFactNeighborY="4147"/>
      <dgm:spPr/>
      <dgm:t>
        <a:bodyPr/>
        <a:lstStyle/>
        <a:p>
          <a:endParaRPr lang="it-IT"/>
        </a:p>
      </dgm:t>
    </dgm:pt>
    <dgm:pt modelId="{BAA86FAC-B081-43C0-B5FE-67F8939D6218}" type="pres">
      <dgm:prSet presAssocID="{90FA41CF-2A92-4CE8-8FDF-2836CCBEBA2E}" presName="parTrans" presStyleLbl="sibTrans2D1" presStyleIdx="0" presStyleCnt="3" custScaleX="240211" custScaleY="89402"/>
      <dgm:spPr/>
      <dgm:t>
        <a:bodyPr/>
        <a:lstStyle/>
        <a:p>
          <a:endParaRPr lang="it-IT"/>
        </a:p>
      </dgm:t>
    </dgm:pt>
    <dgm:pt modelId="{F9EA5F67-C1FF-45BF-987A-BD4C19F75F4E}" type="pres">
      <dgm:prSet presAssocID="{90FA41CF-2A92-4CE8-8FDF-2836CCBEBA2E}" presName="connectorText" presStyleLbl="sibTrans2D1" presStyleIdx="0" presStyleCnt="3"/>
      <dgm:spPr/>
      <dgm:t>
        <a:bodyPr/>
        <a:lstStyle/>
        <a:p>
          <a:endParaRPr lang="it-IT"/>
        </a:p>
      </dgm:t>
    </dgm:pt>
    <dgm:pt modelId="{34E6923F-A61B-4814-83BF-7EC82FE9E69A}" type="pres">
      <dgm:prSet presAssocID="{61A652FD-949F-4E0F-B300-5185D271EBD1}" presName="node" presStyleLbl="node1" presStyleIdx="0" presStyleCnt="3" custScaleX="102131" custScaleY="10558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1B6FDAC-1BE3-421C-B5CF-CE16587D594D}" type="pres">
      <dgm:prSet presAssocID="{1CDAE32A-A87B-4915-AE67-9D9BDF75B1A7}" presName="parTrans" presStyleLbl="sibTrans2D1" presStyleIdx="1" presStyleCnt="3" custScaleX="210540" custScaleY="77024"/>
      <dgm:spPr/>
      <dgm:t>
        <a:bodyPr/>
        <a:lstStyle/>
        <a:p>
          <a:endParaRPr lang="it-IT"/>
        </a:p>
      </dgm:t>
    </dgm:pt>
    <dgm:pt modelId="{AB90790B-7A6E-4FCA-ABD5-084CA01E07DF}" type="pres">
      <dgm:prSet presAssocID="{1CDAE32A-A87B-4915-AE67-9D9BDF75B1A7}" presName="connectorText" presStyleLbl="sibTrans2D1" presStyleIdx="1" presStyleCnt="3"/>
      <dgm:spPr/>
      <dgm:t>
        <a:bodyPr/>
        <a:lstStyle/>
        <a:p>
          <a:endParaRPr lang="it-IT"/>
        </a:p>
      </dgm:t>
    </dgm:pt>
    <dgm:pt modelId="{C9E0992D-AADF-4EBB-ABC7-937ED2A64BEE}" type="pres">
      <dgm:prSet presAssocID="{4C172C05-D9C1-4A60-B494-18C540129EF7}" presName="node" presStyleLbl="node1" presStyleIdx="1" presStyleCnt="3" custScaleX="121920" custScaleY="113872" custRadScaleRad="112111" custRadScaleInc="-165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70114DE-282D-4024-B972-5CC4151FAC3F}" type="pres">
      <dgm:prSet presAssocID="{406BDE21-FBBE-44F5-AA54-F92112B88ACE}" presName="parTrans" presStyleLbl="sibTrans2D1" presStyleIdx="2" presStyleCnt="3" custScaleX="244333" custScaleY="87996"/>
      <dgm:spPr/>
      <dgm:t>
        <a:bodyPr/>
        <a:lstStyle/>
        <a:p>
          <a:endParaRPr lang="it-IT"/>
        </a:p>
      </dgm:t>
    </dgm:pt>
    <dgm:pt modelId="{3DB554DD-0EAA-432A-A4C0-3D0599BD18D6}" type="pres">
      <dgm:prSet presAssocID="{406BDE21-FBBE-44F5-AA54-F92112B88ACE}" presName="connectorText" presStyleLbl="sibTrans2D1" presStyleIdx="2" presStyleCnt="3"/>
      <dgm:spPr/>
      <dgm:t>
        <a:bodyPr/>
        <a:lstStyle/>
        <a:p>
          <a:endParaRPr lang="it-IT"/>
        </a:p>
      </dgm:t>
    </dgm:pt>
    <dgm:pt modelId="{B882359C-5C9B-4F46-8766-01E3673AAC2D}" type="pres">
      <dgm:prSet presAssocID="{537FC571-1DA1-4418-B526-8112EC798D23}" presName="node" presStyleLbl="node1" presStyleIdx="2" presStyleCnt="3" custScaleX="120720" custScaleY="116797" custRadScaleRad="108418" custRadScaleInc="1759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EBBA350-EE7F-4F7B-AC34-330853459D2A}" type="presOf" srcId="{BB607692-933F-4458-B120-AE1A8229A589}" destId="{77B76508-EAC0-42F2-8226-4E7011967D2E}" srcOrd="0" destOrd="0" presId="urn:microsoft.com/office/officeart/2005/8/layout/radial5"/>
    <dgm:cxn modelId="{F215B4C6-24DA-4BBD-808C-D808AD9601AF}" type="presOf" srcId="{406BDE21-FBBE-44F5-AA54-F92112B88ACE}" destId="{3DB554DD-0EAA-432A-A4C0-3D0599BD18D6}" srcOrd="1" destOrd="0" presId="urn:microsoft.com/office/officeart/2005/8/layout/radial5"/>
    <dgm:cxn modelId="{8C7BA165-AC12-401A-9B9C-DCAA330F4366}" type="presOf" srcId="{5E9CFDDB-E498-4B6A-9857-B26B56BA4A25}" destId="{919D0724-DD28-44F4-8448-716530EDAF05}" srcOrd="0" destOrd="0" presId="urn:microsoft.com/office/officeart/2005/8/layout/radial5"/>
    <dgm:cxn modelId="{D6DAA3BF-90BF-4AD9-A2CD-A1B143FAFCD9}" type="presOf" srcId="{406BDE21-FBBE-44F5-AA54-F92112B88ACE}" destId="{170114DE-282D-4024-B972-5CC4151FAC3F}" srcOrd="0" destOrd="0" presId="urn:microsoft.com/office/officeart/2005/8/layout/radial5"/>
    <dgm:cxn modelId="{682DD392-FD34-447B-9C66-D72ACCB92B93}" type="presOf" srcId="{90FA41CF-2A92-4CE8-8FDF-2836CCBEBA2E}" destId="{F9EA5F67-C1FF-45BF-987A-BD4C19F75F4E}" srcOrd="1" destOrd="0" presId="urn:microsoft.com/office/officeart/2005/8/layout/radial5"/>
    <dgm:cxn modelId="{24A41F38-E421-4E21-ABB9-34919E4A9898}" type="presOf" srcId="{537FC571-1DA1-4418-B526-8112EC798D23}" destId="{B882359C-5C9B-4F46-8766-01E3673AAC2D}" srcOrd="0" destOrd="0" presId="urn:microsoft.com/office/officeart/2005/8/layout/radial5"/>
    <dgm:cxn modelId="{9FD9B1DB-D1A3-4E37-82D4-61DB1166A629}" type="presOf" srcId="{4C172C05-D9C1-4A60-B494-18C540129EF7}" destId="{C9E0992D-AADF-4EBB-ABC7-937ED2A64BEE}" srcOrd="0" destOrd="0" presId="urn:microsoft.com/office/officeart/2005/8/layout/radial5"/>
    <dgm:cxn modelId="{C5674019-F39A-4511-BA1F-8EAF870DEAF6}" type="presOf" srcId="{90FA41CF-2A92-4CE8-8FDF-2836CCBEBA2E}" destId="{BAA86FAC-B081-43C0-B5FE-67F8939D6218}" srcOrd="0" destOrd="0" presId="urn:microsoft.com/office/officeart/2005/8/layout/radial5"/>
    <dgm:cxn modelId="{ED785B1F-5FB7-49A6-B45C-74679767476C}" type="presOf" srcId="{1CDAE32A-A87B-4915-AE67-9D9BDF75B1A7}" destId="{41B6FDAC-1BE3-421C-B5CF-CE16587D594D}" srcOrd="0" destOrd="0" presId="urn:microsoft.com/office/officeart/2005/8/layout/radial5"/>
    <dgm:cxn modelId="{F9949607-456D-4306-9CCB-52BC34F49A55}" srcId="{5E9CFDDB-E498-4B6A-9857-B26B56BA4A25}" destId="{61A652FD-949F-4E0F-B300-5185D271EBD1}" srcOrd="0" destOrd="0" parTransId="{90FA41CF-2A92-4CE8-8FDF-2836CCBEBA2E}" sibTransId="{FB95BFC9-687E-44D1-8001-ECA45E90FFA6}"/>
    <dgm:cxn modelId="{BFC114BB-063C-4681-BB42-B7D00AE92079}" type="presOf" srcId="{61A652FD-949F-4E0F-B300-5185D271EBD1}" destId="{34E6923F-A61B-4814-83BF-7EC82FE9E69A}" srcOrd="0" destOrd="0" presId="urn:microsoft.com/office/officeart/2005/8/layout/radial5"/>
    <dgm:cxn modelId="{9E3669DC-041E-47E6-BAF7-90A586A63E74}" srcId="{5E9CFDDB-E498-4B6A-9857-B26B56BA4A25}" destId="{537FC571-1DA1-4418-B526-8112EC798D23}" srcOrd="2" destOrd="0" parTransId="{406BDE21-FBBE-44F5-AA54-F92112B88ACE}" sibTransId="{F2E13631-6C74-4304-9360-E9F213A81516}"/>
    <dgm:cxn modelId="{1F8D9492-113F-4887-BBE8-3E7230C4615A}" type="presOf" srcId="{1CDAE32A-A87B-4915-AE67-9D9BDF75B1A7}" destId="{AB90790B-7A6E-4FCA-ABD5-084CA01E07DF}" srcOrd="1" destOrd="0" presId="urn:microsoft.com/office/officeart/2005/8/layout/radial5"/>
    <dgm:cxn modelId="{571CB857-8F98-47B2-BACF-5FE8844D20E0}" srcId="{BB607692-933F-4458-B120-AE1A8229A589}" destId="{5E9CFDDB-E498-4B6A-9857-B26B56BA4A25}" srcOrd="0" destOrd="0" parTransId="{E597D1BC-56CB-4821-90D7-E9CF05786219}" sibTransId="{662C99A0-C94B-4018-8AC6-1FA96F252625}"/>
    <dgm:cxn modelId="{72D3DD4F-3244-4C30-9D70-D0B92E0CF38C}" srcId="{5E9CFDDB-E498-4B6A-9857-B26B56BA4A25}" destId="{4C172C05-D9C1-4A60-B494-18C540129EF7}" srcOrd="1" destOrd="0" parTransId="{1CDAE32A-A87B-4915-AE67-9D9BDF75B1A7}" sibTransId="{90BEC809-F6F5-4BEC-B491-2FDAE621B9EC}"/>
    <dgm:cxn modelId="{3D7085BD-5286-4DEA-A823-855C69E7D338}" type="presParOf" srcId="{77B76508-EAC0-42F2-8226-4E7011967D2E}" destId="{919D0724-DD28-44F4-8448-716530EDAF05}" srcOrd="0" destOrd="0" presId="urn:microsoft.com/office/officeart/2005/8/layout/radial5"/>
    <dgm:cxn modelId="{F3032B05-C68A-4F7F-8E55-EBF881889D91}" type="presParOf" srcId="{77B76508-EAC0-42F2-8226-4E7011967D2E}" destId="{BAA86FAC-B081-43C0-B5FE-67F8939D6218}" srcOrd="1" destOrd="0" presId="urn:microsoft.com/office/officeart/2005/8/layout/radial5"/>
    <dgm:cxn modelId="{4E662791-1BB9-4E56-B1F3-B36727C0CDA6}" type="presParOf" srcId="{BAA86FAC-B081-43C0-B5FE-67F8939D6218}" destId="{F9EA5F67-C1FF-45BF-987A-BD4C19F75F4E}" srcOrd="0" destOrd="0" presId="urn:microsoft.com/office/officeart/2005/8/layout/radial5"/>
    <dgm:cxn modelId="{9D8E5838-09BA-42DE-9050-C3EFC7D7A53A}" type="presParOf" srcId="{77B76508-EAC0-42F2-8226-4E7011967D2E}" destId="{34E6923F-A61B-4814-83BF-7EC82FE9E69A}" srcOrd="2" destOrd="0" presId="urn:microsoft.com/office/officeart/2005/8/layout/radial5"/>
    <dgm:cxn modelId="{91204938-C452-4E0F-87A0-D6258B7E91A0}" type="presParOf" srcId="{77B76508-EAC0-42F2-8226-4E7011967D2E}" destId="{41B6FDAC-1BE3-421C-B5CF-CE16587D594D}" srcOrd="3" destOrd="0" presId="urn:microsoft.com/office/officeart/2005/8/layout/radial5"/>
    <dgm:cxn modelId="{F9F76FB4-CBD8-45D5-81E8-4C1AFB05ACD4}" type="presParOf" srcId="{41B6FDAC-1BE3-421C-B5CF-CE16587D594D}" destId="{AB90790B-7A6E-4FCA-ABD5-084CA01E07DF}" srcOrd="0" destOrd="0" presId="urn:microsoft.com/office/officeart/2005/8/layout/radial5"/>
    <dgm:cxn modelId="{8C427BF4-5669-42A6-B237-B8748EBAA422}" type="presParOf" srcId="{77B76508-EAC0-42F2-8226-4E7011967D2E}" destId="{C9E0992D-AADF-4EBB-ABC7-937ED2A64BEE}" srcOrd="4" destOrd="0" presId="urn:microsoft.com/office/officeart/2005/8/layout/radial5"/>
    <dgm:cxn modelId="{48FB5AF5-0B12-4D20-B2E5-48884DDDB87C}" type="presParOf" srcId="{77B76508-EAC0-42F2-8226-4E7011967D2E}" destId="{170114DE-282D-4024-B972-5CC4151FAC3F}" srcOrd="5" destOrd="0" presId="urn:microsoft.com/office/officeart/2005/8/layout/radial5"/>
    <dgm:cxn modelId="{AC0DA2A3-798C-4BC8-95A5-13DD50CE66DA}" type="presParOf" srcId="{170114DE-282D-4024-B972-5CC4151FAC3F}" destId="{3DB554DD-0EAA-432A-A4C0-3D0599BD18D6}" srcOrd="0" destOrd="0" presId="urn:microsoft.com/office/officeart/2005/8/layout/radial5"/>
    <dgm:cxn modelId="{D5659E8C-E4D5-458A-B5E0-FB90024C01EB}" type="presParOf" srcId="{77B76508-EAC0-42F2-8226-4E7011967D2E}" destId="{B882359C-5C9B-4F46-8766-01E3673AAC2D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607692-933F-4458-B120-AE1A8229A58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E9CFDDB-E498-4B6A-9857-B26B56BA4A25}">
      <dgm:prSet phldrT="[Testo]" custT="1"/>
      <dgm:spPr>
        <a:solidFill>
          <a:srgbClr val="FF0000"/>
        </a:solidFill>
      </dgm:spPr>
      <dgm:t>
        <a:bodyPr/>
        <a:lstStyle/>
        <a:p>
          <a:r>
            <a:rPr lang="it-IT" sz="2000" b="1" dirty="0" smtClean="0"/>
            <a:t>MODULI SCUOLA PRIMARIA</a:t>
          </a:r>
          <a:endParaRPr lang="it-IT" sz="2000" b="1" dirty="0"/>
        </a:p>
      </dgm:t>
    </dgm:pt>
    <dgm:pt modelId="{E597D1BC-56CB-4821-90D7-E9CF05786219}" type="parTrans" cxnId="{571CB857-8F98-47B2-BACF-5FE8844D20E0}">
      <dgm:prSet/>
      <dgm:spPr/>
      <dgm:t>
        <a:bodyPr/>
        <a:lstStyle/>
        <a:p>
          <a:endParaRPr lang="it-IT"/>
        </a:p>
      </dgm:t>
    </dgm:pt>
    <dgm:pt modelId="{662C99A0-C94B-4018-8AC6-1FA96F252625}" type="sibTrans" cxnId="{571CB857-8F98-47B2-BACF-5FE8844D20E0}">
      <dgm:prSet/>
      <dgm:spPr/>
      <dgm:t>
        <a:bodyPr/>
        <a:lstStyle/>
        <a:p>
          <a:endParaRPr lang="it-IT"/>
        </a:p>
      </dgm:t>
    </dgm:pt>
    <dgm:pt modelId="{61A652FD-949F-4E0F-B300-5185D271EBD1}">
      <dgm:prSet phldrT="[Tes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it-IT" sz="2800" b="1" dirty="0" smtClean="0"/>
            <a:t>“</a:t>
          </a:r>
          <a:r>
            <a:rPr lang="it-IT" sz="2800" b="1" dirty="0" err="1" smtClean="0"/>
            <a:t>Coding</a:t>
          </a:r>
          <a:r>
            <a:rPr lang="it-IT" sz="2800" b="1" dirty="0" smtClean="0"/>
            <a:t> in </a:t>
          </a:r>
          <a:r>
            <a:rPr lang="it-IT" sz="2800" b="1" dirty="0" err="1" smtClean="0"/>
            <a:t>our</a:t>
          </a:r>
          <a:r>
            <a:rPr lang="it-IT" sz="2800" b="1" dirty="0" smtClean="0"/>
            <a:t> </a:t>
          </a:r>
          <a:r>
            <a:rPr lang="it-IT" sz="2800" b="1" dirty="0" err="1" smtClean="0"/>
            <a:t>classroom</a:t>
          </a:r>
          <a:r>
            <a:rPr lang="it-IT" sz="2800" b="1" dirty="0" smtClean="0"/>
            <a:t>”</a:t>
          </a:r>
          <a:endParaRPr lang="it-IT" sz="2800" b="1" dirty="0">
            <a:solidFill>
              <a:srgbClr val="002060"/>
            </a:solidFill>
          </a:endParaRPr>
        </a:p>
      </dgm:t>
    </dgm:pt>
    <dgm:pt modelId="{90FA41CF-2A92-4CE8-8FDF-2836CCBEBA2E}" type="parTrans" cxnId="{F9949607-456D-4306-9CCB-52BC34F49A55}">
      <dgm:prSet/>
      <dgm:spPr>
        <a:solidFill>
          <a:srgbClr val="FFFF00"/>
        </a:solidFill>
      </dgm:spPr>
      <dgm:t>
        <a:bodyPr/>
        <a:lstStyle/>
        <a:p>
          <a:endParaRPr lang="it-IT"/>
        </a:p>
      </dgm:t>
    </dgm:pt>
    <dgm:pt modelId="{FB95BFC9-687E-44D1-8001-ECA45E90FFA6}" type="sibTrans" cxnId="{F9949607-456D-4306-9CCB-52BC34F49A55}">
      <dgm:prSet/>
      <dgm:spPr/>
      <dgm:t>
        <a:bodyPr/>
        <a:lstStyle/>
        <a:p>
          <a:endParaRPr lang="it-IT"/>
        </a:p>
      </dgm:t>
    </dgm:pt>
    <dgm:pt modelId="{C92FC52F-9BFA-4D64-B1B8-39F96A0026F9}">
      <dgm:prSet phldrT="[Testo]" custT="1"/>
      <dgm:spPr>
        <a:solidFill>
          <a:srgbClr val="7030A0"/>
        </a:solidFill>
      </dgm:spPr>
      <dgm:t>
        <a:bodyPr/>
        <a:lstStyle/>
        <a:p>
          <a:r>
            <a:rPr lang="it-IT" sz="2800" b="1" dirty="0" smtClean="0"/>
            <a:t>“Sulle orme di Galilei”</a:t>
          </a:r>
          <a:endParaRPr lang="it-IT" sz="2800" b="1" dirty="0"/>
        </a:p>
      </dgm:t>
    </dgm:pt>
    <dgm:pt modelId="{7B53AEE8-1259-4F9C-B517-55CAD5DB5A86}" type="parTrans" cxnId="{10C32FDE-EE7B-4FD8-A5F8-7DA5A02F400A}">
      <dgm:prSet/>
      <dgm:spPr>
        <a:solidFill>
          <a:srgbClr val="FFFF00"/>
        </a:solidFill>
      </dgm:spPr>
      <dgm:t>
        <a:bodyPr/>
        <a:lstStyle/>
        <a:p>
          <a:endParaRPr lang="it-IT"/>
        </a:p>
      </dgm:t>
    </dgm:pt>
    <dgm:pt modelId="{703F3319-8A7D-4472-8514-FE69F92D0B15}" type="sibTrans" cxnId="{10C32FDE-EE7B-4FD8-A5F8-7DA5A02F400A}">
      <dgm:prSet/>
      <dgm:spPr/>
      <dgm:t>
        <a:bodyPr/>
        <a:lstStyle/>
        <a:p>
          <a:endParaRPr lang="it-IT"/>
        </a:p>
      </dgm:t>
    </dgm:pt>
    <dgm:pt modelId="{537FC571-1DA1-4418-B526-8112EC798D23}">
      <dgm:prSet phldrT="[Testo]" custT="1"/>
      <dgm:spPr>
        <a:solidFill>
          <a:srgbClr val="FF0066"/>
        </a:solidFill>
      </dgm:spPr>
      <dgm:t>
        <a:bodyPr/>
        <a:lstStyle/>
        <a:p>
          <a:r>
            <a:rPr lang="it-IT" sz="2400" b="1" dirty="0" smtClean="0"/>
            <a:t>“Leggere e scrivere libera…mente” </a:t>
          </a:r>
          <a:endParaRPr lang="it-IT" sz="2400" b="1" dirty="0">
            <a:solidFill>
              <a:schemeClr val="bg1"/>
            </a:solidFill>
          </a:endParaRPr>
        </a:p>
      </dgm:t>
    </dgm:pt>
    <dgm:pt modelId="{406BDE21-FBBE-44F5-AA54-F92112B88ACE}" type="parTrans" cxnId="{9E3669DC-041E-47E6-BAF7-90A586A63E74}">
      <dgm:prSet/>
      <dgm:spPr>
        <a:solidFill>
          <a:srgbClr val="FFFF00"/>
        </a:solidFill>
      </dgm:spPr>
      <dgm:t>
        <a:bodyPr/>
        <a:lstStyle/>
        <a:p>
          <a:endParaRPr lang="it-IT"/>
        </a:p>
      </dgm:t>
    </dgm:pt>
    <dgm:pt modelId="{F2E13631-6C74-4304-9360-E9F213A81516}" type="sibTrans" cxnId="{9E3669DC-041E-47E6-BAF7-90A586A63E74}">
      <dgm:prSet/>
      <dgm:spPr/>
      <dgm:t>
        <a:bodyPr/>
        <a:lstStyle/>
        <a:p>
          <a:endParaRPr lang="it-IT"/>
        </a:p>
      </dgm:t>
    </dgm:pt>
    <dgm:pt modelId="{77B76508-EAC0-42F2-8226-4E7011967D2E}" type="pres">
      <dgm:prSet presAssocID="{BB607692-933F-4458-B120-AE1A8229A58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19D0724-DD28-44F4-8448-716530EDAF05}" type="pres">
      <dgm:prSet presAssocID="{5E9CFDDB-E498-4B6A-9857-B26B56BA4A25}" presName="centerShape" presStyleLbl="node0" presStyleIdx="0" presStyleCnt="1" custScaleX="125146" custScaleY="115522"/>
      <dgm:spPr/>
      <dgm:t>
        <a:bodyPr/>
        <a:lstStyle/>
        <a:p>
          <a:endParaRPr lang="it-IT"/>
        </a:p>
      </dgm:t>
    </dgm:pt>
    <dgm:pt modelId="{BAA86FAC-B081-43C0-B5FE-67F8939D6218}" type="pres">
      <dgm:prSet presAssocID="{90FA41CF-2A92-4CE8-8FDF-2836CCBEBA2E}" presName="parTrans" presStyleLbl="sibTrans2D1" presStyleIdx="0" presStyleCnt="3" custScaleX="271585"/>
      <dgm:spPr/>
      <dgm:t>
        <a:bodyPr/>
        <a:lstStyle/>
        <a:p>
          <a:endParaRPr lang="it-IT"/>
        </a:p>
      </dgm:t>
    </dgm:pt>
    <dgm:pt modelId="{F9EA5F67-C1FF-45BF-987A-BD4C19F75F4E}" type="pres">
      <dgm:prSet presAssocID="{90FA41CF-2A92-4CE8-8FDF-2836CCBEBA2E}" presName="connectorText" presStyleLbl="sibTrans2D1" presStyleIdx="0" presStyleCnt="3"/>
      <dgm:spPr/>
      <dgm:t>
        <a:bodyPr/>
        <a:lstStyle/>
        <a:p>
          <a:endParaRPr lang="it-IT"/>
        </a:p>
      </dgm:t>
    </dgm:pt>
    <dgm:pt modelId="{34E6923F-A61B-4814-83BF-7EC82FE9E69A}" type="pres">
      <dgm:prSet presAssocID="{61A652FD-949F-4E0F-B300-5185D271EBD1}" presName="node" presStyleLbl="node1" presStyleIdx="0" presStyleCnt="3" custScaleX="134250" custScaleY="13320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06F84BE-15FA-410F-9692-C99F10C7AAD5}" type="pres">
      <dgm:prSet presAssocID="{7B53AEE8-1259-4F9C-B517-55CAD5DB5A86}" presName="parTrans" presStyleLbl="sibTrans2D1" presStyleIdx="1" presStyleCnt="3" custScaleX="229927"/>
      <dgm:spPr/>
      <dgm:t>
        <a:bodyPr/>
        <a:lstStyle/>
        <a:p>
          <a:endParaRPr lang="it-IT"/>
        </a:p>
      </dgm:t>
    </dgm:pt>
    <dgm:pt modelId="{5CD0C1D8-93D3-45E4-BFF4-85AB75C0A335}" type="pres">
      <dgm:prSet presAssocID="{7B53AEE8-1259-4F9C-B517-55CAD5DB5A86}" presName="connectorText" presStyleLbl="sibTrans2D1" presStyleIdx="1" presStyleCnt="3"/>
      <dgm:spPr/>
      <dgm:t>
        <a:bodyPr/>
        <a:lstStyle/>
        <a:p>
          <a:endParaRPr lang="it-IT"/>
        </a:p>
      </dgm:t>
    </dgm:pt>
    <dgm:pt modelId="{7626C9BC-576B-4083-9379-0AE6CB7230F9}" type="pres">
      <dgm:prSet presAssocID="{C92FC52F-9BFA-4D64-B1B8-39F96A0026F9}" presName="node" presStyleLbl="node1" presStyleIdx="1" presStyleCnt="3" custScaleX="151099" custScaleY="147246" custRadScaleRad="126659" custRadScaleInc="207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70114DE-282D-4024-B972-5CC4151FAC3F}" type="pres">
      <dgm:prSet presAssocID="{406BDE21-FBBE-44F5-AA54-F92112B88ACE}" presName="parTrans" presStyleLbl="sibTrans2D1" presStyleIdx="2" presStyleCnt="3" custScaleX="271587"/>
      <dgm:spPr/>
      <dgm:t>
        <a:bodyPr/>
        <a:lstStyle/>
        <a:p>
          <a:endParaRPr lang="it-IT"/>
        </a:p>
      </dgm:t>
    </dgm:pt>
    <dgm:pt modelId="{3DB554DD-0EAA-432A-A4C0-3D0599BD18D6}" type="pres">
      <dgm:prSet presAssocID="{406BDE21-FBBE-44F5-AA54-F92112B88ACE}" presName="connectorText" presStyleLbl="sibTrans2D1" presStyleIdx="2" presStyleCnt="3"/>
      <dgm:spPr/>
      <dgm:t>
        <a:bodyPr/>
        <a:lstStyle/>
        <a:p>
          <a:endParaRPr lang="it-IT"/>
        </a:p>
      </dgm:t>
    </dgm:pt>
    <dgm:pt modelId="{B882359C-5C9B-4F46-8766-01E3673AAC2D}" type="pres">
      <dgm:prSet presAssocID="{537FC571-1DA1-4418-B526-8112EC798D23}" presName="node" presStyleLbl="node1" presStyleIdx="2" presStyleCnt="3" custScaleX="142439" custScaleY="12697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BDE4CFC-1608-4D0F-8384-F641211F6F20}" type="presOf" srcId="{7B53AEE8-1259-4F9C-B517-55CAD5DB5A86}" destId="{5CD0C1D8-93D3-45E4-BFF4-85AB75C0A335}" srcOrd="1" destOrd="0" presId="urn:microsoft.com/office/officeart/2005/8/layout/radial5"/>
    <dgm:cxn modelId="{897994DE-9622-4E4A-8C28-6EFC8B051C02}" type="presOf" srcId="{406BDE21-FBBE-44F5-AA54-F92112B88ACE}" destId="{3DB554DD-0EAA-432A-A4C0-3D0599BD18D6}" srcOrd="1" destOrd="0" presId="urn:microsoft.com/office/officeart/2005/8/layout/radial5"/>
    <dgm:cxn modelId="{E786151B-5A38-42AC-B1ED-86CC820BF03D}" type="presOf" srcId="{537FC571-1DA1-4418-B526-8112EC798D23}" destId="{B882359C-5C9B-4F46-8766-01E3673AAC2D}" srcOrd="0" destOrd="0" presId="urn:microsoft.com/office/officeart/2005/8/layout/radial5"/>
    <dgm:cxn modelId="{10C32FDE-EE7B-4FD8-A5F8-7DA5A02F400A}" srcId="{5E9CFDDB-E498-4B6A-9857-B26B56BA4A25}" destId="{C92FC52F-9BFA-4D64-B1B8-39F96A0026F9}" srcOrd="1" destOrd="0" parTransId="{7B53AEE8-1259-4F9C-B517-55CAD5DB5A86}" sibTransId="{703F3319-8A7D-4472-8514-FE69F92D0B15}"/>
    <dgm:cxn modelId="{79C76CB6-7BFF-4EF9-89D8-FDE92174750E}" type="presOf" srcId="{5E9CFDDB-E498-4B6A-9857-B26B56BA4A25}" destId="{919D0724-DD28-44F4-8448-716530EDAF05}" srcOrd="0" destOrd="0" presId="urn:microsoft.com/office/officeart/2005/8/layout/radial5"/>
    <dgm:cxn modelId="{B63FA1CC-0A44-4BE9-A1CC-DA057BE0DE2D}" type="presOf" srcId="{90FA41CF-2A92-4CE8-8FDF-2836CCBEBA2E}" destId="{BAA86FAC-B081-43C0-B5FE-67F8939D6218}" srcOrd="0" destOrd="0" presId="urn:microsoft.com/office/officeart/2005/8/layout/radial5"/>
    <dgm:cxn modelId="{FDDFBC0E-727B-4B9A-93A1-F633B5C5DC49}" type="presOf" srcId="{BB607692-933F-4458-B120-AE1A8229A589}" destId="{77B76508-EAC0-42F2-8226-4E7011967D2E}" srcOrd="0" destOrd="0" presId="urn:microsoft.com/office/officeart/2005/8/layout/radial5"/>
    <dgm:cxn modelId="{75AC1A11-32FE-4D99-9593-B35E7A2011A9}" type="presOf" srcId="{406BDE21-FBBE-44F5-AA54-F92112B88ACE}" destId="{170114DE-282D-4024-B972-5CC4151FAC3F}" srcOrd="0" destOrd="0" presId="urn:microsoft.com/office/officeart/2005/8/layout/radial5"/>
    <dgm:cxn modelId="{F9949607-456D-4306-9CCB-52BC34F49A55}" srcId="{5E9CFDDB-E498-4B6A-9857-B26B56BA4A25}" destId="{61A652FD-949F-4E0F-B300-5185D271EBD1}" srcOrd="0" destOrd="0" parTransId="{90FA41CF-2A92-4CE8-8FDF-2836CCBEBA2E}" sibTransId="{FB95BFC9-687E-44D1-8001-ECA45E90FFA6}"/>
    <dgm:cxn modelId="{99AEF0DF-A183-46F8-93F8-D5BEB55C098C}" type="presOf" srcId="{7B53AEE8-1259-4F9C-B517-55CAD5DB5A86}" destId="{B06F84BE-15FA-410F-9692-C99F10C7AAD5}" srcOrd="0" destOrd="0" presId="urn:microsoft.com/office/officeart/2005/8/layout/radial5"/>
    <dgm:cxn modelId="{11A314CB-CB4F-408E-801D-4866284BBD7C}" type="presOf" srcId="{C92FC52F-9BFA-4D64-B1B8-39F96A0026F9}" destId="{7626C9BC-576B-4083-9379-0AE6CB7230F9}" srcOrd="0" destOrd="0" presId="urn:microsoft.com/office/officeart/2005/8/layout/radial5"/>
    <dgm:cxn modelId="{248E081D-DE07-418B-BCEB-5A792DE4868B}" type="presOf" srcId="{61A652FD-949F-4E0F-B300-5185D271EBD1}" destId="{34E6923F-A61B-4814-83BF-7EC82FE9E69A}" srcOrd="0" destOrd="0" presId="urn:microsoft.com/office/officeart/2005/8/layout/radial5"/>
    <dgm:cxn modelId="{9E3669DC-041E-47E6-BAF7-90A586A63E74}" srcId="{5E9CFDDB-E498-4B6A-9857-B26B56BA4A25}" destId="{537FC571-1DA1-4418-B526-8112EC798D23}" srcOrd="2" destOrd="0" parTransId="{406BDE21-FBBE-44F5-AA54-F92112B88ACE}" sibTransId="{F2E13631-6C74-4304-9360-E9F213A81516}"/>
    <dgm:cxn modelId="{571CB857-8F98-47B2-BACF-5FE8844D20E0}" srcId="{BB607692-933F-4458-B120-AE1A8229A589}" destId="{5E9CFDDB-E498-4B6A-9857-B26B56BA4A25}" srcOrd="0" destOrd="0" parTransId="{E597D1BC-56CB-4821-90D7-E9CF05786219}" sibTransId="{662C99A0-C94B-4018-8AC6-1FA96F252625}"/>
    <dgm:cxn modelId="{CABC297D-D9C4-456A-80DB-7D0BD002E71A}" type="presOf" srcId="{90FA41CF-2A92-4CE8-8FDF-2836CCBEBA2E}" destId="{F9EA5F67-C1FF-45BF-987A-BD4C19F75F4E}" srcOrd="1" destOrd="0" presId="urn:microsoft.com/office/officeart/2005/8/layout/radial5"/>
    <dgm:cxn modelId="{EEEB9218-C1CC-4AC4-A9C9-228069398BA2}" type="presParOf" srcId="{77B76508-EAC0-42F2-8226-4E7011967D2E}" destId="{919D0724-DD28-44F4-8448-716530EDAF05}" srcOrd="0" destOrd="0" presId="urn:microsoft.com/office/officeart/2005/8/layout/radial5"/>
    <dgm:cxn modelId="{1FBF998B-C366-4CE0-AA5C-EA2057BD47CD}" type="presParOf" srcId="{77B76508-EAC0-42F2-8226-4E7011967D2E}" destId="{BAA86FAC-B081-43C0-B5FE-67F8939D6218}" srcOrd="1" destOrd="0" presId="urn:microsoft.com/office/officeart/2005/8/layout/radial5"/>
    <dgm:cxn modelId="{8B5A8CC8-DBA1-4A25-B416-04140DDF5737}" type="presParOf" srcId="{BAA86FAC-B081-43C0-B5FE-67F8939D6218}" destId="{F9EA5F67-C1FF-45BF-987A-BD4C19F75F4E}" srcOrd="0" destOrd="0" presId="urn:microsoft.com/office/officeart/2005/8/layout/radial5"/>
    <dgm:cxn modelId="{73BE0937-09F3-476F-B287-6609BB835C24}" type="presParOf" srcId="{77B76508-EAC0-42F2-8226-4E7011967D2E}" destId="{34E6923F-A61B-4814-83BF-7EC82FE9E69A}" srcOrd="2" destOrd="0" presId="urn:microsoft.com/office/officeart/2005/8/layout/radial5"/>
    <dgm:cxn modelId="{916F16D0-A2C5-4857-ADFB-6179C4455C41}" type="presParOf" srcId="{77B76508-EAC0-42F2-8226-4E7011967D2E}" destId="{B06F84BE-15FA-410F-9692-C99F10C7AAD5}" srcOrd="3" destOrd="0" presId="urn:microsoft.com/office/officeart/2005/8/layout/radial5"/>
    <dgm:cxn modelId="{6C667C27-7C20-44B1-B58D-10D2357900D3}" type="presParOf" srcId="{B06F84BE-15FA-410F-9692-C99F10C7AAD5}" destId="{5CD0C1D8-93D3-45E4-BFF4-85AB75C0A335}" srcOrd="0" destOrd="0" presId="urn:microsoft.com/office/officeart/2005/8/layout/radial5"/>
    <dgm:cxn modelId="{86B924B1-802C-40C0-993C-5757ECCECCF6}" type="presParOf" srcId="{77B76508-EAC0-42F2-8226-4E7011967D2E}" destId="{7626C9BC-576B-4083-9379-0AE6CB7230F9}" srcOrd="4" destOrd="0" presId="urn:microsoft.com/office/officeart/2005/8/layout/radial5"/>
    <dgm:cxn modelId="{5CCFBE5D-B926-41B4-B0E8-F5459E991E4B}" type="presParOf" srcId="{77B76508-EAC0-42F2-8226-4E7011967D2E}" destId="{170114DE-282D-4024-B972-5CC4151FAC3F}" srcOrd="5" destOrd="0" presId="urn:microsoft.com/office/officeart/2005/8/layout/radial5"/>
    <dgm:cxn modelId="{A348E241-B690-4E79-BA1A-0862BCFB3671}" type="presParOf" srcId="{170114DE-282D-4024-B972-5CC4151FAC3F}" destId="{3DB554DD-0EAA-432A-A4C0-3D0599BD18D6}" srcOrd="0" destOrd="0" presId="urn:microsoft.com/office/officeart/2005/8/layout/radial5"/>
    <dgm:cxn modelId="{9DA888E9-317B-469E-BAE0-91E6BFC1AC2A}" type="presParOf" srcId="{77B76508-EAC0-42F2-8226-4E7011967D2E}" destId="{B882359C-5C9B-4F46-8766-01E3673AAC2D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607692-933F-4458-B120-AE1A8229A58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E9CFDDB-E498-4B6A-9857-B26B56BA4A25}">
      <dgm:prSet phldrT="[Testo]" custT="1"/>
      <dgm:spPr>
        <a:solidFill>
          <a:srgbClr val="FF0000"/>
        </a:solidFill>
      </dgm:spPr>
      <dgm:t>
        <a:bodyPr/>
        <a:lstStyle/>
        <a:p>
          <a:r>
            <a:rPr lang="it-IT" sz="2000" b="1" dirty="0" smtClean="0"/>
            <a:t>MODULI IN VERTICALE SCUOLA PRIMARIA/</a:t>
          </a:r>
        </a:p>
        <a:p>
          <a:r>
            <a:rPr lang="it-IT" sz="2000" b="1" dirty="0" smtClean="0"/>
            <a:t>SCUOLA S. </a:t>
          </a:r>
        </a:p>
        <a:p>
          <a:r>
            <a:rPr lang="it-IT" sz="2000" b="1" dirty="0" smtClean="0"/>
            <a:t>I GRADO</a:t>
          </a:r>
          <a:endParaRPr lang="it-IT" sz="2000" b="1" dirty="0"/>
        </a:p>
      </dgm:t>
    </dgm:pt>
    <dgm:pt modelId="{E597D1BC-56CB-4821-90D7-E9CF05786219}" type="parTrans" cxnId="{571CB857-8F98-47B2-BACF-5FE8844D20E0}">
      <dgm:prSet/>
      <dgm:spPr/>
      <dgm:t>
        <a:bodyPr/>
        <a:lstStyle/>
        <a:p>
          <a:endParaRPr lang="it-IT"/>
        </a:p>
      </dgm:t>
    </dgm:pt>
    <dgm:pt modelId="{662C99A0-C94B-4018-8AC6-1FA96F252625}" type="sibTrans" cxnId="{571CB857-8F98-47B2-BACF-5FE8844D20E0}">
      <dgm:prSet/>
      <dgm:spPr/>
      <dgm:t>
        <a:bodyPr/>
        <a:lstStyle/>
        <a:p>
          <a:endParaRPr lang="it-IT"/>
        </a:p>
      </dgm:t>
    </dgm:pt>
    <dgm:pt modelId="{61A652FD-949F-4E0F-B300-5185D271EBD1}">
      <dgm:prSet phldrT="[Tes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it-IT" sz="2400" b="1" dirty="0" smtClean="0">
              <a:solidFill>
                <a:srgbClr val="002060"/>
              </a:solidFill>
            </a:rPr>
            <a:t>“Un </a:t>
          </a:r>
          <a:r>
            <a:rPr lang="it-IT" sz="2400" b="1" dirty="0" err="1" smtClean="0">
              <a:solidFill>
                <a:srgbClr val="002060"/>
              </a:solidFill>
            </a:rPr>
            <a:t>pon</a:t>
          </a:r>
          <a:r>
            <a:rPr lang="it-IT" sz="2400" b="1" dirty="0" smtClean="0">
              <a:solidFill>
                <a:srgbClr val="002060"/>
              </a:solidFill>
            </a:rPr>
            <a:t>…te per mobilitare competenze”</a:t>
          </a:r>
          <a:endParaRPr lang="it-IT" sz="2400" b="1" dirty="0">
            <a:solidFill>
              <a:srgbClr val="002060"/>
            </a:solidFill>
          </a:endParaRPr>
        </a:p>
      </dgm:t>
    </dgm:pt>
    <dgm:pt modelId="{90FA41CF-2A92-4CE8-8FDF-2836CCBEBA2E}" type="parTrans" cxnId="{F9949607-456D-4306-9CCB-52BC34F49A55}">
      <dgm:prSet/>
      <dgm:spPr>
        <a:solidFill>
          <a:srgbClr val="FFFF00"/>
        </a:solidFill>
      </dgm:spPr>
      <dgm:t>
        <a:bodyPr/>
        <a:lstStyle/>
        <a:p>
          <a:endParaRPr lang="it-IT"/>
        </a:p>
      </dgm:t>
    </dgm:pt>
    <dgm:pt modelId="{FB95BFC9-687E-44D1-8001-ECA45E90FFA6}" type="sibTrans" cxnId="{F9949607-456D-4306-9CCB-52BC34F49A55}">
      <dgm:prSet/>
      <dgm:spPr/>
      <dgm:t>
        <a:bodyPr/>
        <a:lstStyle/>
        <a:p>
          <a:endParaRPr lang="it-IT"/>
        </a:p>
      </dgm:t>
    </dgm:pt>
    <dgm:pt modelId="{C92FC52F-9BFA-4D64-B1B8-39F96A0026F9}">
      <dgm:prSet phldrT="[Testo]" custT="1"/>
      <dgm:spPr>
        <a:solidFill>
          <a:srgbClr val="7030A0"/>
        </a:solidFill>
      </dgm:spPr>
      <dgm:t>
        <a:bodyPr/>
        <a:lstStyle/>
        <a:p>
          <a:r>
            <a:rPr lang="it-IT" sz="2800" b="1" dirty="0" smtClean="0"/>
            <a:t>“Esploro e sperimento”</a:t>
          </a:r>
          <a:endParaRPr lang="it-IT" sz="2800" b="1" dirty="0"/>
        </a:p>
      </dgm:t>
    </dgm:pt>
    <dgm:pt modelId="{7B53AEE8-1259-4F9C-B517-55CAD5DB5A86}" type="parTrans" cxnId="{10C32FDE-EE7B-4FD8-A5F8-7DA5A02F400A}">
      <dgm:prSet/>
      <dgm:spPr>
        <a:solidFill>
          <a:srgbClr val="FFFF00"/>
        </a:solidFill>
      </dgm:spPr>
      <dgm:t>
        <a:bodyPr/>
        <a:lstStyle/>
        <a:p>
          <a:endParaRPr lang="it-IT"/>
        </a:p>
      </dgm:t>
    </dgm:pt>
    <dgm:pt modelId="{703F3319-8A7D-4472-8514-FE69F92D0B15}" type="sibTrans" cxnId="{10C32FDE-EE7B-4FD8-A5F8-7DA5A02F400A}">
      <dgm:prSet/>
      <dgm:spPr/>
      <dgm:t>
        <a:bodyPr/>
        <a:lstStyle/>
        <a:p>
          <a:endParaRPr lang="it-IT"/>
        </a:p>
      </dgm:t>
    </dgm:pt>
    <dgm:pt modelId="{537FC571-1DA1-4418-B526-8112EC798D23}">
      <dgm:prSet phldrT="[Testo]" custT="1"/>
      <dgm:spPr>
        <a:solidFill>
          <a:srgbClr val="FF0066"/>
        </a:solidFill>
      </dgm:spPr>
      <dgm:t>
        <a:bodyPr/>
        <a:lstStyle/>
        <a:p>
          <a:r>
            <a:rPr lang="it-IT" sz="2400" b="1" dirty="0" smtClean="0"/>
            <a:t>“Matematica interattiva”</a:t>
          </a:r>
          <a:endParaRPr lang="it-IT" sz="2400" b="1" dirty="0">
            <a:solidFill>
              <a:schemeClr val="bg1"/>
            </a:solidFill>
          </a:endParaRPr>
        </a:p>
      </dgm:t>
    </dgm:pt>
    <dgm:pt modelId="{406BDE21-FBBE-44F5-AA54-F92112B88ACE}" type="parTrans" cxnId="{9E3669DC-041E-47E6-BAF7-90A586A63E74}">
      <dgm:prSet/>
      <dgm:spPr>
        <a:solidFill>
          <a:srgbClr val="FFFF00"/>
        </a:solidFill>
      </dgm:spPr>
      <dgm:t>
        <a:bodyPr/>
        <a:lstStyle/>
        <a:p>
          <a:endParaRPr lang="it-IT"/>
        </a:p>
      </dgm:t>
    </dgm:pt>
    <dgm:pt modelId="{F2E13631-6C74-4304-9360-E9F213A81516}" type="sibTrans" cxnId="{9E3669DC-041E-47E6-BAF7-90A586A63E74}">
      <dgm:prSet/>
      <dgm:spPr/>
      <dgm:t>
        <a:bodyPr/>
        <a:lstStyle/>
        <a:p>
          <a:endParaRPr lang="it-IT"/>
        </a:p>
      </dgm:t>
    </dgm:pt>
    <dgm:pt modelId="{77B76508-EAC0-42F2-8226-4E7011967D2E}" type="pres">
      <dgm:prSet presAssocID="{BB607692-933F-4458-B120-AE1A8229A58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19D0724-DD28-44F4-8448-716530EDAF05}" type="pres">
      <dgm:prSet presAssocID="{5E9CFDDB-E498-4B6A-9857-B26B56BA4A25}" presName="centerShape" presStyleLbl="node0" presStyleIdx="0" presStyleCnt="1" custScaleX="125146" custScaleY="115522"/>
      <dgm:spPr/>
      <dgm:t>
        <a:bodyPr/>
        <a:lstStyle/>
        <a:p>
          <a:endParaRPr lang="it-IT"/>
        </a:p>
      </dgm:t>
    </dgm:pt>
    <dgm:pt modelId="{BAA86FAC-B081-43C0-B5FE-67F8939D6218}" type="pres">
      <dgm:prSet presAssocID="{90FA41CF-2A92-4CE8-8FDF-2836CCBEBA2E}" presName="parTrans" presStyleLbl="sibTrans2D1" presStyleIdx="0" presStyleCnt="3" custScaleX="271585"/>
      <dgm:spPr/>
      <dgm:t>
        <a:bodyPr/>
        <a:lstStyle/>
        <a:p>
          <a:endParaRPr lang="it-IT"/>
        </a:p>
      </dgm:t>
    </dgm:pt>
    <dgm:pt modelId="{F9EA5F67-C1FF-45BF-987A-BD4C19F75F4E}" type="pres">
      <dgm:prSet presAssocID="{90FA41CF-2A92-4CE8-8FDF-2836CCBEBA2E}" presName="connectorText" presStyleLbl="sibTrans2D1" presStyleIdx="0" presStyleCnt="3"/>
      <dgm:spPr/>
      <dgm:t>
        <a:bodyPr/>
        <a:lstStyle/>
        <a:p>
          <a:endParaRPr lang="it-IT"/>
        </a:p>
      </dgm:t>
    </dgm:pt>
    <dgm:pt modelId="{34E6923F-A61B-4814-83BF-7EC82FE9E69A}" type="pres">
      <dgm:prSet presAssocID="{61A652FD-949F-4E0F-B300-5185D271EBD1}" presName="node" presStyleLbl="node1" presStyleIdx="0" presStyleCnt="3" custScaleX="122612" custScaleY="12383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06F84BE-15FA-410F-9692-C99F10C7AAD5}" type="pres">
      <dgm:prSet presAssocID="{7B53AEE8-1259-4F9C-B517-55CAD5DB5A86}" presName="parTrans" presStyleLbl="sibTrans2D1" presStyleIdx="1" presStyleCnt="3" custScaleX="229927"/>
      <dgm:spPr/>
      <dgm:t>
        <a:bodyPr/>
        <a:lstStyle/>
        <a:p>
          <a:endParaRPr lang="it-IT"/>
        </a:p>
      </dgm:t>
    </dgm:pt>
    <dgm:pt modelId="{5CD0C1D8-93D3-45E4-BFF4-85AB75C0A335}" type="pres">
      <dgm:prSet presAssocID="{7B53AEE8-1259-4F9C-B517-55CAD5DB5A86}" presName="connectorText" presStyleLbl="sibTrans2D1" presStyleIdx="1" presStyleCnt="3"/>
      <dgm:spPr/>
      <dgm:t>
        <a:bodyPr/>
        <a:lstStyle/>
        <a:p>
          <a:endParaRPr lang="it-IT"/>
        </a:p>
      </dgm:t>
    </dgm:pt>
    <dgm:pt modelId="{7626C9BC-576B-4083-9379-0AE6CB7230F9}" type="pres">
      <dgm:prSet presAssocID="{C92FC52F-9BFA-4D64-B1B8-39F96A0026F9}" presName="node" presStyleLbl="node1" presStyleIdx="1" presStyleCnt="3" custScaleX="138047" custScaleY="128503" custRadScaleRad="126659" custRadScaleInc="207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70114DE-282D-4024-B972-5CC4151FAC3F}" type="pres">
      <dgm:prSet presAssocID="{406BDE21-FBBE-44F5-AA54-F92112B88ACE}" presName="parTrans" presStyleLbl="sibTrans2D1" presStyleIdx="2" presStyleCnt="3" custScaleX="271587"/>
      <dgm:spPr/>
      <dgm:t>
        <a:bodyPr/>
        <a:lstStyle/>
        <a:p>
          <a:endParaRPr lang="it-IT"/>
        </a:p>
      </dgm:t>
    </dgm:pt>
    <dgm:pt modelId="{3DB554DD-0EAA-432A-A4C0-3D0599BD18D6}" type="pres">
      <dgm:prSet presAssocID="{406BDE21-FBBE-44F5-AA54-F92112B88ACE}" presName="connectorText" presStyleLbl="sibTrans2D1" presStyleIdx="2" presStyleCnt="3"/>
      <dgm:spPr/>
      <dgm:t>
        <a:bodyPr/>
        <a:lstStyle/>
        <a:p>
          <a:endParaRPr lang="it-IT"/>
        </a:p>
      </dgm:t>
    </dgm:pt>
    <dgm:pt modelId="{B882359C-5C9B-4F46-8766-01E3673AAC2D}" type="pres">
      <dgm:prSet presAssocID="{537FC571-1DA1-4418-B526-8112EC798D23}" presName="node" presStyleLbl="node1" presStyleIdx="2" presStyleCnt="3" custScaleX="142439" custScaleY="126970" custRadScaleRad="106619" custRadScaleInc="450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DF42EF6-CF58-490F-8B4C-22999DEF340C}" type="presOf" srcId="{C92FC52F-9BFA-4D64-B1B8-39F96A0026F9}" destId="{7626C9BC-576B-4083-9379-0AE6CB7230F9}" srcOrd="0" destOrd="0" presId="urn:microsoft.com/office/officeart/2005/8/layout/radial5"/>
    <dgm:cxn modelId="{10C32FDE-EE7B-4FD8-A5F8-7DA5A02F400A}" srcId="{5E9CFDDB-E498-4B6A-9857-B26B56BA4A25}" destId="{C92FC52F-9BFA-4D64-B1B8-39F96A0026F9}" srcOrd="1" destOrd="0" parTransId="{7B53AEE8-1259-4F9C-B517-55CAD5DB5A86}" sibTransId="{703F3319-8A7D-4472-8514-FE69F92D0B15}"/>
    <dgm:cxn modelId="{BA8DD3EB-A721-4B19-B7C6-335B98C34E5D}" type="presOf" srcId="{406BDE21-FBBE-44F5-AA54-F92112B88ACE}" destId="{170114DE-282D-4024-B972-5CC4151FAC3F}" srcOrd="0" destOrd="0" presId="urn:microsoft.com/office/officeart/2005/8/layout/radial5"/>
    <dgm:cxn modelId="{7C82507D-0F5C-4872-B0D1-BF81B50D5303}" type="presOf" srcId="{7B53AEE8-1259-4F9C-B517-55CAD5DB5A86}" destId="{5CD0C1D8-93D3-45E4-BFF4-85AB75C0A335}" srcOrd="1" destOrd="0" presId="urn:microsoft.com/office/officeart/2005/8/layout/radial5"/>
    <dgm:cxn modelId="{D232ED9D-1768-4C4E-9B13-AE35B3600A38}" type="presOf" srcId="{90FA41CF-2A92-4CE8-8FDF-2836CCBEBA2E}" destId="{F9EA5F67-C1FF-45BF-987A-BD4C19F75F4E}" srcOrd="1" destOrd="0" presId="urn:microsoft.com/office/officeart/2005/8/layout/radial5"/>
    <dgm:cxn modelId="{088FBAD9-6230-41AA-A3AD-AA083E53862D}" type="presOf" srcId="{5E9CFDDB-E498-4B6A-9857-B26B56BA4A25}" destId="{919D0724-DD28-44F4-8448-716530EDAF05}" srcOrd="0" destOrd="0" presId="urn:microsoft.com/office/officeart/2005/8/layout/radial5"/>
    <dgm:cxn modelId="{59496EE0-5448-4863-B6BC-2772B23A27B2}" type="presOf" srcId="{90FA41CF-2A92-4CE8-8FDF-2836CCBEBA2E}" destId="{BAA86FAC-B081-43C0-B5FE-67F8939D6218}" srcOrd="0" destOrd="0" presId="urn:microsoft.com/office/officeart/2005/8/layout/radial5"/>
    <dgm:cxn modelId="{AA404BC5-AE4A-4E68-A856-4CE8AAEEB2E1}" type="presOf" srcId="{406BDE21-FBBE-44F5-AA54-F92112B88ACE}" destId="{3DB554DD-0EAA-432A-A4C0-3D0599BD18D6}" srcOrd="1" destOrd="0" presId="urn:microsoft.com/office/officeart/2005/8/layout/radial5"/>
    <dgm:cxn modelId="{A7D9FC08-D067-434F-A266-B25EAAB21CAE}" type="presOf" srcId="{537FC571-1DA1-4418-B526-8112EC798D23}" destId="{B882359C-5C9B-4F46-8766-01E3673AAC2D}" srcOrd="0" destOrd="0" presId="urn:microsoft.com/office/officeart/2005/8/layout/radial5"/>
    <dgm:cxn modelId="{65148F33-CF0E-44F7-B46F-9F65A3221225}" type="presOf" srcId="{7B53AEE8-1259-4F9C-B517-55CAD5DB5A86}" destId="{B06F84BE-15FA-410F-9692-C99F10C7AAD5}" srcOrd="0" destOrd="0" presId="urn:microsoft.com/office/officeart/2005/8/layout/radial5"/>
    <dgm:cxn modelId="{F9949607-456D-4306-9CCB-52BC34F49A55}" srcId="{5E9CFDDB-E498-4B6A-9857-B26B56BA4A25}" destId="{61A652FD-949F-4E0F-B300-5185D271EBD1}" srcOrd="0" destOrd="0" parTransId="{90FA41CF-2A92-4CE8-8FDF-2836CCBEBA2E}" sibTransId="{FB95BFC9-687E-44D1-8001-ECA45E90FFA6}"/>
    <dgm:cxn modelId="{4AE76A28-5512-4B0D-BC0F-ECFE81218F76}" type="presOf" srcId="{61A652FD-949F-4E0F-B300-5185D271EBD1}" destId="{34E6923F-A61B-4814-83BF-7EC82FE9E69A}" srcOrd="0" destOrd="0" presId="urn:microsoft.com/office/officeart/2005/8/layout/radial5"/>
    <dgm:cxn modelId="{9E3669DC-041E-47E6-BAF7-90A586A63E74}" srcId="{5E9CFDDB-E498-4B6A-9857-B26B56BA4A25}" destId="{537FC571-1DA1-4418-B526-8112EC798D23}" srcOrd="2" destOrd="0" parTransId="{406BDE21-FBBE-44F5-AA54-F92112B88ACE}" sibTransId="{F2E13631-6C74-4304-9360-E9F213A81516}"/>
    <dgm:cxn modelId="{571CB857-8F98-47B2-BACF-5FE8844D20E0}" srcId="{BB607692-933F-4458-B120-AE1A8229A589}" destId="{5E9CFDDB-E498-4B6A-9857-B26B56BA4A25}" srcOrd="0" destOrd="0" parTransId="{E597D1BC-56CB-4821-90D7-E9CF05786219}" sibTransId="{662C99A0-C94B-4018-8AC6-1FA96F252625}"/>
    <dgm:cxn modelId="{8A2CA02A-9480-4E81-80BF-B59BEAAC7EE2}" type="presOf" srcId="{BB607692-933F-4458-B120-AE1A8229A589}" destId="{77B76508-EAC0-42F2-8226-4E7011967D2E}" srcOrd="0" destOrd="0" presId="urn:microsoft.com/office/officeart/2005/8/layout/radial5"/>
    <dgm:cxn modelId="{A273D115-7943-43BB-BF55-505C4723CBF9}" type="presParOf" srcId="{77B76508-EAC0-42F2-8226-4E7011967D2E}" destId="{919D0724-DD28-44F4-8448-716530EDAF05}" srcOrd="0" destOrd="0" presId="urn:microsoft.com/office/officeart/2005/8/layout/radial5"/>
    <dgm:cxn modelId="{9A6669D5-D0B9-4865-922B-641E2F108012}" type="presParOf" srcId="{77B76508-EAC0-42F2-8226-4E7011967D2E}" destId="{BAA86FAC-B081-43C0-B5FE-67F8939D6218}" srcOrd="1" destOrd="0" presId="urn:microsoft.com/office/officeart/2005/8/layout/radial5"/>
    <dgm:cxn modelId="{4C8330A7-43B4-4F41-85B8-2DBAE0EF25FA}" type="presParOf" srcId="{BAA86FAC-B081-43C0-B5FE-67F8939D6218}" destId="{F9EA5F67-C1FF-45BF-987A-BD4C19F75F4E}" srcOrd="0" destOrd="0" presId="urn:microsoft.com/office/officeart/2005/8/layout/radial5"/>
    <dgm:cxn modelId="{97797E3D-9220-4032-A139-F3B436865FCD}" type="presParOf" srcId="{77B76508-EAC0-42F2-8226-4E7011967D2E}" destId="{34E6923F-A61B-4814-83BF-7EC82FE9E69A}" srcOrd="2" destOrd="0" presId="urn:microsoft.com/office/officeart/2005/8/layout/radial5"/>
    <dgm:cxn modelId="{7BE33AF5-86D5-4FE3-A8FB-C9823FCCA9D6}" type="presParOf" srcId="{77B76508-EAC0-42F2-8226-4E7011967D2E}" destId="{B06F84BE-15FA-410F-9692-C99F10C7AAD5}" srcOrd="3" destOrd="0" presId="urn:microsoft.com/office/officeart/2005/8/layout/radial5"/>
    <dgm:cxn modelId="{87C340DB-39EB-402F-B8D0-DBFD6D2B6E96}" type="presParOf" srcId="{B06F84BE-15FA-410F-9692-C99F10C7AAD5}" destId="{5CD0C1D8-93D3-45E4-BFF4-85AB75C0A335}" srcOrd="0" destOrd="0" presId="urn:microsoft.com/office/officeart/2005/8/layout/radial5"/>
    <dgm:cxn modelId="{45BD060D-24A6-4AE8-8BBD-2AA6A24B7569}" type="presParOf" srcId="{77B76508-EAC0-42F2-8226-4E7011967D2E}" destId="{7626C9BC-576B-4083-9379-0AE6CB7230F9}" srcOrd="4" destOrd="0" presId="urn:microsoft.com/office/officeart/2005/8/layout/radial5"/>
    <dgm:cxn modelId="{922E198C-55DF-434E-9962-B5A2A03D773E}" type="presParOf" srcId="{77B76508-EAC0-42F2-8226-4E7011967D2E}" destId="{170114DE-282D-4024-B972-5CC4151FAC3F}" srcOrd="5" destOrd="0" presId="urn:microsoft.com/office/officeart/2005/8/layout/radial5"/>
    <dgm:cxn modelId="{BDE50AFE-DFC7-4809-BA57-FE44E714847B}" type="presParOf" srcId="{170114DE-282D-4024-B972-5CC4151FAC3F}" destId="{3DB554DD-0EAA-432A-A4C0-3D0599BD18D6}" srcOrd="0" destOrd="0" presId="urn:microsoft.com/office/officeart/2005/8/layout/radial5"/>
    <dgm:cxn modelId="{40BBE7D9-8D83-4869-8A0F-55039B33ACDB}" type="presParOf" srcId="{77B76508-EAC0-42F2-8226-4E7011967D2E}" destId="{B882359C-5C9B-4F46-8766-01E3673AAC2D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D0724-DD28-44F4-8448-716530EDAF05}">
      <dsp:nvSpPr>
        <dsp:cNvPr id="0" name=""/>
        <dsp:cNvSpPr/>
      </dsp:nvSpPr>
      <dsp:spPr>
        <a:xfrm>
          <a:off x="3435141" y="2312340"/>
          <a:ext cx="1910881" cy="176393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MODULI SCUOLA DELL’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INFANZIA</a:t>
          </a:r>
          <a:endParaRPr lang="it-IT" sz="2000" b="1" kern="1200" dirty="0"/>
        </a:p>
      </dsp:txBody>
      <dsp:txXfrm>
        <a:off x="3714983" y="2570662"/>
        <a:ext cx="1351197" cy="1247286"/>
      </dsp:txXfrm>
    </dsp:sp>
    <dsp:sp modelId="{BAA86FAC-B081-43C0-B5FE-67F8939D6218}">
      <dsp:nvSpPr>
        <dsp:cNvPr id="0" name=""/>
        <dsp:cNvSpPr/>
      </dsp:nvSpPr>
      <dsp:spPr>
        <a:xfrm rot="16152538">
          <a:off x="4131244" y="1864252"/>
          <a:ext cx="489767" cy="566300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/>
        </a:p>
      </dsp:txBody>
      <dsp:txXfrm rot="10800000">
        <a:off x="4205723" y="2050970"/>
        <a:ext cx="342837" cy="339780"/>
      </dsp:txXfrm>
    </dsp:sp>
    <dsp:sp modelId="{34E6923F-A61B-4814-83BF-7EC82FE9E69A}">
      <dsp:nvSpPr>
        <dsp:cNvPr id="0" name=""/>
        <dsp:cNvSpPr/>
      </dsp:nvSpPr>
      <dsp:spPr>
        <a:xfrm>
          <a:off x="3240367" y="-246324"/>
          <a:ext cx="2236053" cy="2218614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smtClean="0">
              <a:solidFill>
                <a:srgbClr val="0070C0"/>
              </a:solidFill>
            </a:rPr>
            <a:t>“Una nave carica di...suoni, sillabe e parole”</a:t>
          </a:r>
          <a:endParaRPr lang="it-IT" sz="2000" kern="1200" dirty="0">
            <a:solidFill>
              <a:srgbClr val="0070C0"/>
            </a:solidFill>
          </a:endParaRPr>
        </a:p>
      </dsp:txBody>
      <dsp:txXfrm>
        <a:off x="3567829" y="78584"/>
        <a:ext cx="1581129" cy="1568798"/>
      </dsp:txXfrm>
    </dsp:sp>
    <dsp:sp modelId="{B06F84BE-15FA-410F-9692-C99F10C7AAD5}">
      <dsp:nvSpPr>
        <dsp:cNvPr id="0" name=""/>
        <dsp:cNvSpPr/>
      </dsp:nvSpPr>
      <dsp:spPr>
        <a:xfrm rot="56079">
          <a:off x="5391672" y="2933157"/>
          <a:ext cx="695047" cy="566300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/>
        </a:p>
      </dsp:txBody>
      <dsp:txXfrm>
        <a:off x="5391683" y="3045031"/>
        <a:ext cx="525157" cy="339780"/>
      </dsp:txXfrm>
    </dsp:sp>
    <dsp:sp modelId="{7626C9BC-576B-4083-9379-0AE6CB7230F9}">
      <dsp:nvSpPr>
        <dsp:cNvPr id="0" name=""/>
        <dsp:cNvSpPr/>
      </dsp:nvSpPr>
      <dsp:spPr>
        <a:xfrm>
          <a:off x="6156679" y="2088235"/>
          <a:ext cx="2372681" cy="2308473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“</a:t>
          </a:r>
          <a:r>
            <a:rPr lang="it-IT" sz="2400" b="1" kern="1200" dirty="0" err="1" smtClean="0"/>
            <a:t>ArtisticaMente</a:t>
          </a:r>
          <a:r>
            <a:rPr lang="it-IT" sz="2400" b="1" kern="1200" dirty="0" smtClean="0"/>
            <a:t>: segno, colore e forma"</a:t>
          </a:r>
          <a:endParaRPr lang="it-IT" sz="2400" kern="1200" dirty="0"/>
        </a:p>
      </dsp:txBody>
      <dsp:txXfrm>
        <a:off x="6504150" y="2426303"/>
        <a:ext cx="1677739" cy="1632337"/>
      </dsp:txXfrm>
    </dsp:sp>
    <dsp:sp modelId="{170114DE-282D-4024-B972-5CC4151FAC3F}">
      <dsp:nvSpPr>
        <dsp:cNvPr id="0" name=""/>
        <dsp:cNvSpPr/>
      </dsp:nvSpPr>
      <dsp:spPr>
        <a:xfrm rot="5453163">
          <a:off x="4094449" y="3981415"/>
          <a:ext cx="559162" cy="566300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/>
        </a:p>
      </dsp:txBody>
      <dsp:txXfrm rot="10800000">
        <a:off x="4179621" y="4010811"/>
        <a:ext cx="391413" cy="339780"/>
      </dsp:txXfrm>
    </dsp:sp>
    <dsp:sp modelId="{B882359C-5C9B-4F46-8766-01E3673AAC2D}">
      <dsp:nvSpPr>
        <dsp:cNvPr id="0" name=""/>
        <dsp:cNvSpPr/>
      </dsp:nvSpPr>
      <dsp:spPr>
        <a:xfrm>
          <a:off x="3168360" y="4464500"/>
          <a:ext cx="2372448" cy="2114798"/>
        </a:xfrm>
        <a:prstGeom prst="ellipse">
          <a:avLst/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"Corpo in libertà"</a:t>
          </a:r>
          <a:endParaRPr lang="it-IT" sz="2400" kern="1200" dirty="0">
            <a:solidFill>
              <a:schemeClr val="bg1"/>
            </a:solidFill>
          </a:endParaRPr>
        </a:p>
      </dsp:txBody>
      <dsp:txXfrm>
        <a:off x="3515797" y="4774205"/>
        <a:ext cx="1677574" cy="1495388"/>
      </dsp:txXfrm>
    </dsp:sp>
    <dsp:sp modelId="{F7EE1F6E-8685-438D-B1A1-F52886AC5162}">
      <dsp:nvSpPr>
        <dsp:cNvPr id="0" name=""/>
        <dsp:cNvSpPr/>
      </dsp:nvSpPr>
      <dsp:spPr>
        <a:xfrm rot="10794870">
          <a:off x="2739745" y="2913041"/>
          <a:ext cx="774389" cy="566300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/>
        </a:p>
      </dsp:txBody>
      <dsp:txXfrm rot="10800000">
        <a:off x="2909635" y="3026174"/>
        <a:ext cx="604499" cy="339780"/>
      </dsp:txXfrm>
    </dsp:sp>
    <dsp:sp modelId="{A525F977-4002-4C00-B07E-F1E22C4ADB63}">
      <dsp:nvSpPr>
        <dsp:cNvPr id="0" name=""/>
        <dsp:cNvSpPr/>
      </dsp:nvSpPr>
      <dsp:spPr>
        <a:xfrm>
          <a:off x="290597" y="2016225"/>
          <a:ext cx="2509077" cy="2364653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/>
            <a:t>"Una </a:t>
          </a:r>
          <a:r>
            <a:rPr lang="it-IT" sz="2800" b="1" kern="1200" dirty="0" err="1" smtClean="0"/>
            <a:t>finestr</a:t>
          </a:r>
          <a:r>
            <a:rPr lang="it-IT" sz="2800" b="1" kern="1200" dirty="0" smtClean="0"/>
            <a:t>@ sul Mondo"</a:t>
          </a:r>
          <a:endParaRPr lang="it-IT" sz="28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658043" y="2362520"/>
        <a:ext cx="1774185" cy="1672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D0724-DD28-44F4-8448-716530EDAF05}">
      <dsp:nvSpPr>
        <dsp:cNvPr id="0" name=""/>
        <dsp:cNvSpPr/>
      </dsp:nvSpPr>
      <dsp:spPr>
        <a:xfrm>
          <a:off x="2996577" y="2946083"/>
          <a:ext cx="2635741" cy="2753279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MODULI SCUOLA SECONDARIA I GRADO</a:t>
          </a:r>
          <a:endParaRPr lang="it-IT" sz="2400" b="1" kern="1200" dirty="0"/>
        </a:p>
      </dsp:txBody>
      <dsp:txXfrm>
        <a:off x="3382572" y="3349291"/>
        <a:ext cx="1863751" cy="1946863"/>
      </dsp:txXfrm>
    </dsp:sp>
    <dsp:sp modelId="{BAA86FAC-B081-43C0-B5FE-67F8939D6218}">
      <dsp:nvSpPr>
        <dsp:cNvPr id="0" name=""/>
        <dsp:cNvSpPr/>
      </dsp:nvSpPr>
      <dsp:spPr>
        <a:xfrm rot="16199492">
          <a:off x="3823366" y="2241876"/>
          <a:ext cx="981645" cy="660488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800" kern="1200"/>
        </a:p>
      </dsp:txBody>
      <dsp:txXfrm rot="10800000">
        <a:off x="3922454" y="2473047"/>
        <a:ext cx="783499" cy="396292"/>
      </dsp:txXfrm>
    </dsp:sp>
    <dsp:sp modelId="{34E6923F-A61B-4814-83BF-7EC82FE9E69A}">
      <dsp:nvSpPr>
        <dsp:cNvPr id="0" name=""/>
        <dsp:cNvSpPr/>
      </dsp:nvSpPr>
      <dsp:spPr>
        <a:xfrm>
          <a:off x="3204360" y="-119183"/>
          <a:ext cx="2219202" cy="2294210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/>
            <a:t>“S.O.S. logica”</a:t>
          </a:r>
          <a:endParaRPr lang="it-IT" sz="2800" b="1" kern="1200" dirty="0">
            <a:solidFill>
              <a:srgbClr val="002060"/>
            </a:solidFill>
          </a:endParaRPr>
        </a:p>
      </dsp:txBody>
      <dsp:txXfrm>
        <a:off x="3529355" y="216796"/>
        <a:ext cx="1569212" cy="1622252"/>
      </dsp:txXfrm>
    </dsp:sp>
    <dsp:sp modelId="{41B6FDAC-1BE3-421C-B5CF-CE16587D594D}">
      <dsp:nvSpPr>
        <dsp:cNvPr id="0" name=""/>
        <dsp:cNvSpPr/>
      </dsp:nvSpPr>
      <dsp:spPr>
        <a:xfrm rot="1021793">
          <a:off x="5531918" y="4496664"/>
          <a:ext cx="558596" cy="569041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/>
        </a:p>
      </dsp:txBody>
      <dsp:txXfrm>
        <a:off x="5535592" y="4585933"/>
        <a:ext cx="391017" cy="341425"/>
      </dsp:txXfrm>
    </dsp:sp>
    <dsp:sp modelId="{C9E0992D-AADF-4EBB-ABC7-937ED2A64BEE}">
      <dsp:nvSpPr>
        <dsp:cNvPr id="0" name=""/>
        <dsp:cNvSpPr/>
      </dsp:nvSpPr>
      <dsp:spPr>
        <a:xfrm>
          <a:off x="5991763" y="4005051"/>
          <a:ext cx="2649196" cy="247432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/>
            <a:t>“English for life"</a:t>
          </a:r>
          <a:endParaRPr lang="it-IT" sz="2800" b="1" kern="1200" dirty="0">
            <a:solidFill>
              <a:srgbClr val="002060"/>
            </a:solidFill>
          </a:endParaRPr>
        </a:p>
      </dsp:txBody>
      <dsp:txXfrm>
        <a:off x="6379729" y="4367407"/>
        <a:ext cx="1873264" cy="1749610"/>
      </dsp:txXfrm>
    </dsp:sp>
    <dsp:sp modelId="{170114DE-282D-4024-B972-5CC4151FAC3F}">
      <dsp:nvSpPr>
        <dsp:cNvPr id="0" name=""/>
        <dsp:cNvSpPr/>
      </dsp:nvSpPr>
      <dsp:spPr>
        <a:xfrm rot="9856188">
          <a:off x="2496553" y="4420423"/>
          <a:ext cx="633893" cy="650101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700" kern="1200"/>
        </a:p>
      </dsp:txBody>
      <dsp:txXfrm rot="10800000">
        <a:off x="2683160" y="4524665"/>
        <a:ext cx="443725" cy="390061"/>
      </dsp:txXfrm>
    </dsp:sp>
    <dsp:sp modelId="{B882359C-5C9B-4F46-8766-01E3673AAC2D}">
      <dsp:nvSpPr>
        <dsp:cNvPr id="0" name=""/>
        <dsp:cNvSpPr/>
      </dsp:nvSpPr>
      <dsp:spPr>
        <a:xfrm>
          <a:off x="0" y="3899565"/>
          <a:ext cx="2623122" cy="2537879"/>
        </a:xfrm>
        <a:prstGeom prst="ellipse">
          <a:avLst/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/>
            <a:t>“Leggere…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/>
            <a:t>che avventura!”</a:t>
          </a:r>
          <a:endParaRPr lang="it-IT" sz="2800" b="1" kern="1200" dirty="0">
            <a:solidFill>
              <a:schemeClr val="bg1"/>
            </a:solidFill>
          </a:endParaRPr>
        </a:p>
      </dsp:txBody>
      <dsp:txXfrm>
        <a:off x="384147" y="4271229"/>
        <a:ext cx="1854828" cy="17945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D0724-DD28-44F4-8448-716530EDAF05}">
      <dsp:nvSpPr>
        <dsp:cNvPr id="0" name=""/>
        <dsp:cNvSpPr/>
      </dsp:nvSpPr>
      <dsp:spPr>
        <a:xfrm>
          <a:off x="3034468" y="2631784"/>
          <a:ext cx="2555608" cy="2359076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MODULI SCUOLA PRIMARIA</a:t>
          </a:r>
          <a:endParaRPr lang="it-IT" sz="2000" b="1" kern="1200" dirty="0"/>
        </a:p>
      </dsp:txBody>
      <dsp:txXfrm>
        <a:off x="3408728" y="2977263"/>
        <a:ext cx="1807088" cy="1668118"/>
      </dsp:txXfrm>
    </dsp:sp>
    <dsp:sp modelId="{BAA86FAC-B081-43C0-B5FE-67F8939D6218}">
      <dsp:nvSpPr>
        <dsp:cNvPr id="0" name=""/>
        <dsp:cNvSpPr/>
      </dsp:nvSpPr>
      <dsp:spPr>
        <a:xfrm rot="16200000">
          <a:off x="4082654" y="2129889"/>
          <a:ext cx="459236" cy="694314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900" kern="1200"/>
        </a:p>
      </dsp:txBody>
      <dsp:txXfrm>
        <a:off x="4151540" y="2337638"/>
        <a:ext cx="321465" cy="416588"/>
      </dsp:txXfrm>
    </dsp:sp>
    <dsp:sp modelId="{34E6923F-A61B-4814-83BF-7EC82FE9E69A}">
      <dsp:nvSpPr>
        <dsp:cNvPr id="0" name=""/>
        <dsp:cNvSpPr/>
      </dsp:nvSpPr>
      <dsp:spPr>
        <a:xfrm>
          <a:off x="2941511" y="-407403"/>
          <a:ext cx="2741521" cy="2720140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/>
            <a:t>“</a:t>
          </a:r>
          <a:r>
            <a:rPr lang="it-IT" sz="2800" b="1" kern="1200" dirty="0" err="1" smtClean="0"/>
            <a:t>Coding</a:t>
          </a:r>
          <a:r>
            <a:rPr lang="it-IT" sz="2800" b="1" kern="1200" dirty="0" smtClean="0"/>
            <a:t> in </a:t>
          </a:r>
          <a:r>
            <a:rPr lang="it-IT" sz="2800" b="1" kern="1200" dirty="0" err="1" smtClean="0"/>
            <a:t>our</a:t>
          </a:r>
          <a:r>
            <a:rPr lang="it-IT" sz="2800" b="1" kern="1200" dirty="0" smtClean="0"/>
            <a:t> </a:t>
          </a:r>
          <a:r>
            <a:rPr lang="it-IT" sz="2800" b="1" kern="1200" dirty="0" err="1" smtClean="0"/>
            <a:t>classroom</a:t>
          </a:r>
          <a:r>
            <a:rPr lang="it-IT" sz="2800" b="1" kern="1200" dirty="0" smtClean="0"/>
            <a:t>”</a:t>
          </a:r>
          <a:endParaRPr lang="it-IT" sz="2800" b="1" kern="1200" dirty="0">
            <a:solidFill>
              <a:srgbClr val="002060"/>
            </a:solidFill>
          </a:endParaRPr>
        </a:p>
      </dsp:txBody>
      <dsp:txXfrm>
        <a:off x="3342997" y="-9048"/>
        <a:ext cx="1938549" cy="1923430"/>
      </dsp:txXfrm>
    </dsp:sp>
    <dsp:sp modelId="{B06F84BE-15FA-410F-9692-C99F10C7AAD5}">
      <dsp:nvSpPr>
        <dsp:cNvPr id="0" name=""/>
        <dsp:cNvSpPr/>
      </dsp:nvSpPr>
      <dsp:spPr>
        <a:xfrm rot="1594268">
          <a:off x="5364764" y="4113827"/>
          <a:ext cx="492975" cy="694314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900" kern="1200"/>
        </a:p>
      </dsp:txBody>
      <dsp:txXfrm>
        <a:off x="5372574" y="4219613"/>
        <a:ext cx="345083" cy="416588"/>
      </dsp:txXfrm>
    </dsp:sp>
    <dsp:sp modelId="{7626C9BC-576B-4083-9379-0AE6CB7230F9}">
      <dsp:nvSpPr>
        <dsp:cNvPr id="0" name=""/>
        <dsp:cNvSpPr/>
      </dsp:nvSpPr>
      <dsp:spPr>
        <a:xfrm>
          <a:off x="5627372" y="3737194"/>
          <a:ext cx="3085595" cy="3006913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/>
            <a:t>“Sulle orme di Galilei”</a:t>
          </a:r>
          <a:endParaRPr lang="it-IT" sz="2800" b="1" kern="1200" dirty="0"/>
        </a:p>
      </dsp:txBody>
      <dsp:txXfrm>
        <a:off x="6079247" y="4177546"/>
        <a:ext cx="2181845" cy="2126209"/>
      </dsp:txXfrm>
    </dsp:sp>
    <dsp:sp modelId="{170114DE-282D-4024-B972-5CC4151FAC3F}">
      <dsp:nvSpPr>
        <dsp:cNvPr id="0" name=""/>
        <dsp:cNvSpPr/>
      </dsp:nvSpPr>
      <dsp:spPr>
        <a:xfrm rot="9000000">
          <a:off x="3003064" y="4137696"/>
          <a:ext cx="285235" cy="694314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900" kern="1200"/>
        </a:p>
      </dsp:txBody>
      <dsp:txXfrm rot="10800000">
        <a:off x="3082902" y="4255167"/>
        <a:ext cx="199665" cy="416588"/>
      </dsp:txXfrm>
    </dsp:sp>
    <dsp:sp modelId="{B882359C-5C9B-4F46-8766-01E3673AAC2D}">
      <dsp:nvSpPr>
        <dsp:cNvPr id="0" name=""/>
        <dsp:cNvSpPr/>
      </dsp:nvSpPr>
      <dsp:spPr>
        <a:xfrm>
          <a:off x="382229" y="3944222"/>
          <a:ext cx="2908749" cy="2592856"/>
        </a:xfrm>
        <a:prstGeom prst="ellipse">
          <a:avLst/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“Leggere e scrivere libera…mente” </a:t>
          </a:r>
          <a:endParaRPr lang="it-IT" sz="2400" b="1" kern="1200" dirty="0">
            <a:solidFill>
              <a:schemeClr val="bg1"/>
            </a:solidFill>
          </a:endParaRPr>
        </a:p>
      </dsp:txBody>
      <dsp:txXfrm>
        <a:off x="808205" y="4323937"/>
        <a:ext cx="2056797" cy="18334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D0724-DD28-44F4-8448-716530EDAF05}">
      <dsp:nvSpPr>
        <dsp:cNvPr id="0" name=""/>
        <dsp:cNvSpPr/>
      </dsp:nvSpPr>
      <dsp:spPr>
        <a:xfrm>
          <a:off x="3162196" y="2736021"/>
          <a:ext cx="2433420" cy="224628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MODULI IN VERTICALE SCUOLA PRIMARIA/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SCUOLA S.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I GRADO</a:t>
          </a:r>
          <a:endParaRPr lang="it-IT" sz="2000" b="1" kern="1200" dirty="0"/>
        </a:p>
      </dsp:txBody>
      <dsp:txXfrm>
        <a:off x="3518562" y="3064982"/>
        <a:ext cx="1720688" cy="1588362"/>
      </dsp:txXfrm>
    </dsp:sp>
    <dsp:sp modelId="{BAA86FAC-B081-43C0-B5FE-67F8939D6218}">
      <dsp:nvSpPr>
        <dsp:cNvPr id="0" name=""/>
        <dsp:cNvSpPr/>
      </dsp:nvSpPr>
      <dsp:spPr>
        <a:xfrm rot="16200000">
          <a:off x="4039829" y="2160363"/>
          <a:ext cx="678153" cy="694314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900" kern="1200"/>
        </a:p>
      </dsp:txBody>
      <dsp:txXfrm>
        <a:off x="4141552" y="2400949"/>
        <a:ext cx="474707" cy="416588"/>
      </dsp:txXfrm>
    </dsp:sp>
    <dsp:sp modelId="{34E6923F-A61B-4814-83BF-7EC82FE9E69A}">
      <dsp:nvSpPr>
        <dsp:cNvPr id="0" name=""/>
        <dsp:cNvSpPr/>
      </dsp:nvSpPr>
      <dsp:spPr>
        <a:xfrm>
          <a:off x="3126975" y="-263869"/>
          <a:ext cx="2503861" cy="2528755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solidFill>
                <a:srgbClr val="002060"/>
              </a:solidFill>
            </a:rPr>
            <a:t>“Un </a:t>
          </a:r>
          <a:r>
            <a:rPr lang="it-IT" sz="2400" b="1" kern="1200" dirty="0" err="1" smtClean="0">
              <a:solidFill>
                <a:srgbClr val="002060"/>
              </a:solidFill>
            </a:rPr>
            <a:t>pon</a:t>
          </a:r>
          <a:r>
            <a:rPr lang="it-IT" sz="2400" b="1" kern="1200" dirty="0" smtClean="0">
              <a:solidFill>
                <a:srgbClr val="002060"/>
              </a:solidFill>
            </a:rPr>
            <a:t>…te per mobilitare competenze”</a:t>
          </a:r>
          <a:endParaRPr lang="it-IT" sz="2400" b="1" kern="1200" dirty="0">
            <a:solidFill>
              <a:srgbClr val="002060"/>
            </a:solidFill>
          </a:endParaRPr>
        </a:p>
      </dsp:txBody>
      <dsp:txXfrm>
        <a:off x="3493657" y="106459"/>
        <a:ext cx="1770497" cy="1788099"/>
      </dsp:txXfrm>
    </dsp:sp>
    <dsp:sp modelId="{B06F84BE-15FA-410F-9692-C99F10C7AAD5}">
      <dsp:nvSpPr>
        <dsp:cNvPr id="0" name=""/>
        <dsp:cNvSpPr/>
      </dsp:nvSpPr>
      <dsp:spPr>
        <a:xfrm rot="1562789">
          <a:off x="5338047" y="4180064"/>
          <a:ext cx="815530" cy="694314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900" kern="1200"/>
        </a:p>
      </dsp:txBody>
      <dsp:txXfrm>
        <a:off x="5348624" y="4273196"/>
        <a:ext cx="607236" cy="416588"/>
      </dsp:txXfrm>
    </dsp:sp>
    <dsp:sp modelId="{7626C9BC-576B-4083-9379-0AE6CB7230F9}">
      <dsp:nvSpPr>
        <dsp:cNvPr id="0" name=""/>
        <dsp:cNvSpPr/>
      </dsp:nvSpPr>
      <dsp:spPr>
        <a:xfrm>
          <a:off x="5893907" y="3976410"/>
          <a:ext cx="2819060" cy="2624162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/>
            <a:t>“Esploro e sperimento”</a:t>
          </a:r>
          <a:endParaRPr lang="it-IT" sz="2800" b="1" kern="1200" dirty="0"/>
        </a:p>
      </dsp:txBody>
      <dsp:txXfrm>
        <a:off x="6306749" y="4360710"/>
        <a:ext cx="1993376" cy="1855562"/>
      </dsp:txXfrm>
    </dsp:sp>
    <dsp:sp modelId="{170114DE-282D-4024-B972-5CC4151FAC3F}">
      <dsp:nvSpPr>
        <dsp:cNvPr id="0" name=""/>
        <dsp:cNvSpPr/>
      </dsp:nvSpPr>
      <dsp:spPr>
        <a:xfrm rot="9162252">
          <a:off x="2814728" y="4157118"/>
          <a:ext cx="628145" cy="694314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900" kern="1200"/>
        </a:p>
      </dsp:txBody>
      <dsp:txXfrm rot="10800000">
        <a:off x="2992680" y="4252772"/>
        <a:ext cx="439702" cy="416588"/>
      </dsp:txXfrm>
    </dsp:sp>
    <dsp:sp modelId="{B882359C-5C9B-4F46-8766-01E3673AAC2D}">
      <dsp:nvSpPr>
        <dsp:cNvPr id="0" name=""/>
        <dsp:cNvSpPr/>
      </dsp:nvSpPr>
      <dsp:spPr>
        <a:xfrm>
          <a:off x="216039" y="3960441"/>
          <a:ext cx="2908749" cy="2592856"/>
        </a:xfrm>
        <a:prstGeom prst="ellipse">
          <a:avLst/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“Matematica interattiva”</a:t>
          </a:r>
          <a:endParaRPr lang="it-IT" sz="2400" b="1" kern="1200" dirty="0">
            <a:solidFill>
              <a:schemeClr val="bg1"/>
            </a:solidFill>
          </a:endParaRPr>
        </a:p>
      </dsp:txBody>
      <dsp:txXfrm>
        <a:off x="642015" y="4340156"/>
        <a:ext cx="2056797" cy="1833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B870-7C7D-4E44-B949-CA70CFC42E06}" type="datetimeFigureOut">
              <a:rPr lang="it-IT" smtClean="0"/>
              <a:t>25/01/2020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232B-A07A-459E-8E20-BA5FC5530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2591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B870-7C7D-4E44-B949-CA70CFC42E06}" type="datetimeFigureOut">
              <a:rPr lang="it-IT" smtClean="0"/>
              <a:t>25/01/2020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232B-A07A-459E-8E20-BA5FC5530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155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B870-7C7D-4E44-B949-CA70CFC42E06}" type="datetimeFigureOut">
              <a:rPr lang="it-IT" smtClean="0"/>
              <a:t>25/01/2020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232B-A07A-459E-8E20-BA5FC5530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131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B870-7C7D-4E44-B949-CA70CFC42E06}" type="datetimeFigureOut">
              <a:rPr lang="it-IT" smtClean="0"/>
              <a:t>25/01/2020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232B-A07A-459E-8E20-BA5FC5530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581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B870-7C7D-4E44-B949-CA70CFC42E06}" type="datetimeFigureOut">
              <a:rPr lang="it-IT" smtClean="0"/>
              <a:t>25/01/2020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232B-A07A-459E-8E20-BA5FC5530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774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B870-7C7D-4E44-B949-CA70CFC42E06}" type="datetimeFigureOut">
              <a:rPr lang="it-IT" smtClean="0"/>
              <a:t>25/01/2020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232B-A07A-459E-8E20-BA5FC5530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164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B870-7C7D-4E44-B949-CA70CFC42E06}" type="datetimeFigureOut">
              <a:rPr lang="it-IT" smtClean="0"/>
              <a:t>25/01/2020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232B-A07A-459E-8E20-BA5FC5530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93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B870-7C7D-4E44-B949-CA70CFC42E06}" type="datetimeFigureOut">
              <a:rPr lang="it-IT" smtClean="0"/>
              <a:t>25/01/2020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232B-A07A-459E-8E20-BA5FC5530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4159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B870-7C7D-4E44-B949-CA70CFC42E06}" type="datetimeFigureOut">
              <a:rPr lang="it-IT" smtClean="0"/>
              <a:t>25/01/2020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232B-A07A-459E-8E20-BA5FC5530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57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B870-7C7D-4E44-B949-CA70CFC42E06}" type="datetimeFigureOut">
              <a:rPr lang="it-IT" smtClean="0"/>
              <a:t>25/01/2020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232B-A07A-459E-8E20-BA5FC5530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2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B870-7C7D-4E44-B949-CA70CFC42E06}" type="datetimeFigureOut">
              <a:rPr lang="it-IT" smtClean="0"/>
              <a:t>25/01/2020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6232B-A07A-459E-8E20-BA5FC5530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777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EB870-7C7D-4E44-B949-CA70CFC42E06}" type="datetimeFigureOut">
              <a:rPr lang="it-IT" smtClean="0"/>
              <a:t>25/01/2020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6232B-A07A-459E-8E20-BA5FC5530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770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59832" y="1916832"/>
            <a:ext cx="5760640" cy="1728192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863D"/>
                </a:solidFill>
              </a:rPr>
              <a:t>ISTITUTO COMPRENSIVO </a:t>
            </a:r>
            <a:br>
              <a:rPr lang="it-IT" b="1" dirty="0" smtClean="0">
                <a:solidFill>
                  <a:srgbClr val="00863D"/>
                </a:solidFill>
              </a:rPr>
            </a:br>
            <a:r>
              <a:rPr lang="it-IT" b="1" dirty="0" smtClean="0">
                <a:solidFill>
                  <a:srgbClr val="00863D"/>
                </a:solidFill>
              </a:rPr>
              <a:t>“Gianni RODARI”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3573016"/>
            <a:ext cx="8342966" cy="295232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it-IT" sz="2600" b="1" dirty="0">
                <a:solidFill>
                  <a:srgbClr val="0070C0"/>
                </a:solidFill>
              </a:rPr>
              <a:t>Obiettivo “Convergenza- Competenze per lo Sviluppo”2007 IT 05 1 PO 007 F.S.E </a:t>
            </a:r>
            <a:endParaRPr lang="it-IT" sz="2600" dirty="0">
              <a:solidFill>
                <a:srgbClr val="0070C0"/>
              </a:solidFill>
            </a:endParaRPr>
          </a:p>
          <a:p>
            <a:r>
              <a:rPr lang="it-IT" sz="2600" b="1" dirty="0">
                <a:solidFill>
                  <a:srgbClr val="0070C0"/>
                </a:solidFill>
              </a:rPr>
              <a:t>Avviso </a:t>
            </a:r>
            <a:r>
              <a:rPr lang="it-IT" sz="2600" b="1" dirty="0" err="1">
                <a:solidFill>
                  <a:srgbClr val="0070C0"/>
                </a:solidFill>
              </a:rPr>
              <a:t>prot</a:t>
            </a:r>
            <a:r>
              <a:rPr lang="it-IT" sz="2600" b="1" dirty="0">
                <a:solidFill>
                  <a:srgbClr val="0070C0"/>
                </a:solidFill>
              </a:rPr>
              <a:t>. </a:t>
            </a:r>
            <a:r>
              <a:rPr lang="it-IT" sz="2600" b="1" dirty="0" smtClean="0">
                <a:solidFill>
                  <a:srgbClr val="0070C0"/>
                </a:solidFill>
              </a:rPr>
              <a:t> </a:t>
            </a:r>
            <a:r>
              <a:rPr lang="it-IT" sz="2600" b="1" dirty="0">
                <a:solidFill>
                  <a:srgbClr val="0070C0"/>
                </a:solidFill>
              </a:rPr>
              <a:t>AOODGAI n° 4396 del 09/03/2018 </a:t>
            </a:r>
          </a:p>
          <a:p>
            <a:r>
              <a:rPr lang="it-IT" sz="2600" b="1" dirty="0" smtClean="0">
                <a:solidFill>
                  <a:srgbClr val="0070C0"/>
                </a:solidFill>
              </a:rPr>
              <a:t>Annualità  2019-2020</a:t>
            </a:r>
            <a:endParaRPr lang="it-IT" sz="2600" dirty="0">
              <a:solidFill>
                <a:srgbClr val="0070C0"/>
              </a:solidFill>
            </a:endParaRPr>
          </a:p>
          <a:p>
            <a:r>
              <a:rPr lang="it-IT" b="1" i="1" dirty="0">
                <a:solidFill>
                  <a:srgbClr val="FF0000"/>
                </a:solidFill>
              </a:rPr>
              <a:t>“</a:t>
            </a:r>
            <a:r>
              <a:rPr lang="it-IT" b="1" dirty="0">
                <a:solidFill>
                  <a:srgbClr val="FF0000"/>
                </a:solidFill>
              </a:rPr>
              <a:t>Potenziamento delle competenze di base in chiave innovativa, </a:t>
            </a:r>
            <a:r>
              <a:rPr lang="it-IT" b="1" dirty="0" smtClean="0">
                <a:solidFill>
                  <a:srgbClr val="FF0000"/>
                </a:solidFill>
              </a:rPr>
              <a:t>a  </a:t>
            </a:r>
            <a:r>
              <a:rPr lang="it-IT" b="1" dirty="0">
                <a:solidFill>
                  <a:srgbClr val="FF0000"/>
                </a:solidFill>
              </a:rPr>
              <a:t>supporto dell’offerta </a:t>
            </a:r>
            <a:r>
              <a:rPr lang="it-IT" b="1" dirty="0" smtClean="0">
                <a:solidFill>
                  <a:srgbClr val="FF0000"/>
                </a:solidFill>
              </a:rPr>
              <a:t>formativa»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8639"/>
            <a:ext cx="5616624" cy="1440161"/>
          </a:xfrm>
          <a:prstGeom prst="rect">
            <a:avLst/>
          </a:prstGeom>
          <a:noFill/>
          <a:effectLst>
            <a:glow rad="228600">
              <a:srgbClr val="FFFF00">
                <a:alpha val="40000"/>
              </a:srgbClr>
            </a:glow>
          </a:effectLst>
        </p:spPr>
      </p:pic>
      <p:pic>
        <p:nvPicPr>
          <p:cNvPr id="6" name="Immagine 5" descr="logo 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54" y="260648"/>
            <a:ext cx="2448272" cy="234026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66829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70888"/>
              </p:ext>
            </p:extLst>
          </p:nvPr>
        </p:nvGraphicFramePr>
        <p:xfrm>
          <a:off x="251520" y="116632"/>
          <a:ext cx="871296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488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36904" cy="1426170"/>
          </a:xfrm>
          <a:solidFill>
            <a:srgbClr val="FFFF66"/>
          </a:solidFill>
        </p:spPr>
        <p:txBody>
          <a:bodyPr>
            <a:normAutofit fontScale="90000"/>
          </a:bodyPr>
          <a:lstStyle/>
          <a:p>
            <a:pPr lvl="0"/>
            <a:r>
              <a:rPr lang="it-IT" b="1" dirty="0" smtClean="0">
                <a:solidFill>
                  <a:srgbClr val="C00000"/>
                </a:solidFill>
              </a:rPr>
              <a:t>MODULO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sz="3600" b="1" dirty="0">
                <a:solidFill>
                  <a:srgbClr val="0070C0"/>
                </a:solidFill>
              </a:rPr>
              <a:t>“Una nave carica di...suoni, sillabe e parole”</a:t>
            </a:r>
            <a:endParaRPr lang="it-IT" sz="36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700808"/>
            <a:ext cx="8136904" cy="454759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82296" indent="0">
              <a:buNone/>
            </a:pPr>
            <a:endParaRPr lang="it-IT" b="1" dirty="0" smtClean="0">
              <a:solidFill>
                <a:srgbClr val="FF0000"/>
              </a:solidFill>
            </a:endParaRPr>
          </a:p>
          <a:p>
            <a:pPr marL="82296" indent="0" algn="ctr">
              <a:buNone/>
            </a:pPr>
            <a:r>
              <a:rPr lang="it-IT" sz="4000" b="1" dirty="0" smtClean="0">
                <a:solidFill>
                  <a:srgbClr val="FF0000"/>
                </a:solidFill>
              </a:rPr>
              <a:t>ESPERTA: </a:t>
            </a:r>
            <a:r>
              <a:rPr lang="it-IT" sz="4000" b="1" dirty="0" smtClean="0">
                <a:solidFill>
                  <a:srgbClr val="000099"/>
                </a:solidFill>
              </a:rPr>
              <a:t>FERENTE Lucia</a:t>
            </a:r>
          </a:p>
          <a:p>
            <a:pPr marL="82296" indent="0" algn="ctr">
              <a:buNone/>
            </a:pPr>
            <a:endParaRPr lang="it-IT" sz="4000" b="1" dirty="0" smtClean="0">
              <a:solidFill>
                <a:srgbClr val="000099"/>
              </a:solidFill>
            </a:endParaRPr>
          </a:p>
          <a:p>
            <a:pPr marL="82296" indent="0" algn="ctr">
              <a:buNone/>
            </a:pPr>
            <a:r>
              <a:rPr lang="it-IT" sz="4000" b="1" dirty="0" smtClean="0">
                <a:solidFill>
                  <a:srgbClr val="FF0000"/>
                </a:solidFill>
              </a:rPr>
              <a:t>TUTOR: </a:t>
            </a:r>
            <a:r>
              <a:rPr lang="it-IT" sz="4000" b="1" dirty="0" smtClean="0">
                <a:solidFill>
                  <a:srgbClr val="000099"/>
                </a:solidFill>
              </a:rPr>
              <a:t>SASSO Valentina</a:t>
            </a:r>
            <a:endParaRPr lang="it-IT" sz="4000" b="1" dirty="0" smtClean="0">
              <a:solidFill>
                <a:srgbClr val="000099"/>
              </a:solidFill>
            </a:endParaRPr>
          </a:p>
        </p:txBody>
      </p:sp>
      <p:pic>
        <p:nvPicPr>
          <p:cNvPr id="4" name="Picture 2" descr="Risultati immagini per immagini lett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4395">
            <a:off x="251520" y="4581128"/>
            <a:ext cx="2857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29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b="1" dirty="0" smtClean="0"/>
              <a:t>Usare il linguaggio per interagire e comunicare. </a:t>
            </a:r>
          </a:p>
          <a:p>
            <a:r>
              <a:rPr lang="it-IT" b="1" dirty="0" smtClean="0"/>
              <a:t> Sperimentare la produzione di rime. </a:t>
            </a:r>
          </a:p>
          <a:p>
            <a:r>
              <a:rPr lang="it-IT" b="1" dirty="0" smtClean="0"/>
              <a:t>Raccontare esperienze personali o storie inventate organizzando il racconto in modo chiaro, rispettando l’ordine cronologico e logico.</a:t>
            </a:r>
          </a:p>
          <a:p>
            <a:r>
              <a:rPr lang="it-IT" b="1" dirty="0" smtClean="0"/>
              <a:t>Organizzare una semplice attività ludica a gruppi. • Rispetta le regole di convivenza civile. </a:t>
            </a:r>
          </a:p>
          <a:p>
            <a:r>
              <a:rPr lang="it-IT" b="1" dirty="0" smtClean="0"/>
              <a:t>Individuare, con l'aiuto dell'insegnante la successione delle fasi di un semplice e facile compito. </a:t>
            </a:r>
          </a:p>
          <a:p>
            <a:r>
              <a:rPr lang="it-IT" b="1" dirty="0" smtClean="0"/>
              <a:t>Realizzare semplici compiti.</a:t>
            </a:r>
          </a:p>
          <a:p>
            <a:endParaRPr lang="it-IT" b="1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Autofit/>
          </a:bodyPr>
          <a:lstStyle/>
          <a:p>
            <a:pPr algn="ctr"/>
            <a:r>
              <a:rPr lang="it-IT" sz="5400" b="1" dirty="0" smtClean="0">
                <a:solidFill>
                  <a:srgbClr val="C00000"/>
                </a:solidFill>
              </a:rPr>
              <a:t>Contenuti</a:t>
            </a:r>
            <a:endParaRPr lang="it-IT" sz="5400" dirty="0"/>
          </a:p>
        </p:txBody>
      </p:sp>
    </p:spTree>
    <p:extLst>
      <p:ext uri="{BB962C8B-B14F-4D97-AF65-F5344CB8AC3E}">
        <p14:creationId xmlns:p14="http://schemas.microsoft.com/office/powerpoint/2010/main" val="314751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250120" cy="1426170"/>
          </a:xfrm>
          <a:solidFill>
            <a:srgbClr val="FFFF66"/>
          </a:solidFill>
        </p:spPr>
        <p:txBody>
          <a:bodyPr>
            <a:normAutofit/>
          </a:bodyPr>
          <a:lstStyle/>
          <a:p>
            <a:pPr lvl="0"/>
            <a:r>
              <a:rPr lang="it-IT" b="1" dirty="0" smtClean="0">
                <a:solidFill>
                  <a:srgbClr val="C00000"/>
                </a:solidFill>
              </a:rPr>
              <a:t>MODULO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sz="3600" b="1" dirty="0">
                <a:solidFill>
                  <a:srgbClr val="0070C0"/>
                </a:solidFill>
              </a:rPr>
              <a:t>“</a:t>
            </a:r>
            <a:r>
              <a:rPr lang="it-IT" sz="3600" b="1" dirty="0" err="1">
                <a:solidFill>
                  <a:srgbClr val="0070C0"/>
                </a:solidFill>
              </a:rPr>
              <a:t>ArtisticaMente</a:t>
            </a:r>
            <a:r>
              <a:rPr lang="it-IT" sz="3600" b="1" dirty="0">
                <a:solidFill>
                  <a:srgbClr val="0070C0"/>
                </a:solidFill>
              </a:rPr>
              <a:t>: segno, colore e forma"</a:t>
            </a:r>
            <a:endParaRPr lang="it-IT" sz="36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700808"/>
            <a:ext cx="8178112" cy="454759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82296" indent="0">
              <a:buNone/>
            </a:pPr>
            <a:endParaRPr lang="it-IT" b="1" dirty="0" smtClean="0">
              <a:solidFill>
                <a:srgbClr val="FF0000"/>
              </a:solidFill>
            </a:endParaRPr>
          </a:p>
          <a:p>
            <a:pPr marL="82296" indent="0" algn="ctr">
              <a:buNone/>
            </a:pPr>
            <a:r>
              <a:rPr lang="it-IT" sz="4000" b="1" dirty="0" smtClean="0">
                <a:solidFill>
                  <a:srgbClr val="FF0000"/>
                </a:solidFill>
              </a:rPr>
              <a:t>ESPERTA: </a:t>
            </a:r>
            <a:r>
              <a:rPr lang="it-IT" sz="4000" b="1" dirty="0" smtClean="0">
                <a:solidFill>
                  <a:srgbClr val="000099"/>
                </a:solidFill>
              </a:rPr>
              <a:t>FERENTE Lucia</a:t>
            </a:r>
            <a:endParaRPr lang="it-IT" sz="4000" b="1" dirty="0" smtClean="0">
              <a:solidFill>
                <a:srgbClr val="000099"/>
              </a:solidFill>
            </a:endParaRPr>
          </a:p>
          <a:p>
            <a:pPr marL="82296" indent="0" algn="ctr">
              <a:buNone/>
            </a:pPr>
            <a:endParaRPr lang="it-IT" sz="4000" b="1" dirty="0" smtClean="0">
              <a:solidFill>
                <a:srgbClr val="000099"/>
              </a:solidFill>
            </a:endParaRPr>
          </a:p>
          <a:p>
            <a:pPr marL="82296" indent="0" algn="ctr">
              <a:buNone/>
            </a:pPr>
            <a:r>
              <a:rPr lang="it-IT" sz="4000" b="1" dirty="0" smtClean="0">
                <a:solidFill>
                  <a:srgbClr val="FF0000"/>
                </a:solidFill>
              </a:rPr>
              <a:t>TUTOR</a:t>
            </a:r>
            <a:r>
              <a:rPr lang="it-IT" sz="4000" b="1" dirty="0" smtClean="0">
                <a:solidFill>
                  <a:srgbClr val="FF0000"/>
                </a:solidFill>
              </a:rPr>
              <a:t>: </a:t>
            </a:r>
            <a:r>
              <a:rPr lang="it-IT" sz="4000" b="1" dirty="0">
                <a:solidFill>
                  <a:srgbClr val="000099"/>
                </a:solidFill>
              </a:rPr>
              <a:t>PLANTAMURA Maria Grazia</a:t>
            </a:r>
          </a:p>
        </p:txBody>
      </p:sp>
      <p:pic>
        <p:nvPicPr>
          <p:cNvPr id="2052" name="Picture 4" descr="Risultati immagini per immagini ar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4274840" cy="21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29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Comunicare i propri sentimenti usando diversi linguaggi. </a:t>
            </a:r>
          </a:p>
          <a:p>
            <a:r>
              <a:rPr lang="it-IT" b="1" dirty="0" smtClean="0"/>
              <a:t>Esplorare, manipolare, osservare materiali per un utilizzo creativo. </a:t>
            </a:r>
          </a:p>
          <a:p>
            <a:r>
              <a:rPr lang="it-IT" b="1" dirty="0" smtClean="0"/>
              <a:t>Esprimere emozioni e sentimenti col disegno. </a:t>
            </a:r>
            <a:endParaRPr lang="it-IT" b="1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Autofit/>
          </a:bodyPr>
          <a:lstStyle/>
          <a:p>
            <a:pPr algn="ctr"/>
            <a:r>
              <a:rPr lang="it-IT" sz="5400" b="1" dirty="0" smtClean="0">
                <a:solidFill>
                  <a:srgbClr val="C00000"/>
                </a:solidFill>
              </a:rPr>
              <a:t>Contenuti</a:t>
            </a:r>
            <a:endParaRPr lang="it-IT" sz="5400" dirty="0"/>
          </a:p>
        </p:txBody>
      </p:sp>
    </p:spTree>
    <p:extLst>
      <p:ext uri="{BB962C8B-B14F-4D97-AF65-F5344CB8AC3E}">
        <p14:creationId xmlns:p14="http://schemas.microsoft.com/office/powerpoint/2010/main" val="67026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66144" cy="1426170"/>
          </a:xfrm>
          <a:solidFill>
            <a:srgbClr val="FFFF66"/>
          </a:solidFill>
        </p:spPr>
        <p:txBody>
          <a:bodyPr>
            <a:normAutofit fontScale="90000"/>
          </a:bodyPr>
          <a:lstStyle/>
          <a:p>
            <a:pPr lvl="0"/>
            <a:r>
              <a:rPr lang="it-IT" b="1" dirty="0" smtClean="0">
                <a:solidFill>
                  <a:srgbClr val="C00000"/>
                </a:solidFill>
              </a:rPr>
              <a:t>MODULO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b="1" dirty="0">
                <a:solidFill>
                  <a:srgbClr val="0070C0"/>
                </a:solidFill>
              </a:rPr>
              <a:t>"Corpo in libertà"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700808"/>
            <a:ext cx="8466144" cy="454759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82296" indent="0">
              <a:buNone/>
            </a:pPr>
            <a:endParaRPr lang="it-IT" b="1" dirty="0" smtClean="0">
              <a:solidFill>
                <a:srgbClr val="FF0000"/>
              </a:solidFill>
            </a:endParaRPr>
          </a:p>
          <a:p>
            <a:pPr marL="82296" indent="0" algn="ctr">
              <a:buNone/>
            </a:pPr>
            <a:r>
              <a:rPr lang="it-IT" sz="4000" b="1" dirty="0" smtClean="0">
                <a:solidFill>
                  <a:srgbClr val="FF0000"/>
                </a:solidFill>
              </a:rPr>
              <a:t>ESPERTA: </a:t>
            </a:r>
            <a:r>
              <a:rPr lang="it-IT" sz="4000" b="1" dirty="0" smtClean="0">
                <a:solidFill>
                  <a:srgbClr val="000099"/>
                </a:solidFill>
              </a:rPr>
              <a:t>MONTENEGRO Maria Carmela</a:t>
            </a:r>
          </a:p>
          <a:p>
            <a:pPr marL="82296" indent="0" algn="ctr">
              <a:buNone/>
            </a:pPr>
            <a:endParaRPr lang="it-IT" sz="4000" b="1" dirty="0" smtClean="0">
              <a:solidFill>
                <a:srgbClr val="000099"/>
              </a:solidFill>
            </a:endParaRPr>
          </a:p>
          <a:p>
            <a:pPr marL="82296" indent="0" algn="ctr">
              <a:buNone/>
            </a:pPr>
            <a:r>
              <a:rPr lang="it-IT" sz="4000" b="1" dirty="0" smtClean="0">
                <a:solidFill>
                  <a:srgbClr val="FF0000"/>
                </a:solidFill>
              </a:rPr>
              <a:t>TUTOR: </a:t>
            </a:r>
            <a:r>
              <a:rPr lang="it-IT" sz="4000" b="1" dirty="0" smtClean="0">
                <a:solidFill>
                  <a:srgbClr val="000099"/>
                </a:solidFill>
              </a:rPr>
              <a:t>SASSO Valentina</a:t>
            </a:r>
            <a:endParaRPr lang="it-IT" sz="4000" b="1" dirty="0" smtClean="0">
              <a:solidFill>
                <a:srgbClr val="000099"/>
              </a:solidFill>
            </a:endParaRPr>
          </a:p>
        </p:txBody>
      </p:sp>
      <p:pic>
        <p:nvPicPr>
          <p:cNvPr id="1026" name="Picture 2" descr="Risultati immagini per immagini progetti s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008">
            <a:off x="5442090" y="5301209"/>
            <a:ext cx="2485936" cy="137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29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b="1" dirty="0" smtClean="0"/>
              <a:t>Usare in modo efficace il linguaggio del corpo. </a:t>
            </a:r>
          </a:p>
          <a:p>
            <a:r>
              <a:rPr lang="it-IT" b="1" dirty="0" smtClean="0"/>
              <a:t>Mettersi in relazione con sé , gli altri e l’ambiente usando il corpo. </a:t>
            </a:r>
          </a:p>
          <a:p>
            <a:r>
              <a:rPr lang="it-IT" b="1" dirty="0" smtClean="0"/>
              <a:t>Padroneggiare gli schemi dinamici e posturali. </a:t>
            </a:r>
          </a:p>
          <a:p>
            <a:r>
              <a:rPr lang="it-IT" b="1" dirty="0" smtClean="0"/>
              <a:t> Orientarsi nello spazio liberamente e su indicazioni. </a:t>
            </a:r>
          </a:p>
          <a:p>
            <a:r>
              <a:rPr lang="it-IT" b="1" dirty="0" smtClean="0"/>
              <a:t>Coordinare e utilizzare diversi schemi motori combinati tra loro (correre/saltare, afferrare/lanciare, </a:t>
            </a:r>
            <a:r>
              <a:rPr lang="it-IT" b="1" dirty="0" err="1" smtClean="0"/>
              <a:t>ecc</a:t>
            </a:r>
            <a:r>
              <a:rPr lang="it-IT" b="1" dirty="0" smtClean="0"/>
              <a:t>). </a:t>
            </a:r>
          </a:p>
          <a:p>
            <a:r>
              <a:rPr lang="it-IT" b="1" dirty="0" smtClean="0"/>
              <a:t>Sapere controllare e gestire le condizioni di equilibrio statico-dinamico del proprio corpo. </a:t>
            </a:r>
            <a:endParaRPr lang="it-IT" b="1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Autofit/>
          </a:bodyPr>
          <a:lstStyle/>
          <a:p>
            <a:pPr algn="ctr"/>
            <a:r>
              <a:rPr lang="it-IT" sz="5400" b="1" dirty="0" smtClean="0">
                <a:solidFill>
                  <a:srgbClr val="C00000"/>
                </a:solidFill>
              </a:rPr>
              <a:t>Contenuti</a:t>
            </a:r>
            <a:endParaRPr lang="it-IT" sz="5400" dirty="0"/>
          </a:p>
        </p:txBody>
      </p:sp>
    </p:spTree>
    <p:extLst>
      <p:ext uri="{BB962C8B-B14F-4D97-AF65-F5344CB8AC3E}">
        <p14:creationId xmlns:p14="http://schemas.microsoft.com/office/powerpoint/2010/main" val="67026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64896" cy="1426170"/>
          </a:xfrm>
          <a:solidFill>
            <a:srgbClr val="FFFF66"/>
          </a:solidFill>
        </p:spPr>
        <p:txBody>
          <a:bodyPr>
            <a:normAutofit fontScale="90000"/>
          </a:bodyPr>
          <a:lstStyle/>
          <a:p>
            <a:pPr lvl="0"/>
            <a:r>
              <a:rPr lang="it-IT" b="1" dirty="0" smtClean="0">
                <a:solidFill>
                  <a:srgbClr val="C00000"/>
                </a:solidFill>
              </a:rPr>
              <a:t>MODULO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b="1" dirty="0">
                <a:solidFill>
                  <a:srgbClr val="0070C0"/>
                </a:solidFill>
              </a:rPr>
              <a:t>"Una </a:t>
            </a:r>
            <a:r>
              <a:rPr lang="it-IT" b="1" dirty="0" err="1">
                <a:solidFill>
                  <a:srgbClr val="0070C0"/>
                </a:solidFill>
              </a:rPr>
              <a:t>finestr</a:t>
            </a:r>
            <a:r>
              <a:rPr lang="it-IT" b="1" dirty="0">
                <a:solidFill>
                  <a:srgbClr val="0070C0"/>
                </a:solidFill>
              </a:rPr>
              <a:t>@ sul Mondo"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700808"/>
            <a:ext cx="8064896" cy="454759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82296" indent="0">
              <a:buNone/>
            </a:pPr>
            <a:endParaRPr lang="it-IT" b="1" dirty="0" smtClean="0">
              <a:solidFill>
                <a:srgbClr val="FF0000"/>
              </a:solidFill>
            </a:endParaRPr>
          </a:p>
          <a:p>
            <a:pPr marL="82296" indent="0" algn="ctr">
              <a:buNone/>
            </a:pPr>
            <a:r>
              <a:rPr lang="it-IT" sz="4000" b="1" dirty="0" smtClean="0">
                <a:solidFill>
                  <a:srgbClr val="FF0000"/>
                </a:solidFill>
              </a:rPr>
              <a:t>ESPERTA</a:t>
            </a:r>
            <a:r>
              <a:rPr lang="it-IT" sz="4000" b="1" dirty="0" smtClean="0">
                <a:solidFill>
                  <a:srgbClr val="FF0000"/>
                </a:solidFill>
              </a:rPr>
              <a:t>:</a:t>
            </a:r>
            <a:r>
              <a:rPr lang="it-IT" sz="4000" b="1" dirty="0">
                <a:solidFill>
                  <a:srgbClr val="000099"/>
                </a:solidFill>
              </a:rPr>
              <a:t> GISONNA Margherita</a:t>
            </a:r>
            <a:endParaRPr lang="it-IT" sz="4000" b="1" dirty="0" smtClean="0">
              <a:solidFill>
                <a:srgbClr val="000099"/>
              </a:solidFill>
            </a:endParaRPr>
          </a:p>
          <a:p>
            <a:pPr marL="82296" indent="0" algn="ctr">
              <a:buNone/>
            </a:pPr>
            <a:r>
              <a:rPr lang="it-IT" sz="4000" b="1" dirty="0" smtClean="0">
                <a:solidFill>
                  <a:srgbClr val="FF0000"/>
                </a:solidFill>
              </a:rPr>
              <a:t>TUTOR</a:t>
            </a:r>
            <a:r>
              <a:rPr lang="it-IT" sz="4000" b="1" dirty="0" smtClean="0">
                <a:solidFill>
                  <a:srgbClr val="FF0000"/>
                </a:solidFill>
              </a:rPr>
              <a:t>: </a:t>
            </a:r>
            <a:r>
              <a:rPr lang="it-IT" sz="4000" b="1" dirty="0">
                <a:solidFill>
                  <a:srgbClr val="000099"/>
                </a:solidFill>
              </a:rPr>
              <a:t>PLANTAMURA Maria Grazia</a:t>
            </a:r>
          </a:p>
        </p:txBody>
      </p:sp>
      <p:pic>
        <p:nvPicPr>
          <p:cNvPr id="1026" name="Picture 2" descr="Risultati immagini per immagini comp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71054"/>
            <a:ext cx="3414218" cy="192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29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b="1" dirty="0" smtClean="0"/>
              <a:t>Esplorare direttamente oggetti e strumenti tecnologici. </a:t>
            </a:r>
          </a:p>
          <a:p>
            <a:r>
              <a:rPr lang="it-IT" b="1" dirty="0" smtClean="0"/>
              <a:t>Tradurre e rielaborare messaggi in codici diversi.</a:t>
            </a:r>
          </a:p>
          <a:p>
            <a:r>
              <a:rPr lang="it-IT" b="1" dirty="0" smtClean="0"/>
              <a:t>Conoscere il computer, le sue componenti, le periferiche conoscere i possibili impieghi del computer. </a:t>
            </a:r>
          </a:p>
          <a:p>
            <a:r>
              <a:rPr lang="it-IT" b="1" dirty="0" smtClean="0"/>
              <a:t>Con la supervisione e le istruzioni dell’insegnante, utilizza il computer per attività, giochi didattici, elaborazioni grafiche. </a:t>
            </a:r>
          </a:p>
          <a:p>
            <a:r>
              <a:rPr lang="it-IT" b="1" dirty="0" smtClean="0"/>
              <a:t>Riconosce e utilizza con l’aiuto dell’adulto i principali dispositivi di comunicazione ed informazione.</a:t>
            </a:r>
          </a:p>
          <a:p>
            <a:endParaRPr lang="it-IT" b="1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Autofit/>
          </a:bodyPr>
          <a:lstStyle/>
          <a:p>
            <a:pPr algn="ctr"/>
            <a:r>
              <a:rPr lang="it-IT" sz="5400" b="1" dirty="0" smtClean="0">
                <a:solidFill>
                  <a:srgbClr val="C00000"/>
                </a:solidFill>
              </a:rPr>
              <a:t>Contenuti</a:t>
            </a:r>
            <a:endParaRPr lang="it-IT" sz="5400" dirty="0"/>
          </a:p>
        </p:txBody>
      </p:sp>
    </p:spTree>
    <p:extLst>
      <p:ext uri="{BB962C8B-B14F-4D97-AF65-F5344CB8AC3E}">
        <p14:creationId xmlns:p14="http://schemas.microsoft.com/office/powerpoint/2010/main" val="67026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75308"/>
              </p:ext>
            </p:extLst>
          </p:nvPr>
        </p:nvGraphicFramePr>
        <p:xfrm>
          <a:off x="179512" y="0"/>
          <a:ext cx="864096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488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FINANZIATI 2 PROGETTI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it-IT" sz="3600" b="1" dirty="0" smtClean="0">
                <a:solidFill>
                  <a:srgbClr val="FF0000"/>
                </a:solidFill>
              </a:rPr>
              <a:t>“Una </a:t>
            </a:r>
            <a:r>
              <a:rPr lang="it-IT" sz="3600" b="1" dirty="0">
                <a:solidFill>
                  <a:srgbClr val="FF0000"/>
                </a:solidFill>
              </a:rPr>
              <a:t>nave carica...di </a:t>
            </a:r>
            <a:r>
              <a:rPr lang="it-IT" sz="3600" b="1" dirty="0" smtClean="0">
                <a:solidFill>
                  <a:srgbClr val="FF0000"/>
                </a:solidFill>
              </a:rPr>
              <a:t>competenza” </a:t>
            </a:r>
            <a:r>
              <a:rPr lang="it-IT" sz="3600" b="1" dirty="0" smtClean="0"/>
              <a:t>- </a:t>
            </a:r>
            <a:r>
              <a:rPr lang="it-IT" sz="3600" dirty="0"/>
              <a:t>codice  identificativo del Progetto</a:t>
            </a:r>
            <a:r>
              <a:rPr lang="it-IT" sz="3600" b="1" dirty="0"/>
              <a:t> 10.2.1A-FSEPON-PU- </a:t>
            </a:r>
            <a:r>
              <a:rPr lang="it-IT" sz="3600" b="1" dirty="0" smtClean="0"/>
              <a:t>2019-192</a:t>
            </a:r>
          </a:p>
          <a:p>
            <a:pPr lvl="0"/>
            <a:r>
              <a:rPr lang="it-IT" sz="3600" b="1" dirty="0" smtClean="0">
                <a:solidFill>
                  <a:srgbClr val="FF0000"/>
                </a:solidFill>
              </a:rPr>
              <a:t>“</a:t>
            </a:r>
            <a:r>
              <a:rPr lang="it-IT" sz="3600" b="1" smtClean="0">
                <a:solidFill>
                  <a:srgbClr val="FF0000"/>
                </a:solidFill>
              </a:rPr>
              <a:t>Alla conquista </a:t>
            </a:r>
            <a:r>
              <a:rPr lang="it-IT" sz="3600" b="1" dirty="0" smtClean="0">
                <a:solidFill>
                  <a:srgbClr val="FF0000"/>
                </a:solidFill>
              </a:rPr>
              <a:t>del self </a:t>
            </a:r>
            <a:r>
              <a:rPr lang="it-IT" sz="3600" b="1" dirty="0" err="1" smtClean="0">
                <a:solidFill>
                  <a:srgbClr val="FF0000"/>
                </a:solidFill>
              </a:rPr>
              <a:t>empowerment</a:t>
            </a:r>
            <a:r>
              <a:rPr lang="it-IT" sz="3600" b="1" dirty="0" smtClean="0">
                <a:solidFill>
                  <a:srgbClr val="FF0000"/>
                </a:solidFill>
              </a:rPr>
              <a:t>” </a:t>
            </a:r>
            <a:r>
              <a:rPr lang="it-IT" sz="3600" b="1" dirty="0" smtClean="0"/>
              <a:t>- </a:t>
            </a:r>
            <a:r>
              <a:rPr lang="it-IT" sz="3600" dirty="0"/>
              <a:t>codice identificativo del Progetto</a:t>
            </a:r>
            <a:r>
              <a:rPr lang="it-IT" sz="3600" b="1" dirty="0"/>
              <a:t> 10.2.2A-FSEPON-PU-2019-359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573786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64896" cy="1426170"/>
          </a:xfrm>
          <a:solidFill>
            <a:srgbClr val="FFFF66"/>
          </a:solidFill>
        </p:spPr>
        <p:txBody>
          <a:bodyPr>
            <a:normAutofit fontScale="90000"/>
          </a:bodyPr>
          <a:lstStyle/>
          <a:p>
            <a:pPr lvl="0"/>
            <a:r>
              <a:rPr lang="it-IT" b="1" dirty="0" smtClean="0">
                <a:solidFill>
                  <a:srgbClr val="C00000"/>
                </a:solidFill>
              </a:rPr>
              <a:t>MODULO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b="1" dirty="0"/>
              <a:t>“S.O.S. logica”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700808"/>
            <a:ext cx="8064896" cy="454759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endParaRPr lang="it-IT" b="1" dirty="0" smtClean="0">
              <a:solidFill>
                <a:srgbClr val="FF0000"/>
              </a:solidFill>
            </a:endParaRPr>
          </a:p>
          <a:p>
            <a:pPr marL="82296" indent="0" algn="ctr">
              <a:buNone/>
            </a:pPr>
            <a:r>
              <a:rPr lang="it-IT" sz="4000" b="1" dirty="0" smtClean="0">
                <a:solidFill>
                  <a:srgbClr val="FF0000"/>
                </a:solidFill>
              </a:rPr>
              <a:t>ESPERTA: </a:t>
            </a:r>
            <a:r>
              <a:rPr lang="it-IT" sz="4000" b="1" dirty="0" smtClean="0">
                <a:solidFill>
                  <a:srgbClr val="0000CC"/>
                </a:solidFill>
              </a:rPr>
              <a:t>CASAMASSIMA Catia</a:t>
            </a:r>
            <a:endParaRPr lang="it-IT" sz="4000" dirty="0" smtClean="0">
              <a:solidFill>
                <a:srgbClr val="0000CC"/>
              </a:solidFill>
            </a:endParaRPr>
          </a:p>
          <a:p>
            <a:pPr marL="82296" indent="0" algn="ctr">
              <a:buNone/>
            </a:pPr>
            <a:endParaRPr lang="it-IT" sz="4000" b="1" dirty="0" smtClean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it-IT" sz="4000" b="1" dirty="0" smtClean="0">
                <a:solidFill>
                  <a:srgbClr val="FF0000"/>
                </a:solidFill>
              </a:rPr>
              <a:t>TUTOR: </a:t>
            </a:r>
            <a:r>
              <a:rPr lang="it-IT" sz="4000" b="1" dirty="0" smtClean="0">
                <a:solidFill>
                  <a:srgbClr val="0000CC"/>
                </a:solidFill>
              </a:rPr>
              <a:t>ADDABBO Isabella</a:t>
            </a:r>
          </a:p>
        </p:txBody>
      </p:sp>
      <p:sp>
        <p:nvSpPr>
          <p:cNvPr id="4" name="AutoShape 2" descr="Risultati immagini per immagini matema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00" name="Picture 4" descr="Risultati immagini per immagini matemat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22507"/>
            <a:ext cx="3991472" cy="19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64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64896" cy="1786210"/>
          </a:xfrm>
          <a:solidFill>
            <a:srgbClr val="FFFF66"/>
          </a:solidFill>
        </p:spPr>
        <p:txBody>
          <a:bodyPr>
            <a:normAutofit/>
          </a:bodyPr>
          <a:lstStyle/>
          <a:p>
            <a:pPr lvl="0"/>
            <a:r>
              <a:rPr lang="it-IT" b="1" dirty="0" smtClean="0">
                <a:solidFill>
                  <a:srgbClr val="C00000"/>
                </a:solidFill>
              </a:rPr>
              <a:t>MODULO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b="1" dirty="0"/>
              <a:t>“English for life"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2060848"/>
            <a:ext cx="8064896" cy="418755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82296" indent="0">
              <a:buNone/>
            </a:pPr>
            <a:endParaRPr lang="it-IT" b="1" dirty="0" smtClean="0">
              <a:solidFill>
                <a:srgbClr val="FF0000"/>
              </a:solidFill>
            </a:endParaRPr>
          </a:p>
          <a:p>
            <a:pPr marL="82296" indent="0" algn="ctr">
              <a:buNone/>
            </a:pPr>
            <a:r>
              <a:rPr lang="it-IT" sz="4000" b="1" dirty="0" smtClean="0">
                <a:solidFill>
                  <a:srgbClr val="FF0000"/>
                </a:solidFill>
              </a:rPr>
              <a:t>ESPERTA: </a:t>
            </a:r>
            <a:r>
              <a:rPr lang="it-IT" sz="4000" b="1" dirty="0" smtClean="0">
                <a:solidFill>
                  <a:srgbClr val="0000CC"/>
                </a:solidFill>
              </a:rPr>
              <a:t>D’APRILE Patrizia</a:t>
            </a:r>
          </a:p>
          <a:p>
            <a:pPr marL="82296" indent="0" algn="ctr">
              <a:buNone/>
            </a:pPr>
            <a:r>
              <a:rPr lang="it-IT" sz="4000" b="1" dirty="0" smtClean="0">
                <a:solidFill>
                  <a:srgbClr val="FF0000"/>
                </a:solidFill>
              </a:rPr>
              <a:t>TUTOR: </a:t>
            </a:r>
            <a:r>
              <a:rPr lang="it-IT" sz="4000" b="1" dirty="0" smtClean="0">
                <a:solidFill>
                  <a:srgbClr val="0000CC"/>
                </a:solidFill>
              </a:rPr>
              <a:t>SCARCIA Emma</a:t>
            </a:r>
          </a:p>
        </p:txBody>
      </p:sp>
      <p:pic>
        <p:nvPicPr>
          <p:cNvPr id="11266" name="Picture 2" descr="Risultati immagini per immagini ingle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181" y="4293096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64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b="1" dirty="0" smtClean="0"/>
              <a:t>Interagire con uno o più interlocutori. </a:t>
            </a:r>
          </a:p>
          <a:p>
            <a:r>
              <a:rPr lang="it-IT" b="1" dirty="0" smtClean="0"/>
              <a:t>Gestire conversazioni di routine, facendo domande e scambiando idee e informazione in situazioni quotidiane prevedibili. </a:t>
            </a:r>
          </a:p>
          <a:p>
            <a:r>
              <a:rPr lang="it-IT" b="1" dirty="0" smtClean="0"/>
              <a:t>Comprendere globalmente diverse tipologie testuali. </a:t>
            </a:r>
          </a:p>
          <a:p>
            <a:r>
              <a:rPr lang="it-IT" b="1" dirty="0" smtClean="0"/>
              <a:t>Produrre risposte a questionari e formulare domande. </a:t>
            </a:r>
          </a:p>
          <a:p>
            <a:r>
              <a:rPr lang="it-IT" b="1" dirty="0" smtClean="0"/>
              <a:t>Scrivere semplici testi con lessico appropriato e sintassi elementare. 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Autofit/>
          </a:bodyPr>
          <a:lstStyle/>
          <a:p>
            <a:pPr algn="ctr"/>
            <a:r>
              <a:rPr lang="it-IT" sz="5400" b="1" dirty="0" smtClean="0">
                <a:solidFill>
                  <a:srgbClr val="C00000"/>
                </a:solidFill>
              </a:rPr>
              <a:t>Contenuti</a:t>
            </a:r>
            <a:endParaRPr lang="it-IT" sz="5400" dirty="0"/>
          </a:p>
        </p:txBody>
      </p:sp>
    </p:spTree>
    <p:extLst>
      <p:ext uri="{BB962C8B-B14F-4D97-AF65-F5344CB8AC3E}">
        <p14:creationId xmlns:p14="http://schemas.microsoft.com/office/powerpoint/2010/main" val="67026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64896" cy="1426170"/>
          </a:xfrm>
          <a:solidFill>
            <a:srgbClr val="FFFF66"/>
          </a:solidFill>
        </p:spPr>
        <p:txBody>
          <a:bodyPr>
            <a:normAutofit fontScale="90000"/>
          </a:bodyPr>
          <a:lstStyle/>
          <a:p>
            <a:pPr lvl="0"/>
            <a:r>
              <a:rPr lang="it-IT" b="1" dirty="0" smtClean="0">
                <a:solidFill>
                  <a:srgbClr val="C00000"/>
                </a:solidFill>
              </a:rPr>
              <a:t>MODULO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b="1" dirty="0"/>
              <a:t>“</a:t>
            </a:r>
            <a:r>
              <a:rPr lang="it-IT" b="1" dirty="0" smtClean="0"/>
              <a:t>Leggere…che </a:t>
            </a:r>
            <a:r>
              <a:rPr lang="it-IT" b="1" dirty="0"/>
              <a:t>avventura!”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700808"/>
            <a:ext cx="8064896" cy="454759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82296" indent="0">
              <a:buNone/>
            </a:pPr>
            <a:endParaRPr lang="it-IT" b="1" dirty="0" smtClean="0">
              <a:solidFill>
                <a:srgbClr val="FF0000"/>
              </a:solidFill>
            </a:endParaRPr>
          </a:p>
          <a:p>
            <a:pPr marL="82296" indent="0" algn="ctr">
              <a:buNone/>
            </a:pPr>
            <a:r>
              <a:rPr lang="it-IT" sz="4000" b="1" dirty="0" smtClean="0">
                <a:solidFill>
                  <a:srgbClr val="FF0000"/>
                </a:solidFill>
              </a:rPr>
              <a:t>ESPERTA: </a:t>
            </a:r>
            <a:r>
              <a:rPr lang="it-IT" sz="4000" b="1" dirty="0">
                <a:solidFill>
                  <a:srgbClr val="0000CC"/>
                </a:solidFill>
              </a:rPr>
              <a:t>SCARCIA Emma</a:t>
            </a:r>
          </a:p>
          <a:p>
            <a:pPr marL="82296" indent="0" algn="ctr">
              <a:buNone/>
            </a:pPr>
            <a:endParaRPr lang="it-IT" sz="4000" b="1" dirty="0" smtClean="0">
              <a:solidFill>
                <a:srgbClr val="0000CC"/>
              </a:solidFill>
            </a:endParaRPr>
          </a:p>
          <a:p>
            <a:pPr marL="82296" indent="0" algn="ctr">
              <a:buNone/>
            </a:pPr>
            <a:r>
              <a:rPr lang="it-IT" sz="4000" b="1" dirty="0" smtClean="0">
                <a:solidFill>
                  <a:srgbClr val="FF0000"/>
                </a:solidFill>
              </a:rPr>
              <a:t>TUTOR: </a:t>
            </a:r>
            <a:r>
              <a:rPr lang="it-IT" sz="4000" b="1" dirty="0" smtClean="0">
                <a:solidFill>
                  <a:srgbClr val="0000CC"/>
                </a:solidFill>
              </a:rPr>
              <a:t>BENINGASA </a:t>
            </a:r>
            <a:r>
              <a:rPr lang="it-IT" sz="4000" b="1" dirty="0">
                <a:solidFill>
                  <a:srgbClr val="0000CC"/>
                </a:solidFill>
              </a:rPr>
              <a:t>Rosina</a:t>
            </a:r>
          </a:p>
          <a:p>
            <a:pPr marL="82296" indent="0" algn="ctr">
              <a:buNone/>
            </a:pPr>
            <a:endParaRPr lang="it-IT" sz="4000" b="1" dirty="0" smtClean="0">
              <a:solidFill>
                <a:srgbClr val="0000CC"/>
              </a:solidFill>
            </a:endParaRPr>
          </a:p>
        </p:txBody>
      </p:sp>
      <p:pic>
        <p:nvPicPr>
          <p:cNvPr id="8194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2617406" cy="202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64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b="1" dirty="0" smtClean="0"/>
              <a:t>Favorire l’apprendimento cooperativo e creativo.</a:t>
            </a:r>
          </a:p>
          <a:p>
            <a:r>
              <a:rPr lang="it-IT" b="1" dirty="0" smtClean="0"/>
              <a:t>Consolidare e potenziare le tecniche di lettura, della scrittura sui piani ortografico e morfo- sintattico. </a:t>
            </a:r>
          </a:p>
          <a:p>
            <a:r>
              <a:rPr lang="it-IT" b="1" dirty="0" smtClean="0"/>
              <a:t>Conoscere e applicare le procedure di ideazione, pianificazione, stesura e revisione del testo.</a:t>
            </a:r>
          </a:p>
          <a:p>
            <a:r>
              <a:rPr lang="it-IT" b="1" dirty="0" smtClean="0"/>
              <a:t>Scrivere testi di tipo diverso logici e corretti dal punto di vista ortografico, morfosintattico ,lessicale, adeguati allo scopo e al destinatario. </a:t>
            </a:r>
          </a:p>
          <a:p>
            <a:r>
              <a:rPr lang="it-IT" b="1" dirty="0" smtClean="0"/>
              <a:t>Scrivere testi utilizzando programmi di videoscrittura.</a:t>
            </a:r>
            <a:endParaRPr lang="it-IT" b="1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Autofit/>
          </a:bodyPr>
          <a:lstStyle/>
          <a:p>
            <a:pPr algn="ctr"/>
            <a:r>
              <a:rPr lang="it-IT" sz="5400" b="1" dirty="0" smtClean="0">
                <a:solidFill>
                  <a:srgbClr val="C00000"/>
                </a:solidFill>
              </a:rPr>
              <a:t>Contenuti</a:t>
            </a:r>
            <a:endParaRPr lang="it-IT" sz="5400" dirty="0"/>
          </a:p>
        </p:txBody>
      </p:sp>
    </p:spTree>
    <p:extLst>
      <p:ext uri="{BB962C8B-B14F-4D97-AF65-F5344CB8AC3E}">
        <p14:creationId xmlns:p14="http://schemas.microsoft.com/office/powerpoint/2010/main" val="67026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778823"/>
              </p:ext>
            </p:extLst>
          </p:nvPr>
        </p:nvGraphicFramePr>
        <p:xfrm>
          <a:off x="251520" y="116632"/>
          <a:ext cx="871296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342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64896" cy="1426170"/>
          </a:xfrm>
          <a:solidFill>
            <a:srgbClr val="FFFF66"/>
          </a:solidFill>
        </p:spPr>
        <p:txBody>
          <a:bodyPr>
            <a:normAutofit fontScale="90000"/>
          </a:bodyPr>
          <a:lstStyle/>
          <a:p>
            <a:pPr lvl="0"/>
            <a:r>
              <a:rPr lang="it-IT" b="1" dirty="0" smtClean="0">
                <a:solidFill>
                  <a:srgbClr val="C00000"/>
                </a:solidFill>
              </a:rPr>
              <a:t>MODULO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b="1" dirty="0"/>
              <a:t>“Leggere e scrivere libera…mente” 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700808"/>
            <a:ext cx="8064896" cy="454759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82296" indent="0">
              <a:buNone/>
            </a:pPr>
            <a:endParaRPr lang="it-IT" b="1" dirty="0" smtClean="0">
              <a:solidFill>
                <a:srgbClr val="FF0000"/>
              </a:solidFill>
            </a:endParaRPr>
          </a:p>
          <a:p>
            <a:pPr marL="82296" indent="0" algn="ctr">
              <a:buNone/>
            </a:pPr>
            <a:r>
              <a:rPr lang="it-IT" sz="4000" b="1" dirty="0" smtClean="0">
                <a:solidFill>
                  <a:srgbClr val="FF0000"/>
                </a:solidFill>
              </a:rPr>
              <a:t>ESPERTA: </a:t>
            </a:r>
            <a:r>
              <a:rPr lang="it-IT" sz="4000" b="1" dirty="0" smtClean="0">
                <a:solidFill>
                  <a:srgbClr val="000099"/>
                </a:solidFill>
              </a:rPr>
              <a:t>GENTILE Rocca</a:t>
            </a:r>
          </a:p>
          <a:p>
            <a:pPr marL="82296" indent="0" algn="ctr">
              <a:buNone/>
            </a:pPr>
            <a:endParaRPr lang="it-IT" sz="4000" b="1" dirty="0" smtClean="0">
              <a:solidFill>
                <a:srgbClr val="000099"/>
              </a:solidFill>
            </a:endParaRPr>
          </a:p>
          <a:p>
            <a:pPr marL="82296" indent="0" algn="ctr">
              <a:buNone/>
            </a:pPr>
            <a:r>
              <a:rPr lang="it-IT" sz="4000" b="1" dirty="0" smtClean="0">
                <a:solidFill>
                  <a:srgbClr val="FF0000"/>
                </a:solidFill>
              </a:rPr>
              <a:t>TUTOR: </a:t>
            </a:r>
            <a:r>
              <a:rPr lang="it-IT" sz="4000" b="1" dirty="0" smtClean="0">
                <a:solidFill>
                  <a:srgbClr val="000099"/>
                </a:solidFill>
              </a:rPr>
              <a:t>MONTEMURRO Maria Carmela</a:t>
            </a:r>
          </a:p>
        </p:txBody>
      </p:sp>
      <p:pic>
        <p:nvPicPr>
          <p:cNvPr id="7170" name="Picture 2" descr="Risultati immagini per immagini itali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53744"/>
            <a:ext cx="183942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64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b="1" dirty="0" smtClean="0"/>
              <a:t>Comprendere brevi dialoghi, istruzioni, espressioni e frasi di uso quotidiano.</a:t>
            </a:r>
          </a:p>
          <a:p>
            <a:r>
              <a:rPr lang="it-IT" b="1" dirty="0" smtClean="0"/>
              <a:t>Interagire in modo comprensibile con un compagno o un adulto, utilizzando espressioni e frasi adatte alla situazione.</a:t>
            </a:r>
          </a:p>
          <a:p>
            <a:r>
              <a:rPr lang="it-IT" b="1" dirty="0" smtClean="0"/>
              <a:t>Leggere e comprendere brevi e semplici testi.</a:t>
            </a:r>
          </a:p>
          <a:p>
            <a:r>
              <a:rPr lang="it-IT" b="1" dirty="0" smtClean="0"/>
              <a:t>Scrivere messaggi brevi e semplici per presentarsi, fare gli auguri, chiedere e dare notizie. </a:t>
            </a:r>
            <a:endParaRPr lang="it-IT" b="1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Autofit/>
          </a:bodyPr>
          <a:lstStyle/>
          <a:p>
            <a:pPr algn="ctr"/>
            <a:r>
              <a:rPr lang="it-IT" sz="5400" b="1" dirty="0" smtClean="0">
                <a:solidFill>
                  <a:srgbClr val="C00000"/>
                </a:solidFill>
              </a:rPr>
              <a:t>Contenuti</a:t>
            </a:r>
            <a:endParaRPr lang="it-IT" sz="5400" dirty="0"/>
          </a:p>
        </p:txBody>
      </p:sp>
    </p:spTree>
    <p:extLst>
      <p:ext uri="{BB962C8B-B14F-4D97-AF65-F5344CB8AC3E}">
        <p14:creationId xmlns:p14="http://schemas.microsoft.com/office/powerpoint/2010/main" val="67026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64896" cy="1426170"/>
          </a:xfrm>
          <a:solidFill>
            <a:srgbClr val="FFFF66"/>
          </a:solidFill>
        </p:spPr>
        <p:txBody>
          <a:bodyPr>
            <a:normAutofit fontScale="90000"/>
          </a:bodyPr>
          <a:lstStyle/>
          <a:p>
            <a:pPr lvl="0"/>
            <a:r>
              <a:rPr lang="it-IT" b="1" dirty="0" smtClean="0">
                <a:solidFill>
                  <a:srgbClr val="C00000"/>
                </a:solidFill>
              </a:rPr>
              <a:t>MODULO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b="1" dirty="0"/>
              <a:t>“Sulle orme di Galilei”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700808"/>
            <a:ext cx="8064896" cy="454759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82296" indent="0">
              <a:buNone/>
            </a:pPr>
            <a:endParaRPr lang="it-IT" b="1" dirty="0" smtClean="0">
              <a:solidFill>
                <a:srgbClr val="FF0000"/>
              </a:solidFill>
            </a:endParaRPr>
          </a:p>
          <a:p>
            <a:pPr marL="82296" indent="0" algn="ctr">
              <a:buNone/>
            </a:pPr>
            <a:r>
              <a:rPr lang="it-IT" sz="4000" b="1" dirty="0" smtClean="0">
                <a:solidFill>
                  <a:srgbClr val="FF0000"/>
                </a:solidFill>
              </a:rPr>
              <a:t>ESPERTA: </a:t>
            </a:r>
            <a:r>
              <a:rPr lang="it-IT" sz="4000" b="1" dirty="0" smtClean="0">
                <a:solidFill>
                  <a:srgbClr val="000099"/>
                </a:solidFill>
              </a:rPr>
              <a:t>OLIVA Annunziata</a:t>
            </a:r>
          </a:p>
          <a:p>
            <a:pPr marL="82296" indent="0" algn="ctr">
              <a:buNone/>
            </a:pPr>
            <a:endParaRPr lang="it-IT" sz="4000" b="1" dirty="0" smtClean="0">
              <a:solidFill>
                <a:srgbClr val="000099"/>
              </a:solidFill>
            </a:endParaRPr>
          </a:p>
          <a:p>
            <a:pPr marL="82296" indent="0" algn="ctr">
              <a:buNone/>
            </a:pPr>
            <a:r>
              <a:rPr lang="it-IT" sz="4000" b="1" dirty="0" smtClean="0">
                <a:solidFill>
                  <a:srgbClr val="FF0000"/>
                </a:solidFill>
              </a:rPr>
              <a:t>TUTOR: </a:t>
            </a:r>
            <a:r>
              <a:rPr lang="it-IT" sz="4000" b="1" dirty="0" smtClean="0">
                <a:solidFill>
                  <a:srgbClr val="000099"/>
                </a:solidFill>
              </a:rPr>
              <a:t>INTINI Raffaella</a:t>
            </a:r>
          </a:p>
        </p:txBody>
      </p:sp>
      <p:pic>
        <p:nvPicPr>
          <p:cNvPr id="12290" name="Picture 2" descr="Risultati immagini per immagini scienze esplorat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97152"/>
            <a:ext cx="356587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64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b="1" dirty="0" smtClean="0"/>
              <a:t>Individuare, nell’osservazione di esperienze concrete, alcuni concetti scientifici fondamentali. </a:t>
            </a:r>
          </a:p>
          <a:p>
            <a:r>
              <a:rPr lang="it-IT" b="1" dirty="0" smtClean="0"/>
              <a:t>Indagare le realtà e analizzare e interpretare i fenomeni osservati. </a:t>
            </a:r>
          </a:p>
          <a:p>
            <a:r>
              <a:rPr lang="it-IT" b="1" dirty="0" smtClean="0"/>
              <a:t>Osservare, individuare e studiare le caratteristiche degli esseri viventi e degli ambienti, cogliendone le relazioni. </a:t>
            </a:r>
          </a:p>
          <a:p>
            <a:r>
              <a:rPr lang="it-IT" b="1" dirty="0" smtClean="0"/>
              <a:t>Riconoscere le più evidenti modificazioni apportate dall’uomo nel proprio territorio. 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Autofit/>
          </a:bodyPr>
          <a:lstStyle/>
          <a:p>
            <a:pPr algn="ctr"/>
            <a:r>
              <a:rPr lang="it-IT" sz="5400" b="1" dirty="0" smtClean="0">
                <a:solidFill>
                  <a:srgbClr val="C00000"/>
                </a:solidFill>
              </a:rPr>
              <a:t>Contenuti</a:t>
            </a:r>
            <a:endParaRPr lang="it-IT" sz="5400" dirty="0"/>
          </a:p>
        </p:txBody>
      </p:sp>
    </p:spTree>
    <p:extLst>
      <p:ext uri="{BB962C8B-B14F-4D97-AF65-F5344CB8AC3E}">
        <p14:creationId xmlns:p14="http://schemas.microsoft.com/office/powerpoint/2010/main" val="67026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Piano Integrato degli Interventi  FSE </a:t>
            </a:r>
            <a:r>
              <a:rPr lang="it-IT" b="1" dirty="0" smtClean="0">
                <a:solidFill>
                  <a:srgbClr val="C00000"/>
                </a:solidFill>
              </a:rPr>
              <a:t>(F</a:t>
            </a:r>
            <a:r>
              <a:rPr lang="it-IT" b="1" dirty="0" smtClean="0">
                <a:solidFill>
                  <a:srgbClr val="00B050"/>
                </a:solidFill>
              </a:rPr>
              <a:t>ondo</a:t>
            </a:r>
            <a:r>
              <a:rPr lang="it-IT" b="1" dirty="0" smtClean="0">
                <a:solidFill>
                  <a:srgbClr val="C00000"/>
                </a:solidFill>
              </a:rPr>
              <a:t> S</a:t>
            </a:r>
            <a:r>
              <a:rPr lang="it-IT" b="1" dirty="0" smtClean="0">
                <a:solidFill>
                  <a:srgbClr val="00B050"/>
                </a:solidFill>
              </a:rPr>
              <a:t>ociale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>
                <a:solidFill>
                  <a:srgbClr val="C00000"/>
                </a:solidFill>
              </a:rPr>
              <a:t>E</a:t>
            </a:r>
            <a:r>
              <a:rPr lang="it-IT" b="1" dirty="0" smtClean="0">
                <a:solidFill>
                  <a:srgbClr val="00B050"/>
                </a:solidFill>
              </a:rPr>
              <a:t>uropeo</a:t>
            </a:r>
            <a:r>
              <a:rPr lang="it-IT" b="1" dirty="0" smtClean="0">
                <a:solidFill>
                  <a:srgbClr val="C00000"/>
                </a:solidFill>
              </a:rPr>
              <a:t>)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82296" indent="0" algn="ctr">
              <a:buNone/>
            </a:pPr>
            <a:endParaRPr lang="it-IT" sz="4800" b="1" dirty="0" smtClean="0">
              <a:solidFill>
                <a:srgbClr val="0070C0"/>
              </a:solidFill>
            </a:endParaRPr>
          </a:p>
          <a:p>
            <a:pPr marL="82296" indent="0" algn="ctr">
              <a:buNone/>
            </a:pPr>
            <a:r>
              <a:rPr lang="it-IT" sz="4800" b="1" dirty="0" smtClean="0">
                <a:solidFill>
                  <a:srgbClr val="0070C0"/>
                </a:solidFill>
              </a:rPr>
              <a:t>autorizzato e </a:t>
            </a:r>
            <a:r>
              <a:rPr lang="it-IT" sz="4800" b="1" dirty="0">
                <a:solidFill>
                  <a:srgbClr val="0070C0"/>
                </a:solidFill>
              </a:rPr>
              <a:t>finanziato </a:t>
            </a:r>
            <a:r>
              <a:rPr lang="it-IT" sz="4800" b="1" dirty="0" smtClean="0">
                <a:solidFill>
                  <a:srgbClr val="0070C0"/>
                </a:solidFill>
              </a:rPr>
              <a:t>con fondi comunitari per un importo di:</a:t>
            </a:r>
          </a:p>
          <a:p>
            <a:pPr marL="82296" indent="0" algn="ctr">
              <a:buNone/>
            </a:pPr>
            <a:r>
              <a:rPr lang="it-IT" sz="4800" b="1" dirty="0" smtClean="0">
                <a:solidFill>
                  <a:srgbClr val="00B050"/>
                </a:solidFill>
              </a:rPr>
              <a:t>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4800" b="1" dirty="0" smtClean="0">
                <a:solidFill>
                  <a:srgbClr val="FF0000"/>
                </a:solidFill>
              </a:rPr>
              <a:t>€ </a:t>
            </a:r>
            <a:r>
              <a:rPr lang="it-IT" sz="4800" b="1" dirty="0">
                <a:solidFill>
                  <a:srgbClr val="FF0000"/>
                </a:solidFill>
              </a:rPr>
              <a:t>19.911,60</a:t>
            </a:r>
            <a:r>
              <a:rPr lang="it-IT" sz="4800" dirty="0">
                <a:solidFill>
                  <a:srgbClr val="FF0000"/>
                </a:solidFill>
              </a:rPr>
              <a:t> </a:t>
            </a:r>
            <a:r>
              <a:rPr lang="it-IT" sz="4800" b="1" dirty="0"/>
              <a:t>per la Scuola dell’Infanzia </a:t>
            </a:r>
            <a:r>
              <a:rPr lang="it-IT" sz="4800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4800" b="1" dirty="0" smtClean="0">
                <a:solidFill>
                  <a:srgbClr val="FF0000"/>
                </a:solidFill>
              </a:rPr>
              <a:t>€ 44.984,70 </a:t>
            </a:r>
            <a:r>
              <a:rPr lang="it-IT" sz="4800" b="1" dirty="0"/>
              <a:t>per la Scuola Primaria </a:t>
            </a:r>
            <a:r>
              <a:rPr lang="it-IT" sz="4800" b="1" dirty="0" smtClean="0"/>
              <a:t>e </a:t>
            </a:r>
            <a:r>
              <a:rPr lang="it-IT" sz="4800" b="1" dirty="0"/>
              <a:t>Secondaria di I </a:t>
            </a:r>
            <a:r>
              <a:rPr lang="it-IT" sz="4800" b="1" dirty="0" smtClean="0"/>
              <a:t>grado</a:t>
            </a:r>
            <a:endParaRPr lang="it-IT" sz="4800" dirty="0"/>
          </a:p>
          <a:p>
            <a:pPr marL="82296" indent="0" algn="ctr">
              <a:buNone/>
            </a:pPr>
            <a:r>
              <a:rPr lang="it-IT" sz="4800" b="1" dirty="0" smtClean="0">
                <a:solidFill>
                  <a:srgbClr val="C00000"/>
                </a:solidFill>
              </a:rPr>
              <a:t>  </a:t>
            </a:r>
            <a:endParaRPr lang="it-IT" sz="4800" b="1" dirty="0">
              <a:solidFill>
                <a:srgbClr val="C00000"/>
              </a:solidFill>
            </a:endParaRPr>
          </a:p>
        </p:txBody>
      </p:sp>
      <p:sp>
        <p:nvSpPr>
          <p:cNvPr id="7" name="Freccia in giù 6"/>
          <p:cNvSpPr/>
          <p:nvPr/>
        </p:nvSpPr>
        <p:spPr>
          <a:xfrm>
            <a:off x="4281477" y="1523933"/>
            <a:ext cx="468052" cy="79208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48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64896" cy="1426170"/>
          </a:xfrm>
          <a:solidFill>
            <a:srgbClr val="FFFF66"/>
          </a:solidFill>
        </p:spPr>
        <p:txBody>
          <a:bodyPr>
            <a:normAutofit fontScale="90000"/>
          </a:bodyPr>
          <a:lstStyle/>
          <a:p>
            <a:pPr lvl="0"/>
            <a:r>
              <a:rPr lang="it-IT" b="1" dirty="0" smtClean="0">
                <a:solidFill>
                  <a:srgbClr val="C00000"/>
                </a:solidFill>
              </a:rPr>
              <a:t>MODULO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b="1" dirty="0"/>
              <a:t>“</a:t>
            </a:r>
            <a:r>
              <a:rPr lang="it-IT" b="1" dirty="0" err="1"/>
              <a:t>Coding</a:t>
            </a:r>
            <a:r>
              <a:rPr lang="it-IT" b="1" dirty="0"/>
              <a:t> in </a:t>
            </a:r>
            <a:r>
              <a:rPr lang="it-IT" b="1" dirty="0" err="1"/>
              <a:t>our</a:t>
            </a:r>
            <a:r>
              <a:rPr lang="it-IT" b="1" dirty="0"/>
              <a:t> </a:t>
            </a:r>
            <a:r>
              <a:rPr lang="it-IT" b="1" dirty="0" err="1"/>
              <a:t>classroom</a:t>
            </a:r>
            <a:r>
              <a:rPr lang="it-IT" b="1" dirty="0"/>
              <a:t>”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700808"/>
            <a:ext cx="8064896" cy="454759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82296" indent="0">
              <a:buNone/>
            </a:pPr>
            <a:endParaRPr lang="it-IT" b="1" dirty="0" smtClean="0">
              <a:solidFill>
                <a:srgbClr val="FF0000"/>
              </a:solidFill>
            </a:endParaRPr>
          </a:p>
          <a:p>
            <a:pPr marL="82296" indent="0" algn="ctr">
              <a:buNone/>
            </a:pPr>
            <a:r>
              <a:rPr lang="it-IT" sz="4000" b="1" dirty="0" smtClean="0">
                <a:solidFill>
                  <a:srgbClr val="FF0000"/>
                </a:solidFill>
              </a:rPr>
              <a:t>ESPERTA: </a:t>
            </a:r>
            <a:r>
              <a:rPr lang="it-IT" sz="4000" b="1" dirty="0" smtClean="0">
                <a:solidFill>
                  <a:srgbClr val="000099"/>
                </a:solidFill>
              </a:rPr>
              <a:t>SANTAGADA Valeria</a:t>
            </a:r>
          </a:p>
          <a:p>
            <a:pPr marL="82296" indent="0" algn="ctr">
              <a:buNone/>
            </a:pPr>
            <a:endParaRPr lang="it-IT" sz="4000" b="1" dirty="0" smtClean="0">
              <a:solidFill>
                <a:srgbClr val="000099"/>
              </a:solidFill>
            </a:endParaRPr>
          </a:p>
          <a:p>
            <a:pPr marL="82296" indent="0" algn="ctr">
              <a:buNone/>
            </a:pPr>
            <a:r>
              <a:rPr lang="it-IT" sz="4000" b="1" dirty="0" smtClean="0">
                <a:solidFill>
                  <a:srgbClr val="FF0000"/>
                </a:solidFill>
              </a:rPr>
              <a:t>TUTOR: </a:t>
            </a:r>
            <a:r>
              <a:rPr lang="it-IT" sz="4000" b="1" dirty="0" smtClean="0">
                <a:solidFill>
                  <a:srgbClr val="000099"/>
                </a:solidFill>
              </a:rPr>
              <a:t>CATUCCI Mariagrazia</a:t>
            </a:r>
            <a:endParaRPr lang="it-IT" sz="4000" b="1" dirty="0" smtClean="0">
              <a:solidFill>
                <a:srgbClr val="000099"/>
              </a:solidFill>
            </a:endParaRPr>
          </a:p>
        </p:txBody>
      </p:sp>
      <p:pic>
        <p:nvPicPr>
          <p:cNvPr id="6146" name="Picture 2" descr="Risultati immagini per immagini matemat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27" y="4365104"/>
            <a:ext cx="3289516" cy="225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64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b="1" dirty="0" smtClean="0"/>
              <a:t>Leggere, scrivere, confrontare e ordinare numeri naturali. </a:t>
            </a:r>
          </a:p>
          <a:p>
            <a:r>
              <a:rPr lang="it-IT" b="1" dirty="0" smtClean="0"/>
              <a:t>Eseguire con sicurezza le quattro operazioni con i numeri naturali. </a:t>
            </a:r>
          </a:p>
          <a:p>
            <a:r>
              <a:rPr lang="it-IT" b="1" dirty="0" smtClean="0"/>
              <a:t>Rappresentare relazioni e dati e, in situazioni significative, utilizzare le rappresentazioni per ricavare informazioni, formulare giudizi e prendere posizioni. </a:t>
            </a:r>
          </a:p>
          <a:p>
            <a:r>
              <a:rPr lang="it-IT" b="1" dirty="0" smtClean="0"/>
              <a:t>Risolvere problemi anche rappresentandoli con schemi, tabelle e grafici che ne esprimono la struttura. </a:t>
            </a:r>
          </a:p>
          <a:p>
            <a:r>
              <a:rPr lang="it-IT" b="1" dirty="0" smtClean="0"/>
              <a:t>Costruisce ragionamenti formulando ipotesi, sostenendo le proprie idee, confrontandosi con il punto di vista di altri e riconoscendo strategie di soluzione diverse dalla propria.</a:t>
            </a:r>
          </a:p>
          <a:p>
            <a:endParaRPr lang="it-IT" b="1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Autofit/>
          </a:bodyPr>
          <a:lstStyle/>
          <a:p>
            <a:pPr algn="ctr"/>
            <a:r>
              <a:rPr lang="it-IT" sz="5400" b="1" dirty="0" smtClean="0">
                <a:solidFill>
                  <a:srgbClr val="C00000"/>
                </a:solidFill>
              </a:rPr>
              <a:t>Contenuti</a:t>
            </a:r>
            <a:endParaRPr lang="it-IT" sz="5400" dirty="0"/>
          </a:p>
        </p:txBody>
      </p:sp>
    </p:spTree>
    <p:extLst>
      <p:ext uri="{BB962C8B-B14F-4D97-AF65-F5344CB8AC3E}">
        <p14:creationId xmlns:p14="http://schemas.microsoft.com/office/powerpoint/2010/main" val="67026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383305"/>
              </p:ext>
            </p:extLst>
          </p:nvPr>
        </p:nvGraphicFramePr>
        <p:xfrm>
          <a:off x="251520" y="116632"/>
          <a:ext cx="871296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024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64896" cy="142617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MODULO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sz="3600" b="1" dirty="0">
                <a:solidFill>
                  <a:srgbClr val="002060"/>
                </a:solidFill>
              </a:rPr>
              <a:t>“Un </a:t>
            </a:r>
            <a:r>
              <a:rPr lang="it-IT" sz="3600" b="1" dirty="0" err="1">
                <a:solidFill>
                  <a:srgbClr val="002060"/>
                </a:solidFill>
              </a:rPr>
              <a:t>pon</a:t>
            </a:r>
            <a:r>
              <a:rPr lang="it-IT" sz="3600" b="1" dirty="0">
                <a:solidFill>
                  <a:srgbClr val="002060"/>
                </a:solidFill>
              </a:rPr>
              <a:t>…te per mobilitare competenze</a:t>
            </a:r>
            <a:r>
              <a:rPr lang="it-IT" sz="3600" b="1" dirty="0" smtClean="0">
                <a:solidFill>
                  <a:srgbClr val="002060"/>
                </a:solidFill>
              </a:rPr>
              <a:t>”</a:t>
            </a:r>
            <a:endParaRPr lang="it-IT" sz="3600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700808"/>
            <a:ext cx="8064896" cy="454759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82296" indent="0">
              <a:buNone/>
            </a:pPr>
            <a:endParaRPr lang="it-IT" b="1" dirty="0" smtClean="0">
              <a:solidFill>
                <a:srgbClr val="FF0000"/>
              </a:solidFill>
            </a:endParaRPr>
          </a:p>
          <a:p>
            <a:pPr marL="82296" indent="0" algn="ctr">
              <a:buNone/>
            </a:pPr>
            <a:r>
              <a:rPr lang="it-IT" sz="4000" b="1" dirty="0" smtClean="0">
                <a:solidFill>
                  <a:srgbClr val="FF0000"/>
                </a:solidFill>
              </a:rPr>
              <a:t>ESPERTA</a:t>
            </a:r>
            <a:r>
              <a:rPr lang="it-IT" sz="4000" b="1" dirty="0" smtClean="0">
                <a:solidFill>
                  <a:srgbClr val="FF0000"/>
                </a:solidFill>
              </a:rPr>
              <a:t>: </a:t>
            </a:r>
            <a:r>
              <a:rPr lang="it-IT" sz="4000" b="1" dirty="0" smtClean="0">
                <a:solidFill>
                  <a:srgbClr val="000099"/>
                </a:solidFill>
              </a:rPr>
              <a:t>FAVALE Vincenza</a:t>
            </a:r>
            <a:endParaRPr lang="it-IT" sz="4000" b="1" dirty="0">
              <a:solidFill>
                <a:srgbClr val="000099"/>
              </a:solidFill>
            </a:endParaRPr>
          </a:p>
          <a:p>
            <a:pPr marL="82296" indent="0" algn="ctr">
              <a:buNone/>
            </a:pPr>
            <a:endParaRPr lang="it-IT" sz="4000" b="1" dirty="0" smtClean="0">
              <a:solidFill>
                <a:srgbClr val="000099"/>
              </a:solidFill>
            </a:endParaRPr>
          </a:p>
          <a:p>
            <a:pPr marL="82296" indent="0" algn="ctr">
              <a:buNone/>
            </a:pPr>
            <a:r>
              <a:rPr lang="it-IT" sz="4000" b="1" dirty="0" smtClean="0">
                <a:solidFill>
                  <a:srgbClr val="FF0000"/>
                </a:solidFill>
              </a:rPr>
              <a:t>TUTOR: </a:t>
            </a:r>
            <a:r>
              <a:rPr lang="it-IT" sz="4000" b="1" dirty="0" smtClean="0">
                <a:solidFill>
                  <a:srgbClr val="000099"/>
                </a:solidFill>
              </a:rPr>
              <a:t>MONTANARO Antonietta</a:t>
            </a:r>
            <a:endParaRPr lang="it-IT" sz="4000" b="1" dirty="0">
              <a:solidFill>
                <a:srgbClr val="000099"/>
              </a:solidFill>
            </a:endParaRPr>
          </a:p>
          <a:p>
            <a:pPr marL="82296" indent="0" algn="ctr">
              <a:buNone/>
            </a:pPr>
            <a:endParaRPr lang="it-IT" sz="4000" b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5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7773" y="1412776"/>
            <a:ext cx="8856984" cy="5257800"/>
          </a:xfrm>
        </p:spPr>
        <p:txBody>
          <a:bodyPr>
            <a:noAutofit/>
          </a:bodyPr>
          <a:lstStyle/>
          <a:p>
            <a:pPr lvl="0"/>
            <a:r>
              <a:rPr lang="it-IT" sz="2200" b="1" dirty="0"/>
              <a:t>Identificare il senso globale di testi di vario genere.</a:t>
            </a:r>
          </a:p>
          <a:p>
            <a:pPr lvl="0"/>
            <a:r>
              <a:rPr lang="it-IT" sz="2200" b="1" dirty="0"/>
              <a:t>Selezionare significati e concetti secondo criteri di pertinenza.</a:t>
            </a:r>
          </a:p>
          <a:p>
            <a:pPr lvl="0"/>
            <a:r>
              <a:rPr lang="it-IT" sz="2200" b="1" dirty="0"/>
              <a:t>Distinguere le informazioni essenziali da quelle secondarie e valutarle</a:t>
            </a:r>
          </a:p>
          <a:p>
            <a:pPr lvl="0"/>
            <a:r>
              <a:rPr lang="it-IT" sz="2200" b="1" dirty="0"/>
              <a:t>Individuare in un testo il tema, il messaggio, le intenzioni comunicative dell’autore e le inferenze.</a:t>
            </a:r>
          </a:p>
          <a:p>
            <a:pPr lvl="0"/>
            <a:r>
              <a:rPr lang="it-IT" sz="2200" b="1" dirty="0"/>
              <a:t>Correlare i propri punti di vista creativi ed espressivi ai pareri degli altri.</a:t>
            </a:r>
          </a:p>
          <a:p>
            <a:pPr lvl="0"/>
            <a:r>
              <a:rPr lang="it-IT" sz="2200" b="1" dirty="0"/>
              <a:t>Stimolare la curiosità, incentivare l’interesse, l’impegno, la partecipazione, il senso di responsabilità e l’organizzazione del lavoro. </a:t>
            </a:r>
          </a:p>
          <a:p>
            <a:pPr lvl="0"/>
            <a:r>
              <a:rPr lang="it-IT" sz="2200" b="1" dirty="0"/>
              <a:t> Potenziare le capacità di comprensione, di ascolto, d’osservazione, d’analisi e di sintesi.</a:t>
            </a:r>
          </a:p>
          <a:p>
            <a:pPr lvl="0"/>
            <a:r>
              <a:rPr lang="it-IT" sz="2200" b="1" dirty="0"/>
              <a:t>Confrontare e rielaborare, individualmente ed in gruppo, le informazioni tratte da testi diversi. </a:t>
            </a:r>
          </a:p>
          <a:p>
            <a:pPr lvl="0"/>
            <a:r>
              <a:rPr lang="it-IT" sz="2200" b="1" dirty="0"/>
              <a:t>Arricchire il proprio lessico, anche con la terminologia specifica dei linguaggi settoriali</a:t>
            </a:r>
            <a:r>
              <a:rPr lang="it-IT" sz="2200" b="1" dirty="0" smtClean="0"/>
              <a:t>.</a:t>
            </a:r>
            <a:endParaRPr lang="it-IT" sz="2200" b="1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  <a:solidFill>
            <a:srgbClr val="FFFF99"/>
          </a:solidFill>
        </p:spPr>
        <p:txBody>
          <a:bodyPr>
            <a:noAutofit/>
          </a:bodyPr>
          <a:lstStyle/>
          <a:p>
            <a:pPr algn="ctr"/>
            <a:r>
              <a:rPr lang="it-IT" sz="5400" b="1" dirty="0" smtClean="0">
                <a:solidFill>
                  <a:srgbClr val="C00000"/>
                </a:solidFill>
              </a:rPr>
              <a:t>Contenuti</a:t>
            </a:r>
            <a:endParaRPr lang="it-IT" sz="5400" dirty="0"/>
          </a:p>
        </p:txBody>
      </p:sp>
    </p:spTree>
    <p:extLst>
      <p:ext uri="{BB962C8B-B14F-4D97-AF65-F5344CB8AC3E}">
        <p14:creationId xmlns:p14="http://schemas.microsoft.com/office/powerpoint/2010/main" val="218342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64896" cy="1426170"/>
          </a:xfrm>
          <a:solidFill>
            <a:srgbClr val="FFFF66"/>
          </a:solidFill>
        </p:spPr>
        <p:txBody>
          <a:bodyPr>
            <a:normAutofit/>
          </a:bodyPr>
          <a:lstStyle/>
          <a:p>
            <a:pPr lvl="0"/>
            <a:r>
              <a:rPr lang="it-IT" b="1" dirty="0" smtClean="0">
                <a:solidFill>
                  <a:srgbClr val="C00000"/>
                </a:solidFill>
              </a:rPr>
              <a:t>MODULO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sz="3600" b="1" dirty="0"/>
              <a:t>“Esploro e sperimento”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700808"/>
            <a:ext cx="8064896" cy="454759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82296" indent="0">
              <a:buNone/>
            </a:pPr>
            <a:endParaRPr lang="it-IT" b="1" dirty="0" smtClean="0">
              <a:solidFill>
                <a:srgbClr val="FF0000"/>
              </a:solidFill>
            </a:endParaRPr>
          </a:p>
          <a:p>
            <a:pPr marL="82296" indent="0" algn="ctr">
              <a:buNone/>
            </a:pPr>
            <a:r>
              <a:rPr lang="it-IT" sz="4000" b="1" dirty="0" smtClean="0">
                <a:solidFill>
                  <a:srgbClr val="FF0000"/>
                </a:solidFill>
              </a:rPr>
              <a:t>ESPERTA</a:t>
            </a:r>
            <a:r>
              <a:rPr lang="it-IT" sz="4000" b="1" dirty="0" smtClean="0">
                <a:solidFill>
                  <a:srgbClr val="FF0000"/>
                </a:solidFill>
              </a:rPr>
              <a:t>: </a:t>
            </a:r>
            <a:r>
              <a:rPr lang="it-IT" sz="4000" b="1" dirty="0" smtClean="0">
                <a:solidFill>
                  <a:srgbClr val="000099"/>
                </a:solidFill>
              </a:rPr>
              <a:t>OLIVA Annunziata</a:t>
            </a:r>
            <a:endParaRPr lang="it-IT" sz="4000" b="1" dirty="0">
              <a:solidFill>
                <a:srgbClr val="000099"/>
              </a:solidFill>
            </a:endParaRPr>
          </a:p>
          <a:p>
            <a:pPr marL="82296" indent="0" algn="ctr">
              <a:buNone/>
            </a:pPr>
            <a:endParaRPr lang="it-IT" sz="4000" b="1" dirty="0" smtClean="0">
              <a:solidFill>
                <a:srgbClr val="000099"/>
              </a:solidFill>
            </a:endParaRPr>
          </a:p>
          <a:p>
            <a:pPr marL="82296" indent="0" algn="ctr">
              <a:buNone/>
            </a:pPr>
            <a:r>
              <a:rPr lang="it-IT" sz="4000" b="1" dirty="0" smtClean="0">
                <a:solidFill>
                  <a:srgbClr val="FF0000"/>
                </a:solidFill>
              </a:rPr>
              <a:t>TUTOR</a:t>
            </a:r>
            <a:r>
              <a:rPr lang="it-IT" sz="4000" b="1" dirty="0" smtClean="0">
                <a:solidFill>
                  <a:srgbClr val="FF0000"/>
                </a:solidFill>
              </a:rPr>
              <a:t>: </a:t>
            </a:r>
            <a:r>
              <a:rPr lang="it-IT" sz="4000" b="1" dirty="0" smtClean="0">
                <a:solidFill>
                  <a:srgbClr val="000099"/>
                </a:solidFill>
              </a:rPr>
              <a:t>CATUCCI Mariagrazia</a:t>
            </a:r>
            <a:endParaRPr lang="it-IT" sz="4000" b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5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it-IT" dirty="0"/>
              <a:t>Capacità di osservare, esplorare, scoprire le rete di relazioni esistenti in un fenomeno naturale.</a:t>
            </a:r>
          </a:p>
          <a:p>
            <a:pPr lvl="0"/>
            <a:r>
              <a:rPr lang="it-IT" dirty="0"/>
              <a:t>Consapevolezza della complessità delle relazioni fra l’ambiente naturale e gli interventi antropici. </a:t>
            </a:r>
          </a:p>
          <a:p>
            <a:pPr lvl="0"/>
            <a:r>
              <a:rPr lang="it-IT" dirty="0"/>
              <a:t>Conoscenza di organismi viventi e non viventi.</a:t>
            </a:r>
          </a:p>
          <a:p>
            <a:pPr lvl="0"/>
            <a:r>
              <a:rPr lang="it-IT" dirty="0"/>
              <a:t>Acquisizione e uso consapevole di nuove tecnologie.</a:t>
            </a:r>
          </a:p>
          <a:p>
            <a:pPr lvl="0"/>
            <a:r>
              <a:rPr lang="it-IT" dirty="0"/>
              <a:t>Capacità di organizzare un esperimento nelle sue varie fasi.</a:t>
            </a:r>
          </a:p>
          <a:p>
            <a:pPr lvl="0"/>
            <a:r>
              <a:rPr lang="it-IT" dirty="0"/>
              <a:t>Uso di strumenti, materiali e tecniche di laboratorio.</a:t>
            </a:r>
          </a:p>
          <a:p>
            <a:pPr lvl="0"/>
            <a:r>
              <a:rPr lang="it-IT" dirty="0"/>
              <a:t>Capacità di formulare ipotesi e verificarne la validità.</a:t>
            </a:r>
          </a:p>
          <a:p>
            <a:pPr lvl="0"/>
            <a:r>
              <a:rPr lang="it-IT" dirty="0"/>
              <a:t>Affrontare situazioni problematiche costruendo e verificando ipotesi, individuando le fonti, raccogliendo e valutando i dati, proponendo soluzioni creative.</a:t>
            </a:r>
          </a:p>
          <a:p>
            <a:pPr lvl="0"/>
            <a:r>
              <a:rPr lang="it-IT" dirty="0"/>
              <a:t>Individuare e rappresentare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Autofit/>
          </a:bodyPr>
          <a:lstStyle/>
          <a:p>
            <a:pPr algn="ctr"/>
            <a:r>
              <a:rPr lang="it-IT" sz="5400" b="1" dirty="0" smtClean="0">
                <a:solidFill>
                  <a:srgbClr val="C00000"/>
                </a:solidFill>
              </a:rPr>
              <a:t>Contenuti</a:t>
            </a:r>
            <a:endParaRPr lang="it-IT" sz="5400" dirty="0"/>
          </a:p>
        </p:txBody>
      </p:sp>
    </p:spTree>
    <p:extLst>
      <p:ext uri="{BB962C8B-B14F-4D97-AF65-F5344CB8AC3E}">
        <p14:creationId xmlns:p14="http://schemas.microsoft.com/office/powerpoint/2010/main" val="112138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64896" cy="1426170"/>
          </a:xfrm>
          <a:solidFill>
            <a:srgbClr val="FFFF66"/>
          </a:solidFill>
        </p:spPr>
        <p:txBody>
          <a:bodyPr>
            <a:normAutofit/>
          </a:bodyPr>
          <a:lstStyle/>
          <a:p>
            <a:pPr lvl="0"/>
            <a:r>
              <a:rPr lang="it-IT" b="1" dirty="0" smtClean="0">
                <a:solidFill>
                  <a:srgbClr val="C00000"/>
                </a:solidFill>
              </a:rPr>
              <a:t>MODULO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sz="3600" b="1" dirty="0"/>
              <a:t>“Matematica interattiva”</a:t>
            </a:r>
            <a:endParaRPr lang="it-IT" sz="3600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700808"/>
            <a:ext cx="8064896" cy="454759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82296" indent="0">
              <a:buNone/>
            </a:pPr>
            <a:endParaRPr lang="it-IT" b="1" dirty="0" smtClean="0">
              <a:solidFill>
                <a:srgbClr val="FF0000"/>
              </a:solidFill>
            </a:endParaRPr>
          </a:p>
          <a:p>
            <a:pPr marL="82296" indent="0" algn="ctr">
              <a:buNone/>
            </a:pPr>
            <a:r>
              <a:rPr lang="it-IT" sz="4000" b="1" dirty="0" smtClean="0">
                <a:solidFill>
                  <a:srgbClr val="FF0000"/>
                </a:solidFill>
              </a:rPr>
              <a:t>ESPERTA</a:t>
            </a:r>
            <a:r>
              <a:rPr lang="it-IT" sz="4000" b="1" dirty="0" smtClean="0">
                <a:solidFill>
                  <a:srgbClr val="FF0000"/>
                </a:solidFill>
              </a:rPr>
              <a:t>: </a:t>
            </a:r>
            <a:r>
              <a:rPr lang="it-IT" sz="4000" b="1" dirty="0" smtClean="0">
                <a:solidFill>
                  <a:srgbClr val="000099"/>
                </a:solidFill>
              </a:rPr>
              <a:t>RIPA Rosa Rita</a:t>
            </a:r>
            <a:endParaRPr lang="it-IT" sz="4000" b="1" dirty="0">
              <a:solidFill>
                <a:srgbClr val="000099"/>
              </a:solidFill>
            </a:endParaRPr>
          </a:p>
          <a:p>
            <a:pPr marL="82296" indent="0" algn="ctr">
              <a:buNone/>
            </a:pPr>
            <a:endParaRPr lang="it-IT" sz="4000" b="1" dirty="0" smtClean="0">
              <a:solidFill>
                <a:srgbClr val="000099"/>
              </a:solidFill>
            </a:endParaRPr>
          </a:p>
          <a:p>
            <a:pPr marL="82296" indent="0" algn="ctr">
              <a:buNone/>
            </a:pPr>
            <a:r>
              <a:rPr lang="it-IT" sz="4000" b="1" dirty="0" smtClean="0">
                <a:solidFill>
                  <a:srgbClr val="FF0000"/>
                </a:solidFill>
              </a:rPr>
              <a:t>TUTOR</a:t>
            </a:r>
            <a:r>
              <a:rPr lang="it-IT" sz="4000" b="1" dirty="0" smtClean="0">
                <a:solidFill>
                  <a:srgbClr val="FF0000"/>
                </a:solidFill>
              </a:rPr>
              <a:t>: </a:t>
            </a:r>
            <a:r>
              <a:rPr lang="it-IT" sz="4000" b="1" dirty="0" smtClean="0">
                <a:solidFill>
                  <a:srgbClr val="000099"/>
                </a:solidFill>
              </a:rPr>
              <a:t>MARTELLA Concett</a:t>
            </a:r>
            <a:r>
              <a:rPr lang="it-IT" sz="4000" b="1" dirty="0" smtClean="0">
                <a:solidFill>
                  <a:srgbClr val="000099"/>
                </a:solidFill>
              </a:rPr>
              <a:t>a</a:t>
            </a:r>
            <a:endParaRPr lang="it-IT" sz="4000" b="1" dirty="0">
              <a:solidFill>
                <a:srgbClr val="000099"/>
              </a:solidFill>
            </a:endParaRPr>
          </a:p>
          <a:p>
            <a:pPr marL="82296" indent="0" algn="ctr">
              <a:buNone/>
            </a:pPr>
            <a:endParaRPr lang="it-IT" sz="4000" b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5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it-IT" b="1" dirty="0"/>
              <a:t>Leggere, scrivere, confrontare e ordinare i numeri naturali e decimali.</a:t>
            </a:r>
          </a:p>
          <a:p>
            <a:pPr lvl="0"/>
            <a:r>
              <a:rPr lang="it-IT" b="1" dirty="0"/>
              <a:t>Interpretare i numeri interi e negativi in contesti concreti.</a:t>
            </a:r>
          </a:p>
          <a:p>
            <a:pPr lvl="0"/>
            <a:r>
              <a:rPr lang="it-IT" b="1" dirty="0"/>
              <a:t>Eseguire le quattro operazioni  con sicurezza.</a:t>
            </a:r>
          </a:p>
          <a:p>
            <a:pPr lvl="0"/>
            <a:r>
              <a:rPr lang="it-IT" b="1" dirty="0"/>
              <a:t>Descrivere e classificare figure  geometriche</a:t>
            </a:r>
          </a:p>
          <a:p>
            <a:pPr lvl="0"/>
            <a:r>
              <a:rPr lang="it-IT" b="1" dirty="0"/>
              <a:t>Risolvere problemi.</a:t>
            </a:r>
          </a:p>
          <a:p>
            <a:pPr lvl="0"/>
            <a:r>
              <a:rPr lang="it-IT" b="1" dirty="0"/>
              <a:t>Padroneggiare le conoscenze e le abilità nello svolgimento di attività collettive che presuppongono collaborazione, rispetto degli altri,  competenze comunicative e relazionali.</a:t>
            </a:r>
          </a:p>
          <a:p>
            <a:pPr lvl="0"/>
            <a:r>
              <a:rPr lang="it-IT" b="1" dirty="0"/>
              <a:t>Utilizzare procedure e terminologie appropriate per ordinare ed elaborare le conoscenze acquisite.</a:t>
            </a:r>
          </a:p>
          <a:p>
            <a:pPr lvl="0"/>
            <a:r>
              <a:rPr lang="it-IT" b="1" dirty="0"/>
              <a:t>Utilizzare linguaggi e codici diversi per analizzare, comprendere e interpretare la realtà.</a:t>
            </a:r>
          </a:p>
          <a:p>
            <a:pPr lvl="0"/>
            <a:r>
              <a:rPr lang="it-IT" b="1" dirty="0"/>
              <a:t>Utilizzare la strumentalità acquisita in ambito logico-matematico il e le conoscenze scientifiche e tecnologiche per risolvere situazioni problematiche</a:t>
            </a:r>
            <a:r>
              <a:rPr lang="it-IT" b="1" dirty="0" smtClean="0"/>
              <a:t>.</a:t>
            </a:r>
            <a:endParaRPr lang="it-IT" b="1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Autofit/>
          </a:bodyPr>
          <a:lstStyle/>
          <a:p>
            <a:pPr algn="ctr"/>
            <a:r>
              <a:rPr lang="it-IT" sz="5400" b="1" dirty="0" smtClean="0">
                <a:solidFill>
                  <a:srgbClr val="C00000"/>
                </a:solidFill>
              </a:rPr>
              <a:t>Contenuti</a:t>
            </a:r>
            <a:endParaRPr lang="it-IT" sz="5400" dirty="0"/>
          </a:p>
        </p:txBody>
      </p:sp>
    </p:spTree>
    <p:extLst>
      <p:ext uri="{BB962C8B-B14F-4D97-AF65-F5344CB8AC3E}">
        <p14:creationId xmlns:p14="http://schemas.microsoft.com/office/powerpoint/2010/main" val="112138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>
            <a:spLocks noGrp="1"/>
          </p:cNvSpPr>
          <p:nvPr>
            <p:ph type="title"/>
          </p:nvPr>
        </p:nvSpPr>
        <p:spPr>
          <a:xfrm>
            <a:off x="457200" y="492195"/>
            <a:ext cx="82296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C00000"/>
                </a:solidFill>
              </a:rPr>
              <a:t>FINALITA’ DELL’AVVISO PUBBLICO</a:t>
            </a:r>
            <a:endParaRPr lang="it-IT" sz="4000" b="1" dirty="0">
              <a:solidFill>
                <a:srgbClr val="C000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prstGeom prst="flowChartAlternateProcess">
            <a:avLst/>
          </a:prstGeom>
          <a:solidFill>
            <a:srgbClr val="E2B8AC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it-IT" sz="3600" b="1" dirty="0" smtClean="0">
                <a:solidFill>
                  <a:srgbClr val="002060"/>
                </a:solidFill>
              </a:rPr>
              <a:t>PROGETTO SCUOLA DELL’INFANZIA</a:t>
            </a:r>
          </a:p>
          <a:p>
            <a:pPr marL="0" indent="0" algn="ctr">
              <a:buNone/>
            </a:pPr>
            <a:r>
              <a:rPr lang="it-IT" sz="3600" b="1" dirty="0" smtClean="0">
                <a:solidFill>
                  <a:srgbClr val="C00000"/>
                </a:solidFill>
              </a:rPr>
              <a:t>Azioni </a:t>
            </a:r>
            <a:r>
              <a:rPr lang="it-IT" sz="3600" b="1" dirty="0">
                <a:solidFill>
                  <a:srgbClr val="C00000"/>
                </a:solidFill>
              </a:rPr>
              <a:t>specifiche per la scuola dell’infanzia (linguaggi e multimedialità – </a:t>
            </a:r>
            <a:r>
              <a:rPr lang="it-IT" sz="3600" b="1" dirty="0" smtClean="0">
                <a:solidFill>
                  <a:srgbClr val="C00000"/>
                </a:solidFill>
              </a:rPr>
              <a:t>espressione </a:t>
            </a:r>
            <a:r>
              <a:rPr lang="it-IT" sz="3600" b="1" dirty="0">
                <a:solidFill>
                  <a:srgbClr val="C00000"/>
                </a:solidFill>
              </a:rPr>
              <a:t>creativa- espressività corporea</a:t>
            </a:r>
            <a:r>
              <a:rPr lang="it-IT" sz="3600" b="1" dirty="0" smtClean="0">
                <a:solidFill>
                  <a:srgbClr val="C00000"/>
                </a:solidFill>
              </a:rPr>
              <a:t>)</a:t>
            </a:r>
            <a:endParaRPr lang="it-IT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48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>
            <a:spLocks noGrp="1"/>
          </p:cNvSpPr>
          <p:nvPr>
            <p:ph type="title"/>
          </p:nvPr>
        </p:nvSpPr>
        <p:spPr>
          <a:xfrm>
            <a:off x="457200" y="492195"/>
            <a:ext cx="82296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C00000"/>
                </a:solidFill>
              </a:rPr>
              <a:t>FINALITA’ DELL’ AVVISO PUBBLICO</a:t>
            </a:r>
            <a:endParaRPr lang="it-IT" sz="4000" b="1" dirty="0">
              <a:solidFill>
                <a:srgbClr val="C000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prstGeom prst="flowChartAlternateProcess">
            <a:avLst/>
          </a:prstGeom>
          <a:solidFill>
            <a:srgbClr val="E2B8AC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it-IT" sz="3600" b="1" dirty="0" smtClean="0">
                <a:solidFill>
                  <a:srgbClr val="002060"/>
                </a:solidFill>
              </a:rPr>
              <a:t>PROGETTO SCUOLA PRIMARIA E SCUOLA SECONDARIA DI I GRADO</a:t>
            </a:r>
          </a:p>
          <a:p>
            <a:pPr marL="0" indent="0" algn="ctr">
              <a:buNone/>
            </a:pPr>
            <a:r>
              <a:rPr lang="it-IT" sz="3600" b="1" dirty="0" smtClean="0">
                <a:solidFill>
                  <a:srgbClr val="C00000"/>
                </a:solidFill>
              </a:rPr>
              <a:t>Miglioramento </a:t>
            </a:r>
            <a:r>
              <a:rPr lang="it-IT" sz="3600" b="1" dirty="0">
                <a:solidFill>
                  <a:srgbClr val="C00000"/>
                </a:solidFill>
              </a:rPr>
              <a:t>delle competenze chiave </a:t>
            </a:r>
          </a:p>
          <a:p>
            <a:pPr marL="0" indent="0" algn="ctr">
              <a:buNone/>
            </a:pPr>
            <a:r>
              <a:rPr lang="it-IT" sz="3600" b="1" dirty="0" smtClean="0">
                <a:solidFill>
                  <a:srgbClr val="C00000"/>
                </a:solidFill>
              </a:rPr>
              <a:t>degli </a:t>
            </a:r>
            <a:r>
              <a:rPr lang="it-IT" sz="3600" b="1" dirty="0">
                <a:solidFill>
                  <a:srgbClr val="C00000"/>
                </a:solidFill>
              </a:rPr>
              <a:t>allievi, anche mediante il supporto dello sviluppo delle capacità di docenti, formatori e </a:t>
            </a:r>
            <a:r>
              <a:rPr lang="it-IT" sz="3600" b="1" dirty="0" smtClean="0">
                <a:solidFill>
                  <a:srgbClr val="C00000"/>
                </a:solidFill>
              </a:rPr>
              <a:t>staff.     </a:t>
            </a:r>
            <a:endParaRPr lang="it-IT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3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dirty="0" smtClean="0">
                <a:solidFill>
                  <a:srgbClr val="C00000"/>
                </a:solidFill>
              </a:rPr>
              <a:t>OBIETTIVI</a:t>
            </a:r>
            <a:endParaRPr lang="it-IT" sz="4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5040560"/>
          </a:xfrm>
        </p:spPr>
        <p:txBody>
          <a:bodyPr>
            <a:normAutofit fontScale="92500"/>
          </a:bodyPr>
          <a:lstStyle/>
          <a:p>
            <a:pPr algn="just"/>
            <a:r>
              <a:rPr lang="it-IT" b="1" dirty="0">
                <a:solidFill>
                  <a:srgbClr val="0070C0"/>
                </a:solidFill>
              </a:rPr>
              <a:t>R</a:t>
            </a:r>
            <a:r>
              <a:rPr lang="it-IT" b="1" dirty="0" smtClean="0">
                <a:solidFill>
                  <a:srgbClr val="0070C0"/>
                </a:solidFill>
              </a:rPr>
              <a:t>afforzare gli apprendimenti linguistici, espressivi, relazionali e creativi;</a:t>
            </a:r>
          </a:p>
          <a:p>
            <a:pPr algn="just"/>
            <a:r>
              <a:rPr lang="it-IT" b="1" dirty="0">
                <a:solidFill>
                  <a:srgbClr val="FF0066"/>
                </a:solidFill>
              </a:rPr>
              <a:t>s</a:t>
            </a:r>
            <a:r>
              <a:rPr lang="it-IT" b="1" dirty="0" smtClean="0">
                <a:solidFill>
                  <a:srgbClr val="FF0066"/>
                </a:solidFill>
              </a:rPr>
              <a:t>viluppare le competenze in lingua madre, lingua straniera, matematica e scienze, secondo le Indicazioni nazionali per il curricolo della scuola dell’infanzia e del primo ciclo d’istruzione; </a:t>
            </a:r>
          </a:p>
          <a:p>
            <a:pPr algn="just"/>
            <a:r>
              <a:rPr lang="it-IT" b="1" dirty="0" smtClean="0">
                <a:solidFill>
                  <a:srgbClr val="00B050"/>
                </a:solidFill>
              </a:rPr>
              <a:t>compensare svantaggi culturali, economici e sociali di contesto, garantendo il riequilibrio territoriale, e di ridurre il fenomeno della dispersione scolastica.</a:t>
            </a:r>
          </a:p>
        </p:txBody>
      </p:sp>
    </p:spTree>
    <p:extLst>
      <p:ext uri="{BB962C8B-B14F-4D97-AF65-F5344CB8AC3E}">
        <p14:creationId xmlns:p14="http://schemas.microsoft.com/office/powerpoint/2010/main" val="1361197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CARATTERISTICHE DELLE PROPOSTE PROGETTUALI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4400" b="1" dirty="0" smtClean="0">
                <a:solidFill>
                  <a:srgbClr val="C00000"/>
                </a:solidFill>
              </a:rPr>
              <a:t>Approcci innovativi:  </a:t>
            </a:r>
          </a:p>
          <a:p>
            <a:pPr algn="just"/>
            <a:r>
              <a:rPr lang="it-IT" sz="4400" b="1" dirty="0" smtClean="0">
                <a:solidFill>
                  <a:srgbClr val="0070C0"/>
                </a:solidFill>
              </a:rPr>
              <a:t>superare la dimensione frontale e trasmissiva dei </a:t>
            </a:r>
            <a:r>
              <a:rPr lang="it-IT" sz="4400" b="1" dirty="0" err="1" smtClean="0">
                <a:solidFill>
                  <a:srgbClr val="0070C0"/>
                </a:solidFill>
              </a:rPr>
              <a:t>saperi</a:t>
            </a:r>
            <a:r>
              <a:rPr lang="it-IT" sz="4400" b="1" dirty="0" smtClean="0">
                <a:solidFill>
                  <a:srgbClr val="0070C0"/>
                </a:solidFill>
              </a:rPr>
              <a:t>;</a:t>
            </a:r>
          </a:p>
          <a:p>
            <a:pPr algn="just"/>
            <a:r>
              <a:rPr lang="it-IT" sz="4400" b="1" dirty="0" smtClean="0">
                <a:solidFill>
                  <a:srgbClr val="FF0066"/>
                </a:solidFill>
              </a:rPr>
              <a:t>promuovere la didattica attiva;</a:t>
            </a:r>
          </a:p>
          <a:p>
            <a:pPr algn="just"/>
            <a:r>
              <a:rPr lang="it-IT" sz="4400" b="1" dirty="0" smtClean="0">
                <a:solidFill>
                  <a:srgbClr val="00B050"/>
                </a:solidFill>
              </a:rPr>
              <a:t>valorizzare lo spirito d’iniziativa.</a:t>
            </a:r>
            <a:endParaRPr lang="it-IT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60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dirty="0" smtClean="0">
                <a:solidFill>
                  <a:srgbClr val="C00000"/>
                </a:solidFill>
              </a:rPr>
              <a:t>RISPOSTA AI BISOGNI</a:t>
            </a:r>
            <a:endParaRPr lang="it-IT" sz="4800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b="1" dirty="0" smtClean="0">
                <a:solidFill>
                  <a:srgbClr val="002060"/>
                </a:solidFill>
              </a:rPr>
              <a:t>Le proposte progettuali tengono in considerazione i </a:t>
            </a:r>
            <a:r>
              <a:rPr lang="it-IT" b="1" dirty="0" smtClean="0">
                <a:solidFill>
                  <a:srgbClr val="C00000"/>
                </a:solidFill>
              </a:rPr>
              <a:t>punti di forza e le criticità </a:t>
            </a:r>
            <a:r>
              <a:rPr lang="it-IT" b="1" dirty="0" smtClean="0">
                <a:solidFill>
                  <a:srgbClr val="002060"/>
                </a:solidFill>
              </a:rPr>
              <a:t>già contenuti nel Rapporto di Autovalutazione, in modo da poter rispondere ai fabbisogni reali e da supportare la scuola in un percorso di miglioramento, anche in base ai dati sui livelli di competenza registrati nelle rilevazioni nazionali (INVALSI). </a:t>
            </a:r>
            <a:endParaRPr lang="it-IT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45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128792" cy="1143000"/>
          </a:xfrm>
          <a:solidFill>
            <a:srgbClr val="FFFF66"/>
          </a:solidFill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IN TOTALE 13 MODULI </a:t>
            </a:r>
            <a:br>
              <a:rPr lang="it-IT" b="1" dirty="0" smtClean="0">
                <a:solidFill>
                  <a:srgbClr val="C00000"/>
                </a:solidFill>
              </a:rPr>
            </a:br>
            <a:r>
              <a:rPr lang="it-IT" b="1" dirty="0" smtClean="0">
                <a:solidFill>
                  <a:srgbClr val="00B050"/>
                </a:solidFill>
              </a:rPr>
              <a:t>della durata di 30 h cadauno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67176" y="2798934"/>
            <a:ext cx="2160240" cy="2213424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82296" indent="0" algn="ctr">
              <a:buNone/>
            </a:pPr>
            <a:r>
              <a:rPr lang="it-IT" b="1" dirty="0">
                <a:solidFill>
                  <a:srgbClr val="C00000"/>
                </a:solidFill>
              </a:rPr>
              <a:t>3</a:t>
            </a:r>
            <a:r>
              <a:rPr lang="it-IT" b="1" dirty="0" smtClean="0">
                <a:solidFill>
                  <a:srgbClr val="C00000"/>
                </a:solidFill>
              </a:rPr>
              <a:t> MODULI SCUOLA PRIMARIA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768244" y="2833128"/>
            <a:ext cx="2375756" cy="21971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None/>
            </a:pPr>
            <a:r>
              <a:rPr lang="it-IT" sz="2800" b="1" dirty="0">
                <a:solidFill>
                  <a:srgbClr val="C00000"/>
                </a:solidFill>
              </a:rPr>
              <a:t>3</a:t>
            </a:r>
            <a:r>
              <a:rPr lang="it-IT" sz="2800" b="1" dirty="0" smtClean="0">
                <a:solidFill>
                  <a:srgbClr val="C00000"/>
                </a:solidFill>
              </a:rPr>
              <a:t> MODULI SCUOLA SECONDARIA I GRADO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11593" y="2798934"/>
            <a:ext cx="2232248" cy="22142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ctr">
              <a:buFont typeface="Arial" panose="020B0604020202020204" pitchFamily="34" charset="0"/>
              <a:buNone/>
            </a:pPr>
            <a:r>
              <a:rPr lang="it-IT" b="1" dirty="0" smtClean="0">
                <a:solidFill>
                  <a:srgbClr val="C00000"/>
                </a:solidFill>
              </a:rPr>
              <a:t>4 MODULI SCUOLA DELL’INFANZIA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7" name="Freccia in giù 6"/>
          <p:cNvSpPr/>
          <p:nvPr/>
        </p:nvSpPr>
        <p:spPr>
          <a:xfrm>
            <a:off x="3491880" y="1832603"/>
            <a:ext cx="360040" cy="72008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/>
          <p:cNvSpPr/>
          <p:nvPr/>
        </p:nvSpPr>
        <p:spPr>
          <a:xfrm>
            <a:off x="899592" y="1765431"/>
            <a:ext cx="360040" cy="720080"/>
          </a:xfrm>
          <a:prstGeom prst="down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/>
          <p:cNvSpPr/>
          <p:nvPr/>
        </p:nvSpPr>
        <p:spPr>
          <a:xfrm>
            <a:off x="7762405" y="1819496"/>
            <a:ext cx="360040" cy="72008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>
            <a:off x="5616116" y="1739673"/>
            <a:ext cx="360040" cy="720080"/>
          </a:xfrm>
          <a:prstGeom prst="downArrow">
            <a:avLst/>
          </a:prstGeom>
          <a:solidFill>
            <a:srgbClr val="FF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4463988" y="2816031"/>
            <a:ext cx="2304256" cy="2172951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ctr">
              <a:buFont typeface="Arial" panose="020B0604020202020204" pitchFamily="34" charset="0"/>
              <a:buNone/>
            </a:pPr>
            <a:r>
              <a:rPr lang="it-IT" b="1" dirty="0">
                <a:solidFill>
                  <a:srgbClr val="C00000"/>
                </a:solidFill>
              </a:rPr>
              <a:t>3</a:t>
            </a:r>
            <a:r>
              <a:rPr lang="it-IT" b="1" dirty="0" smtClean="0">
                <a:solidFill>
                  <a:srgbClr val="C00000"/>
                </a:solidFill>
              </a:rPr>
              <a:t> MODULI IN VERTICALE</a:t>
            </a:r>
          </a:p>
          <a:p>
            <a:pPr marL="82296" indent="0" algn="ctr">
              <a:buFont typeface="Arial" panose="020B0604020202020204" pitchFamily="34" charset="0"/>
              <a:buNone/>
            </a:pPr>
            <a:r>
              <a:rPr lang="it-IT" b="1" dirty="0" smtClean="0">
                <a:solidFill>
                  <a:srgbClr val="C00000"/>
                </a:solidFill>
              </a:rPr>
              <a:t>SCUOLA PRIMARIA/SCUOLA SECONDARIA I GRADO</a:t>
            </a:r>
            <a:endParaRPr lang="it-IT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0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6" grpId="0" build="p" animBg="1"/>
      <p:bldP spid="11" grpId="0" build="p" animBg="1"/>
    </p:bldLst>
  </p:timing>
</p:sld>
</file>

<file path=ppt/theme/theme1.xml><?xml version="1.0" encoding="utf-8"?>
<a:theme xmlns:a="http://schemas.openxmlformats.org/drawingml/2006/main" name="Tema di Office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171</TotalTime>
  <Words>1472</Words>
  <Application>Microsoft Office PowerPoint</Application>
  <PresentationFormat>Presentazione su schermo (4:3)</PresentationFormat>
  <Paragraphs>205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39" baseType="lpstr">
      <vt:lpstr>Tema di Office</vt:lpstr>
      <vt:lpstr>ISTITUTO COMPRENSIVO  “Gianni RODARI”</vt:lpstr>
      <vt:lpstr>FINANZIATI 2 PROGETTI </vt:lpstr>
      <vt:lpstr>Piano Integrato degli Interventi  FSE (Fondo Sociale Europeo)</vt:lpstr>
      <vt:lpstr>FINALITA’ DELL’AVVISO PUBBLICO</vt:lpstr>
      <vt:lpstr>FINALITA’ DELL’ AVVISO PUBBLICO</vt:lpstr>
      <vt:lpstr>OBIETTIVI</vt:lpstr>
      <vt:lpstr>CARATTERISTICHE DELLE PROPOSTE PROGETTUALI</vt:lpstr>
      <vt:lpstr>RISPOSTA AI BISOGNI</vt:lpstr>
      <vt:lpstr>IN TOTALE 13 MODULI  della durata di 30 h cadauno</vt:lpstr>
      <vt:lpstr>Presentazione standard di PowerPoint</vt:lpstr>
      <vt:lpstr>MODULO  “Una nave carica di...suoni, sillabe e parole”</vt:lpstr>
      <vt:lpstr>Contenuti</vt:lpstr>
      <vt:lpstr>MODULO  “ArtisticaMente: segno, colore e forma"</vt:lpstr>
      <vt:lpstr>Contenuti</vt:lpstr>
      <vt:lpstr>MODULO  "Corpo in libertà"</vt:lpstr>
      <vt:lpstr>Contenuti</vt:lpstr>
      <vt:lpstr>MODULO  "Una finestr@ sul Mondo"</vt:lpstr>
      <vt:lpstr>Contenuti</vt:lpstr>
      <vt:lpstr>Presentazione standard di PowerPoint</vt:lpstr>
      <vt:lpstr>MODULO  “S.O.S. logica”</vt:lpstr>
      <vt:lpstr>MODULO  “English for life"</vt:lpstr>
      <vt:lpstr>Contenuti</vt:lpstr>
      <vt:lpstr>MODULO  “Leggere…che avventura!”</vt:lpstr>
      <vt:lpstr>Contenuti</vt:lpstr>
      <vt:lpstr>Presentazione standard di PowerPoint</vt:lpstr>
      <vt:lpstr>MODULO  “Leggere e scrivere libera…mente” </vt:lpstr>
      <vt:lpstr>Contenuti</vt:lpstr>
      <vt:lpstr>MODULO  “Sulle orme di Galilei”</vt:lpstr>
      <vt:lpstr>Contenuti</vt:lpstr>
      <vt:lpstr>MODULO  “Coding in our classroom”</vt:lpstr>
      <vt:lpstr>Contenuti</vt:lpstr>
      <vt:lpstr>Presentazione standard di PowerPoint</vt:lpstr>
      <vt:lpstr>MODULO  “Un pon…te per mobilitare competenze”</vt:lpstr>
      <vt:lpstr>Contenuti</vt:lpstr>
      <vt:lpstr>MODULO  “Esploro e sperimento”</vt:lpstr>
      <vt:lpstr>Contenuti</vt:lpstr>
      <vt:lpstr>MODULO  “Matematica interattiva”</vt:lpstr>
      <vt:lpstr>Contenuti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COMPRENSIVO  “Gianni RODARI”</dc:title>
  <dc:creator>Windows User</dc:creator>
  <cp:lastModifiedBy>Windows User</cp:lastModifiedBy>
  <cp:revision>39</cp:revision>
  <dcterms:created xsi:type="dcterms:W3CDTF">2018-11-01T18:54:35Z</dcterms:created>
  <dcterms:modified xsi:type="dcterms:W3CDTF">2020-01-25T16:37:29Z</dcterms:modified>
</cp:coreProperties>
</file>